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7" r:id="rId3"/>
    <p:sldId id="259" r:id="rId4"/>
    <p:sldId id="295" r:id="rId5"/>
    <p:sldId id="260" r:id="rId6"/>
    <p:sldId id="287" r:id="rId7"/>
    <p:sldId id="265" r:id="rId8"/>
    <p:sldId id="266" r:id="rId9"/>
    <p:sldId id="270" r:id="rId10"/>
    <p:sldId id="272" r:id="rId11"/>
    <p:sldId id="275" r:id="rId12"/>
    <p:sldId id="296" r:id="rId13"/>
    <p:sldId id="276" r:id="rId14"/>
    <p:sldId id="307" r:id="rId15"/>
    <p:sldId id="306" r:id="rId16"/>
    <p:sldId id="289" r:id="rId17"/>
    <p:sldId id="297" r:id="rId18"/>
    <p:sldId id="309" r:id="rId19"/>
    <p:sldId id="277" r:id="rId20"/>
    <p:sldId id="288" r:id="rId21"/>
    <p:sldId id="278" r:id="rId22"/>
    <p:sldId id="280" r:id="rId23"/>
    <p:sldId id="298" r:id="rId24"/>
    <p:sldId id="281" r:id="rId25"/>
    <p:sldId id="282" r:id="rId26"/>
    <p:sldId id="290" r:id="rId27"/>
    <p:sldId id="291" r:id="rId28"/>
    <p:sldId id="303" r:id="rId29"/>
    <p:sldId id="302" r:id="rId30"/>
    <p:sldId id="310" r:id="rId31"/>
    <p:sldId id="292" r:id="rId32"/>
    <p:sldId id="293" r:id="rId33"/>
    <p:sldId id="294" r:id="rId3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39" autoAdjust="0"/>
    <p:restoredTop sz="94667" autoAdjust="0"/>
  </p:normalViewPr>
  <p:slideViewPr>
    <p:cSldViewPr>
      <p:cViewPr>
        <p:scale>
          <a:sx n="73" d="100"/>
          <a:sy n="73" d="100"/>
        </p:scale>
        <p:origin x="-1086"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95B599-477B-4140-BE82-555E76CFD610}" type="datetimeFigureOut">
              <a:rPr lang="en-US" smtClean="0"/>
              <a:pPr/>
              <a:t>10/17/2008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62B60-0C24-4676-8BC1-6B4C1F75880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95B599-477B-4140-BE82-555E76CFD610}" type="datetimeFigureOut">
              <a:rPr lang="en-US" smtClean="0"/>
              <a:pPr/>
              <a:t>10/17/2008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62B60-0C24-4676-8BC1-6B4C1F75880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95B599-477B-4140-BE82-555E76CFD610}" type="datetimeFigureOut">
              <a:rPr lang="en-US" smtClean="0"/>
              <a:pPr/>
              <a:t>10/17/2008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62B60-0C24-4676-8BC1-6B4C1F75880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95B599-477B-4140-BE82-555E76CFD610}" type="datetimeFigureOut">
              <a:rPr lang="en-US" smtClean="0"/>
              <a:pPr/>
              <a:t>10/17/2008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62B60-0C24-4676-8BC1-6B4C1F75880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95B599-477B-4140-BE82-555E76CFD610}" type="datetimeFigureOut">
              <a:rPr lang="en-US" smtClean="0"/>
              <a:pPr/>
              <a:t>10/17/2008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62B60-0C24-4676-8BC1-6B4C1F75880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95B599-477B-4140-BE82-555E76CFD610}" type="datetimeFigureOut">
              <a:rPr lang="en-US" smtClean="0"/>
              <a:pPr/>
              <a:t>10/17/2008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862B60-0C24-4676-8BC1-6B4C1F75880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95B599-477B-4140-BE82-555E76CFD610}" type="datetimeFigureOut">
              <a:rPr lang="en-US" smtClean="0"/>
              <a:pPr/>
              <a:t>10/17/2008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862B60-0C24-4676-8BC1-6B4C1F75880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95B599-477B-4140-BE82-555E76CFD610}" type="datetimeFigureOut">
              <a:rPr lang="en-US" smtClean="0"/>
              <a:pPr/>
              <a:t>10/17/2008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862B60-0C24-4676-8BC1-6B4C1F75880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95B599-477B-4140-BE82-555E76CFD610}" type="datetimeFigureOut">
              <a:rPr lang="en-US" smtClean="0"/>
              <a:pPr/>
              <a:t>10/17/2008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862B60-0C24-4676-8BC1-6B4C1F75880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95B599-477B-4140-BE82-555E76CFD610}" type="datetimeFigureOut">
              <a:rPr lang="en-US" smtClean="0"/>
              <a:pPr/>
              <a:t>10/17/2008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862B60-0C24-4676-8BC1-6B4C1F75880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95B599-477B-4140-BE82-555E76CFD610}" type="datetimeFigureOut">
              <a:rPr lang="en-US" smtClean="0"/>
              <a:pPr/>
              <a:t>10/17/2008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862B60-0C24-4676-8BC1-6B4C1F75880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95B599-477B-4140-BE82-555E76CFD610}" type="datetimeFigureOut">
              <a:rPr lang="en-US" smtClean="0"/>
              <a:pPr/>
              <a:t>10/17/2008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862B60-0C24-4676-8BC1-6B4C1F75880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tiff"/><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file:///C:\Users\inaya\Desktop\inapresentation\Maldives1.mpg" TargetMode="Externa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762000" y="990600"/>
            <a:ext cx="7772400" cy="1470025"/>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6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reflection blurRad="6350" stA="55000" endA="300" endPos="45500" dir="5400000" sy="-100000" algn="bl" rotWithShape="0"/>
                </a:effectLst>
                <a:latin typeface="+mj-lt"/>
                <a:ea typeface="+mj-ea"/>
                <a:cs typeface="+mj-cs"/>
              </a:rPr>
              <a:t>ENVIRONMENTAL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6600" b="1" i="0" u="none" strike="noStrike" kern="1200" spc="300" normalizeH="0" baseline="0" noProof="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reflection blurRad="6350" stA="55000" endA="300" endPos="45500" dir="5400000" sy="-100000" algn="bl" rotWithShape="0"/>
                </a:effectLst>
                <a:uLnTx/>
                <a:uFillTx/>
                <a:latin typeface="+mj-lt"/>
                <a:ea typeface="+mj-ea"/>
                <a:cs typeface="+mj-cs"/>
              </a:rPr>
              <a:t>AUDIT</a:t>
            </a:r>
            <a:endParaRPr kumimoji="0" lang="en-US" sz="6600" b="1" i="0" u="none" strike="noStrike" kern="1200" spc="300" normalizeH="0" baseline="0" noProof="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reflection blurRad="6350" stA="55000" endA="300" endPos="45500" dir="5400000" sy="-100000" algn="bl" rotWithShape="0"/>
              </a:effectLst>
              <a:uLnTx/>
              <a:uFillTx/>
              <a:latin typeface="+mj-lt"/>
              <a:ea typeface="+mj-ea"/>
              <a:cs typeface="+mj-cs"/>
            </a:endParaRPr>
          </a:p>
        </p:txBody>
      </p:sp>
      <p:sp>
        <p:nvSpPr>
          <p:cNvPr id="6" name="Title 1"/>
          <p:cNvSpPr txBox="1">
            <a:spLocks/>
          </p:cNvSpPr>
          <p:nvPr/>
        </p:nvSpPr>
        <p:spPr>
          <a:xfrm>
            <a:off x="914400" y="4114800"/>
            <a:ext cx="7772400" cy="2308225"/>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normalizeH="0" baseline="0" noProof="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uLnTx/>
                <a:uFillTx/>
                <a:latin typeface="+mj-lt"/>
                <a:ea typeface="+mj-ea"/>
                <a:cs typeface="+mj-cs"/>
              </a:rPr>
              <a:t>Prepared by Fathimath Inaya</a:t>
            </a:r>
          </a:p>
          <a:p>
            <a:pPr marL="0" marR="0" lvl="0" indent="0" algn="r" defTabSz="914400" rtl="0" eaLnBrk="1" fontAlgn="auto" latinLnBrk="0" hangingPunct="1">
              <a:lnSpc>
                <a:spcPct val="100000"/>
              </a:lnSpc>
              <a:spcBef>
                <a:spcPct val="0"/>
              </a:spcBef>
              <a:spcAft>
                <a:spcPts val="0"/>
              </a:spcAft>
              <a:buClrTx/>
              <a:buSzTx/>
              <a:buFontTx/>
              <a:buNone/>
              <a:tabLst/>
              <a:defRPr/>
            </a:pPr>
            <a:r>
              <a:rPr lang="en-GB"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j-lt"/>
                <a:ea typeface="+mj-ea"/>
                <a:cs typeface="+mj-cs"/>
              </a:rPr>
              <a:t>Republic of Maldives</a:t>
            </a:r>
            <a:endPar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j-lt"/>
              <a:ea typeface="+mj-ea"/>
              <a:cs typeface="+mj-cs"/>
            </a:endParaRPr>
          </a:p>
          <a:p>
            <a:pPr marL="0" marR="0" lvl="0" indent="0" algn="r" defTabSz="914400" rtl="0" eaLnBrk="1" fontAlgn="auto" latinLnBrk="0" hangingPunct="1">
              <a:lnSpc>
                <a:spcPct val="100000"/>
              </a:lnSpc>
              <a:spcBef>
                <a:spcPct val="0"/>
              </a:spcBef>
              <a:spcAft>
                <a:spcPts val="0"/>
              </a:spcAft>
              <a:buClrTx/>
              <a:buSzTx/>
              <a:buFontTx/>
              <a:buNone/>
              <a:tabLst/>
              <a:defRPr/>
            </a:pPr>
            <a:r>
              <a:rPr lang="en-US" sz="2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j-lt"/>
                <a:ea typeface="+mj-ea"/>
                <a:cs typeface="+mj-cs"/>
              </a:rPr>
              <a:t>August 24, 2008</a:t>
            </a:r>
            <a:endParaRPr kumimoji="0" lang="en-US" sz="2000" b="1" i="0" u="none" strike="noStrike" kern="1200" normalizeH="0" baseline="0" noProof="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uLnTx/>
              <a:uFillTx/>
              <a:latin typeface="+mj-lt"/>
              <a:ea typeface="+mj-ea"/>
              <a:cs typeface="+mj-cs"/>
            </a:endParaRPr>
          </a:p>
        </p:txBody>
      </p:sp>
      <p:sp>
        <p:nvSpPr>
          <p:cNvPr id="4" name="Title 1"/>
          <p:cNvSpPr txBox="1">
            <a:spLocks/>
          </p:cNvSpPr>
          <p:nvPr/>
        </p:nvSpPr>
        <p:spPr>
          <a:xfrm>
            <a:off x="1295400" y="2667000"/>
            <a:ext cx="6400800" cy="83819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mj-cs"/>
              </a:rPr>
              <a:t>ASOSAI Seminar at the National Audit Office of the People’s Republic of China</a:t>
            </a:r>
            <a:endParaRPr kumimoji="0" lang="en-US" sz="2800" b="1" i="0" u="none" strike="noStrike" kern="120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391400" cy="838200"/>
          </a:xfrm>
        </p:spPr>
        <p:txBody>
          <a:bodyPr>
            <a:normAutofit/>
          </a:bodyPr>
          <a:lstStyle/>
          <a:p>
            <a:r>
              <a:rPr lang="en-GB"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Auditor General’s Office</a:t>
            </a:r>
            <a:endParaRPr lang="en-US"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5" name="Rounded Rectangle 4"/>
          <p:cNvSpPr/>
          <p:nvPr/>
        </p:nvSpPr>
        <p:spPr>
          <a:xfrm>
            <a:off x="228600" y="990600"/>
            <a:ext cx="8686800" cy="5638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smtClean="0"/>
              <a:t>The AGO is an independent state </a:t>
            </a:r>
            <a:r>
              <a:rPr lang="en-US" sz="1600" dirty="0" err="1" smtClean="0"/>
              <a:t>organisation</a:t>
            </a:r>
            <a:r>
              <a:rPr lang="en-US" sz="1600" dirty="0" smtClean="0"/>
              <a:t> responsible for carrying out audits of Government org </a:t>
            </a:r>
            <a:r>
              <a:rPr lang="en-US" sz="1600" dirty="0" err="1" smtClean="0"/>
              <a:t>anisations</a:t>
            </a:r>
            <a:r>
              <a:rPr lang="en-US" sz="1600" dirty="0" smtClean="0"/>
              <a:t>, Government companies and other bodies entrusted with Government revenues and assets. </a:t>
            </a:r>
          </a:p>
          <a:p>
            <a:pPr algn="just"/>
            <a:endParaRPr lang="en-US" sz="1600" dirty="0" smtClean="0"/>
          </a:p>
          <a:p>
            <a:pPr algn="just"/>
            <a:r>
              <a:rPr lang="en-US" sz="1600" dirty="0" smtClean="0"/>
              <a:t>AGO achieved independence with the enactment of the Audit Act (4/2007) following the revision of the constitution. It gives full authority to the Auditor General, to undertake the audit of all government entities and the government companies. </a:t>
            </a:r>
          </a:p>
          <a:p>
            <a:pPr algn="just"/>
            <a:endParaRPr lang="en-US" sz="1600" dirty="0" smtClean="0"/>
          </a:p>
          <a:p>
            <a:pPr algn="just"/>
            <a:r>
              <a:rPr lang="en-US" sz="1600" dirty="0" smtClean="0"/>
              <a:t>The first independent Auditor General was appointed on 16 January 2008.</a:t>
            </a:r>
          </a:p>
          <a:p>
            <a:pPr algn="just"/>
            <a:endParaRPr lang="en-GB" sz="1600" dirty="0" smtClean="0"/>
          </a:p>
          <a:p>
            <a:pPr algn="just"/>
            <a:r>
              <a:rPr lang="en-US" sz="1600" dirty="0" smtClean="0"/>
              <a:t>Auditor General makes Government accountable in its financial management and ensures public moneys are spent wisely.</a:t>
            </a:r>
          </a:p>
          <a:p>
            <a:pPr algn="just"/>
            <a:endParaRPr lang="en-US" sz="1600" dirty="0" smtClean="0"/>
          </a:p>
          <a:p>
            <a:pPr algn="just">
              <a:lnSpc>
                <a:spcPct val="80000"/>
              </a:lnSpc>
            </a:pPr>
            <a:r>
              <a:rPr lang="en-US" sz="1600" dirty="0" smtClean="0"/>
              <a:t>Most reports of the Auditor General submitted to the Parliament are in local language, Dhivehi. </a:t>
            </a:r>
          </a:p>
          <a:p>
            <a:pPr algn="just">
              <a:lnSpc>
                <a:spcPct val="80000"/>
              </a:lnSpc>
            </a:pPr>
            <a:endParaRPr lang="en-US" sz="1600" dirty="0" smtClean="0"/>
          </a:p>
          <a:p>
            <a:pPr algn="just">
              <a:lnSpc>
                <a:spcPct val="80000"/>
              </a:lnSpc>
            </a:pPr>
            <a:r>
              <a:rPr lang="en-US" sz="1600" dirty="0" smtClean="0"/>
              <a:t>However, some reports and summaries are provided in English. Major cases reported by the public will be published on this website together with follow-up actions. These would be in the language they are reported to the AGO.</a:t>
            </a:r>
            <a:r>
              <a:rPr lang="en-US" sz="1600" b="1" dirty="0" smtClean="0"/>
              <a:t> </a:t>
            </a:r>
          </a:p>
          <a:p>
            <a:pPr algn="just">
              <a:lnSpc>
                <a:spcPct val="80000"/>
              </a:lnSpc>
            </a:pPr>
            <a:endParaRPr lang="en-US" sz="1600" b="1" dirty="0" smtClean="0"/>
          </a:p>
          <a:p>
            <a:pPr algn="just">
              <a:lnSpc>
                <a:spcPct val="80000"/>
              </a:lnSpc>
            </a:pPr>
            <a:r>
              <a:rPr lang="en-US" sz="1600" dirty="0" smtClean="0"/>
              <a:t>Types of audit conducted by the Audit Office :</a:t>
            </a:r>
          </a:p>
          <a:p>
            <a:pPr>
              <a:lnSpc>
                <a:spcPct val="80000"/>
              </a:lnSpc>
            </a:pPr>
            <a:r>
              <a:rPr lang="en-US" sz="1600" dirty="0" smtClean="0"/>
              <a:t>	Financial audit</a:t>
            </a:r>
          </a:p>
          <a:p>
            <a:pPr>
              <a:lnSpc>
                <a:spcPct val="80000"/>
              </a:lnSpc>
            </a:pPr>
            <a:r>
              <a:rPr lang="en-US" sz="1600" dirty="0" smtClean="0"/>
              <a:t>	Regulatory Audit  </a:t>
            </a:r>
          </a:p>
          <a:p>
            <a:pPr>
              <a:lnSpc>
                <a:spcPct val="80000"/>
              </a:lnSpc>
            </a:pPr>
            <a:endParaRPr lang="en-US" sz="16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8229600" cy="4144962"/>
          </a:xfrm>
        </p:spPr>
        <p:txBody>
          <a:bodyPr>
            <a:normAutofit/>
          </a:bodyPr>
          <a:lstStyle/>
          <a:p>
            <a:r>
              <a:rPr lang="en-GB"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Audit</a:t>
            </a:r>
            <a:r>
              <a:rPr lang="en-GB"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GB"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on</a:t>
            </a:r>
            <a:r>
              <a:rPr lang="en-GB"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GB"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natural</a:t>
            </a:r>
            <a:r>
              <a:rPr lang="en-GB"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GB"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resource</a:t>
            </a:r>
            <a:r>
              <a:rPr lang="en-GB"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GB"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development</a:t>
            </a:r>
            <a:r>
              <a:rPr lang="en-GB"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GB"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and</a:t>
            </a:r>
            <a:r>
              <a:rPr lang="en-GB"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GB"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protection</a:t>
            </a:r>
            <a:r>
              <a:rPr lang="en-GB"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GB"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and</a:t>
            </a:r>
            <a:r>
              <a:rPr lang="en-GB"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GB"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sustainable</a:t>
            </a:r>
            <a:r>
              <a:rPr lang="en-GB"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GB"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energy</a:t>
            </a:r>
            <a:endPar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Environmental Auditing</a:t>
            </a:r>
            <a:endParaRPr lang="en-US"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4" name="Round Diagonal Corner Rectangle 3"/>
          <p:cNvSpPr/>
          <p:nvPr/>
        </p:nvSpPr>
        <p:spPr>
          <a:xfrm>
            <a:off x="533400" y="1219200"/>
            <a:ext cx="4419600" cy="5257800"/>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None/>
            </a:pPr>
            <a:r>
              <a:rPr lang="en-US" sz="2800" b="1" dirty="0" smtClean="0"/>
              <a:t>Definition - </a:t>
            </a:r>
            <a:r>
              <a:rPr lang="en-US" sz="2800" dirty="0" smtClean="0"/>
              <a:t>An </a:t>
            </a:r>
            <a:r>
              <a:rPr lang="en-US" sz="2400" dirty="0" smtClean="0"/>
              <a:t>examination of a facility’s environmental records and practices while checking for both accuracy and conformance to the organization’s environmental policies and regulatory responsibilities.</a:t>
            </a:r>
          </a:p>
          <a:p>
            <a:pPr>
              <a:buNone/>
            </a:pPr>
            <a:endParaRPr lang="en-US" sz="2000" dirty="0"/>
          </a:p>
        </p:txBody>
      </p:sp>
      <p:pic>
        <p:nvPicPr>
          <p:cNvPr id="14338" name="Picture 2" descr="C:\Documents and Settings\Administrator\My Documents\inapresentation\tetrapods.jpg"/>
          <p:cNvPicPr>
            <a:picLocks noChangeAspect="1" noChangeArrowheads="1"/>
          </p:cNvPicPr>
          <p:nvPr/>
        </p:nvPicPr>
        <p:blipFill>
          <a:blip r:embed="rId2"/>
          <a:srcRect/>
          <a:stretch>
            <a:fillRect/>
          </a:stretch>
        </p:blipFill>
        <p:spPr bwMode="auto">
          <a:xfrm>
            <a:off x="5334000" y="1752600"/>
            <a:ext cx="3323104" cy="41846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GB"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Natural Resource</a:t>
            </a:r>
            <a:endParaRPr lang="en-US"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9" name="Rounded Rectangle 8"/>
          <p:cNvSpPr/>
          <p:nvPr/>
        </p:nvSpPr>
        <p:spPr>
          <a:xfrm>
            <a:off x="609600" y="990600"/>
            <a:ext cx="6324600" cy="5638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t>Major Natural Resources</a:t>
            </a:r>
          </a:p>
          <a:p>
            <a:r>
              <a:rPr lang="en-US" sz="2400" dirty="0" smtClean="0"/>
              <a:t/>
            </a:r>
            <a:br>
              <a:rPr lang="en-US" sz="2400" dirty="0" smtClean="0"/>
            </a:br>
            <a:r>
              <a:rPr lang="en-US" sz="2400" dirty="0" smtClean="0"/>
              <a:t>Maldives has two primary natural resources:</a:t>
            </a:r>
          </a:p>
          <a:p>
            <a:endParaRPr lang="en-GB" sz="2400" dirty="0" smtClean="0"/>
          </a:p>
          <a:p>
            <a:pPr>
              <a:buFont typeface="Arial" pitchFamily="34" charset="0"/>
              <a:buChar char="•"/>
            </a:pPr>
            <a:r>
              <a:rPr lang="en-US" sz="2400" dirty="0" smtClean="0"/>
              <a:t>   Tourism Industry</a:t>
            </a:r>
          </a:p>
          <a:p>
            <a:pPr>
              <a:buFont typeface="Arial" pitchFamily="34" charset="0"/>
              <a:buChar char="•"/>
            </a:pPr>
            <a:endParaRPr lang="en-GB" sz="2400" dirty="0" smtClean="0"/>
          </a:p>
          <a:p>
            <a:pPr>
              <a:buFont typeface="Arial" pitchFamily="34" charset="0"/>
              <a:buChar char="•"/>
            </a:pPr>
            <a:r>
              <a:rPr lang="en-US" sz="2400" dirty="0" smtClean="0"/>
              <a:t>   Fishing Industry</a:t>
            </a:r>
          </a:p>
          <a:p>
            <a:endParaRPr lang="en-US" sz="2400" dirty="0" smtClean="0"/>
          </a:p>
          <a:p>
            <a:r>
              <a:rPr lang="en-US" sz="2400" dirty="0" smtClean="0"/>
              <a:t> </a:t>
            </a:r>
          </a:p>
          <a:p>
            <a:endParaRPr lang="en-GB" sz="1400" dirty="0" smtClean="0"/>
          </a:p>
          <a:p>
            <a:endParaRPr lang="en-GB" sz="1400" dirty="0" smtClean="0"/>
          </a:p>
          <a:p>
            <a:endParaRPr lang="en-US" sz="1400" dirty="0" smtClean="0"/>
          </a:p>
        </p:txBody>
      </p:sp>
      <p:pic>
        <p:nvPicPr>
          <p:cNvPr id="2050" name="Picture 2" descr="E:\Photo DVD 2008\Brian Knutsen\Milaidhoo - Baa Atoll - RGB.tif"/>
          <p:cNvPicPr>
            <a:picLocks noChangeAspect="1" noChangeArrowheads="1"/>
          </p:cNvPicPr>
          <p:nvPr/>
        </p:nvPicPr>
        <p:blipFill>
          <a:blip r:embed="rId2" cstate="print"/>
          <a:srcRect/>
          <a:stretch>
            <a:fillRect/>
          </a:stretch>
        </p:blipFill>
        <p:spPr bwMode="auto">
          <a:xfrm>
            <a:off x="3962400" y="3505200"/>
            <a:ext cx="3226375" cy="2133600"/>
          </a:xfrm>
          <a:prstGeom prst="rect">
            <a:avLst/>
          </a:prstGeom>
          <a:noFill/>
        </p:spPr>
      </p:pic>
      <p:pic>
        <p:nvPicPr>
          <p:cNvPr id="2051" name="Picture 3" descr="C:\Users\inaya\Desktop\environment audit\china\images\Diva_0245.jpg"/>
          <p:cNvPicPr>
            <a:picLocks noChangeAspect="1" noChangeArrowheads="1"/>
          </p:cNvPicPr>
          <p:nvPr/>
        </p:nvPicPr>
        <p:blipFill>
          <a:blip r:embed="rId3"/>
          <a:srcRect/>
          <a:stretch>
            <a:fillRect/>
          </a:stretch>
        </p:blipFill>
        <p:spPr bwMode="auto">
          <a:xfrm>
            <a:off x="1143000" y="4648200"/>
            <a:ext cx="3048000" cy="2028825"/>
          </a:xfrm>
          <a:prstGeom prst="rect">
            <a:avLst/>
          </a:prstGeom>
          <a:noFill/>
        </p:spPr>
      </p:pic>
      <p:pic>
        <p:nvPicPr>
          <p:cNvPr id="3074" name="Picture 2" descr="C:\Documents and Settings\Administrator\My Documents\inapresentation\fishing.jpg"/>
          <p:cNvPicPr>
            <a:picLocks noChangeAspect="1" noChangeArrowheads="1"/>
          </p:cNvPicPr>
          <p:nvPr/>
        </p:nvPicPr>
        <p:blipFill>
          <a:blip r:embed="rId4"/>
          <a:srcRect/>
          <a:stretch>
            <a:fillRect/>
          </a:stretch>
        </p:blipFill>
        <p:spPr bwMode="auto">
          <a:xfrm>
            <a:off x="7010400" y="1905000"/>
            <a:ext cx="1931831" cy="4114800"/>
          </a:xfrm>
          <a:prstGeom prst="rect">
            <a:avLst/>
          </a:prstGeom>
          <a:noFill/>
          <a:ln w="44450" cmpd="sng">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rmAutofit fontScale="90000"/>
          </a:bodyPr>
          <a:lstStyle/>
          <a:p>
            <a:r>
              <a:rPr lang="en-GB"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Natural Resource</a:t>
            </a:r>
            <a:br>
              <a:rPr lang="en-GB"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r>
              <a:rPr lang="en-GB" sz="2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cont....</a:t>
            </a:r>
            <a:endParaRPr lang="en-US" sz="20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9" name="Rounded Rectangle 8"/>
          <p:cNvSpPr/>
          <p:nvPr/>
        </p:nvSpPr>
        <p:spPr>
          <a:xfrm>
            <a:off x="304800" y="914400"/>
            <a:ext cx="6324600" cy="5638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b="1" dirty="0" smtClean="0"/>
          </a:p>
          <a:p>
            <a:pPr algn="just"/>
            <a:endParaRPr lang="en-US" sz="2400" b="1" dirty="0" smtClean="0"/>
          </a:p>
          <a:p>
            <a:pPr algn="just"/>
            <a:r>
              <a:rPr lang="en-US" sz="2400" b="1" dirty="0" smtClean="0"/>
              <a:t>Tourism Industry </a:t>
            </a:r>
          </a:p>
          <a:p>
            <a:pPr lvl="1" algn="just"/>
            <a:endParaRPr lang="en-US" sz="2400" b="1" dirty="0" smtClean="0"/>
          </a:p>
          <a:p>
            <a:pPr marL="360000" indent="-360000" algn="just">
              <a:buFont typeface="Arial" pitchFamily="34" charset="0"/>
              <a:buChar char="•"/>
            </a:pPr>
            <a:r>
              <a:rPr lang="en-US" dirty="0" smtClean="0"/>
              <a:t>tourism is the country’s biggest foreign exchange earner.</a:t>
            </a:r>
          </a:p>
          <a:p>
            <a:pPr marL="360000" indent="-360000" algn="just"/>
            <a:endParaRPr lang="en-US" dirty="0" smtClean="0"/>
          </a:p>
          <a:p>
            <a:pPr marL="360000" indent="-360000" algn="just">
              <a:buFont typeface="Arial" pitchFamily="34" charset="0"/>
              <a:buChar char="•"/>
            </a:pPr>
            <a:r>
              <a:rPr lang="en-US" dirty="0" smtClean="0"/>
              <a:t>accounting for 33% of GDP and more than 60% of the Maldives' foreign exchange receipts.</a:t>
            </a:r>
          </a:p>
          <a:p>
            <a:pPr marL="360000" indent="-360000" algn="just"/>
            <a:endParaRPr lang="en-US" dirty="0" smtClean="0"/>
          </a:p>
          <a:p>
            <a:pPr marL="360000" indent="-360000" algn="just">
              <a:buFont typeface="Arial" pitchFamily="34" charset="0"/>
              <a:buChar char="•"/>
            </a:pPr>
            <a:r>
              <a:rPr lang="en-US" dirty="0" smtClean="0"/>
              <a:t>Each tourist resort is situated on an uninhabited island. </a:t>
            </a:r>
          </a:p>
          <a:p>
            <a:pPr marL="360000" indent="-360000" algn="just"/>
            <a:endParaRPr lang="en-US" dirty="0" smtClean="0"/>
          </a:p>
          <a:p>
            <a:pPr marL="360000" indent="-360000" algn="just">
              <a:buFont typeface="Arial" pitchFamily="34" charset="0"/>
              <a:buChar char="•"/>
            </a:pPr>
            <a:r>
              <a:rPr lang="en-US" dirty="0" smtClean="0"/>
              <a:t>The islands are self-contained, with its own electricity, water and waste disposal facilities.</a:t>
            </a:r>
          </a:p>
          <a:p>
            <a:pPr marL="360000" indent="-360000" algn="just"/>
            <a:endParaRPr lang="en-US" dirty="0" smtClean="0"/>
          </a:p>
          <a:p>
            <a:pPr marL="360000" indent="-360000" algn="just">
              <a:buFont typeface="Arial" pitchFamily="34" charset="0"/>
              <a:buChar char="•"/>
            </a:pPr>
            <a:r>
              <a:rPr lang="en-US" dirty="0" smtClean="0"/>
              <a:t>The islands are developed according to the standards and guidelines set by the Ministry of Tourism.</a:t>
            </a:r>
          </a:p>
          <a:p>
            <a:pPr marL="360000" indent="-360000" algn="just"/>
            <a:endParaRPr lang="en-US" dirty="0" smtClean="0"/>
          </a:p>
          <a:p>
            <a:pPr marL="360000" indent="-360000" algn="just">
              <a:buFont typeface="Arial" pitchFamily="34" charset="0"/>
              <a:buChar char="•"/>
            </a:pPr>
            <a:r>
              <a:rPr lang="en-US" dirty="0" smtClean="0"/>
              <a:t>The beauty of the islands brings in about $325 million a year.</a:t>
            </a:r>
          </a:p>
          <a:p>
            <a:pPr lvl="1" algn="just"/>
            <a:endParaRPr lang="en-US" dirty="0" smtClean="0"/>
          </a:p>
          <a:p>
            <a:pPr lvl="1" algn="just"/>
            <a:endParaRPr lang="en-US" dirty="0" smtClean="0"/>
          </a:p>
          <a:p>
            <a:pPr lvl="1" algn="just"/>
            <a:endParaRPr lang="en-US" dirty="0" smtClean="0"/>
          </a:p>
        </p:txBody>
      </p:sp>
      <p:pic>
        <p:nvPicPr>
          <p:cNvPr id="3" name="Picture 2" descr="E:\Photo DVD 2008\Brian Knutsen\1086.tif"/>
          <p:cNvPicPr>
            <a:picLocks noChangeAspect="1" noChangeArrowheads="1"/>
          </p:cNvPicPr>
          <p:nvPr/>
        </p:nvPicPr>
        <p:blipFill>
          <a:blip r:embed="rId2" cstate="print"/>
          <a:srcRect/>
          <a:stretch>
            <a:fillRect/>
          </a:stretch>
        </p:blipFill>
        <p:spPr bwMode="auto">
          <a:xfrm>
            <a:off x="6477000" y="1295400"/>
            <a:ext cx="2409968" cy="1600200"/>
          </a:xfrm>
          <a:prstGeom prst="rect">
            <a:avLst/>
          </a:prstGeom>
          <a:noFill/>
        </p:spPr>
      </p:pic>
      <p:pic>
        <p:nvPicPr>
          <p:cNvPr id="3075" name="Picture 3" descr="E:\Photo DVD 2008\Caroline von Tuempling\CVT_MTB_18704.TIF"/>
          <p:cNvPicPr>
            <a:picLocks noChangeAspect="1" noChangeArrowheads="1"/>
          </p:cNvPicPr>
          <p:nvPr/>
        </p:nvPicPr>
        <p:blipFill>
          <a:blip r:embed="rId3" cstate="print"/>
          <a:srcRect/>
          <a:stretch>
            <a:fillRect/>
          </a:stretch>
        </p:blipFill>
        <p:spPr bwMode="auto">
          <a:xfrm>
            <a:off x="6477000" y="2895600"/>
            <a:ext cx="2362200" cy="1622400"/>
          </a:xfrm>
          <a:prstGeom prst="rect">
            <a:avLst/>
          </a:prstGeom>
          <a:noFill/>
        </p:spPr>
      </p:pic>
      <p:pic>
        <p:nvPicPr>
          <p:cNvPr id="3076" name="Picture 4" descr="E:\Photo DVD 2008\Caroline von Tuempling\CVT_MTB_19841.TIF"/>
          <p:cNvPicPr>
            <a:picLocks noChangeAspect="1" noChangeArrowheads="1"/>
          </p:cNvPicPr>
          <p:nvPr/>
        </p:nvPicPr>
        <p:blipFill>
          <a:blip r:embed="rId4" cstate="print"/>
          <a:srcRect/>
          <a:stretch>
            <a:fillRect/>
          </a:stretch>
        </p:blipFill>
        <p:spPr bwMode="auto">
          <a:xfrm>
            <a:off x="6477000" y="4495800"/>
            <a:ext cx="2396017" cy="1594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rmAutofit fontScale="90000"/>
          </a:bodyPr>
          <a:lstStyle/>
          <a:p>
            <a:r>
              <a:rPr lang="en-GB"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Natural Resource</a:t>
            </a:r>
            <a:br>
              <a:rPr lang="en-GB"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br>
            <a:r>
              <a:rPr lang="en-GB" sz="2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cont....</a:t>
            </a:r>
            <a:endParaRPr lang="en-US"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9" name="Rounded Rectangle 8"/>
          <p:cNvSpPr/>
          <p:nvPr/>
        </p:nvSpPr>
        <p:spPr>
          <a:xfrm>
            <a:off x="381000" y="990600"/>
            <a:ext cx="7543800" cy="5638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p>
          <a:p>
            <a:endParaRPr lang="en-US" sz="2400" dirty="0" smtClean="0"/>
          </a:p>
          <a:p>
            <a:r>
              <a:rPr lang="en-US" sz="2400" b="1" dirty="0" smtClean="0"/>
              <a:t>Fishing Industry</a:t>
            </a:r>
          </a:p>
          <a:p>
            <a:endParaRPr lang="en-GB" sz="2400" dirty="0" smtClean="0"/>
          </a:p>
          <a:p>
            <a:pPr marL="612000" indent="-457200" algn="just">
              <a:buFont typeface="Arial" pitchFamily="34" charset="0"/>
              <a:buChar char="•"/>
            </a:pPr>
            <a:r>
              <a:rPr lang="en-US" dirty="0" smtClean="0"/>
              <a:t>second leading sector in the Maldives</a:t>
            </a:r>
          </a:p>
          <a:p>
            <a:pPr marL="612000" indent="-457200" algn="just">
              <a:buFont typeface="Arial" pitchFamily="34" charset="0"/>
              <a:buChar char="•"/>
            </a:pPr>
            <a:endParaRPr lang="en-US" dirty="0" smtClean="0"/>
          </a:p>
          <a:p>
            <a:pPr marL="612000" indent="-457200" algn="just">
              <a:buFont typeface="Arial" pitchFamily="34" charset="0"/>
              <a:buChar char="•"/>
            </a:pPr>
            <a:r>
              <a:rPr lang="en-US" dirty="0" smtClean="0"/>
              <a:t>employs about 20% of the </a:t>
            </a:r>
            <a:r>
              <a:rPr lang="en-US" dirty="0" err="1" smtClean="0"/>
              <a:t>labour</a:t>
            </a:r>
            <a:r>
              <a:rPr lang="en-US" dirty="0" smtClean="0"/>
              <a:t> force and contributes 10% of GDP</a:t>
            </a:r>
          </a:p>
          <a:p>
            <a:pPr marL="612000" indent="-457200" algn="just">
              <a:buFont typeface="Arial" pitchFamily="34" charset="0"/>
              <a:buChar char="•"/>
            </a:pPr>
            <a:endParaRPr lang="en-US" dirty="0" smtClean="0"/>
          </a:p>
          <a:p>
            <a:pPr marL="612000" indent="-457200" algn="just">
              <a:buFont typeface="Arial" pitchFamily="34" charset="0"/>
              <a:buChar char="•"/>
            </a:pPr>
            <a:r>
              <a:rPr lang="en-US" dirty="0" smtClean="0"/>
              <a:t>The economic reform program by the government in 1989 lifted import quotas and opened some exports to the private sector.</a:t>
            </a:r>
          </a:p>
          <a:p>
            <a:pPr marL="612000" indent="-457200" algn="just">
              <a:buFont typeface="Arial" pitchFamily="34" charset="0"/>
              <a:buChar char="•"/>
            </a:pPr>
            <a:endParaRPr lang="en-US" dirty="0" smtClean="0"/>
          </a:p>
          <a:p>
            <a:pPr marL="612000" indent="-457200" algn="just">
              <a:buFont typeface="Arial" pitchFamily="34" charset="0"/>
              <a:buChar char="•"/>
            </a:pPr>
            <a:r>
              <a:rPr lang="en-US" dirty="0" smtClean="0"/>
              <a:t>all fishing is done by line as the use of nets is illegal</a:t>
            </a:r>
          </a:p>
          <a:p>
            <a:pPr marL="612000" indent="-457200" algn="just">
              <a:buFont typeface="Arial" pitchFamily="34" charset="0"/>
              <a:buChar char="•"/>
            </a:pPr>
            <a:endParaRPr lang="en-US" dirty="0" smtClean="0"/>
          </a:p>
          <a:p>
            <a:pPr marL="612000" indent="-457200" algn="just">
              <a:buFont typeface="Arial" pitchFamily="34" charset="0"/>
              <a:buChar char="•"/>
            </a:pPr>
            <a:r>
              <a:rPr lang="en-US" dirty="0" smtClean="0"/>
              <a:t>provides a sizeable proportion of the gross domestic product     and job opportunities for the vast majority of the island population. </a:t>
            </a:r>
          </a:p>
          <a:p>
            <a:pPr marL="612000" lvl="1" indent="-457200" algn="just">
              <a:buFont typeface="Arial" pitchFamily="34" charset="0"/>
              <a:buChar char="•"/>
            </a:pPr>
            <a:endParaRPr lang="en-US" dirty="0" smtClean="0"/>
          </a:p>
          <a:p>
            <a:pPr marL="612000" indent="-457200" algn="just">
              <a:buFont typeface="Arial" pitchFamily="34" charset="0"/>
              <a:buChar char="•"/>
            </a:pPr>
            <a:endParaRPr lang="en-US" sz="1400" dirty="0"/>
          </a:p>
        </p:txBody>
      </p:sp>
      <p:pic>
        <p:nvPicPr>
          <p:cNvPr id="1026" name="Picture 2" descr="C:\Users\inaya\Desktop\environment audit\china\images\fishing-maldives.jpg"/>
          <p:cNvPicPr>
            <a:picLocks noChangeAspect="1" noChangeArrowheads="1"/>
          </p:cNvPicPr>
          <p:nvPr/>
        </p:nvPicPr>
        <p:blipFill>
          <a:blip r:embed="rId2"/>
          <a:srcRect/>
          <a:stretch>
            <a:fillRect/>
          </a:stretch>
        </p:blipFill>
        <p:spPr bwMode="auto">
          <a:xfrm>
            <a:off x="5105400" y="609600"/>
            <a:ext cx="3819525" cy="244449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r>
              <a:rPr lang="en-GB"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Environment Issues</a:t>
            </a:r>
            <a:endParaRPr lang="en-US"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6" name="Rounded Rectangle 5"/>
          <p:cNvSpPr/>
          <p:nvPr/>
        </p:nvSpPr>
        <p:spPr>
          <a:xfrm>
            <a:off x="609600" y="990600"/>
            <a:ext cx="8001000" cy="5638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Font typeface="Arial" pitchFamily="34" charset="0"/>
              <a:buChar char="•"/>
            </a:pPr>
            <a:endParaRPr lang="en-US" sz="3200" dirty="0" smtClean="0"/>
          </a:p>
          <a:p>
            <a:pPr marL="514350" indent="-514350">
              <a:buFont typeface="Arial" pitchFamily="34" charset="0"/>
              <a:buChar char="•"/>
            </a:pPr>
            <a:endParaRPr lang="en-US" sz="3200" dirty="0" smtClean="0"/>
          </a:p>
          <a:p>
            <a:pPr marL="514350" indent="-514350">
              <a:buFont typeface="Arial" pitchFamily="34" charset="0"/>
              <a:buChar char="•"/>
            </a:pPr>
            <a:endParaRPr lang="en-US" sz="3200" dirty="0" smtClean="0"/>
          </a:p>
          <a:p>
            <a:pPr marL="514350" indent="-514350">
              <a:buFont typeface="Arial" pitchFamily="34" charset="0"/>
              <a:buChar char="•"/>
            </a:pPr>
            <a:r>
              <a:rPr lang="en-US" sz="3200" dirty="0" smtClean="0"/>
              <a:t>Construction of coastal structures</a:t>
            </a:r>
          </a:p>
          <a:p>
            <a:pPr marL="514350" indent="-514350">
              <a:buFont typeface="Arial" pitchFamily="34" charset="0"/>
              <a:buChar char="•"/>
            </a:pPr>
            <a:r>
              <a:rPr lang="en-US" sz="3200" dirty="0" smtClean="0"/>
              <a:t>Destruction of reefs from coral and sand mining</a:t>
            </a:r>
          </a:p>
          <a:p>
            <a:pPr marL="514350" indent="-514350">
              <a:buFont typeface="Arial" pitchFamily="34" charset="0"/>
              <a:buChar char="•"/>
            </a:pPr>
            <a:r>
              <a:rPr lang="en-US" sz="3200" dirty="0" smtClean="0"/>
              <a:t>Land loss and beach erosion</a:t>
            </a:r>
          </a:p>
          <a:p>
            <a:pPr marL="514350" indent="-514350">
              <a:buFont typeface="Arial" pitchFamily="34" charset="0"/>
              <a:buChar char="•"/>
            </a:pPr>
            <a:r>
              <a:rPr lang="en-US" sz="3200" dirty="0" smtClean="0"/>
              <a:t>Infrastructure damage</a:t>
            </a:r>
          </a:p>
          <a:p>
            <a:pPr marL="514350" indent="-514350">
              <a:buFont typeface="Arial" pitchFamily="34" charset="0"/>
              <a:buChar char="•"/>
            </a:pPr>
            <a:r>
              <a:rPr lang="en-US" sz="3200" dirty="0" smtClean="0"/>
              <a:t>Damage to coral reefs</a:t>
            </a:r>
          </a:p>
          <a:p>
            <a:pPr marL="514350" indent="-514350">
              <a:buFont typeface="Arial" pitchFamily="34" charset="0"/>
              <a:buChar char="•"/>
            </a:pPr>
            <a:r>
              <a:rPr lang="en-US" sz="3200" dirty="0" smtClean="0"/>
              <a:t>Water resources</a:t>
            </a:r>
          </a:p>
          <a:p>
            <a:pPr marL="514350" indent="-514350">
              <a:buFont typeface="Arial" pitchFamily="34" charset="0"/>
              <a:buChar char="•"/>
            </a:pPr>
            <a:r>
              <a:rPr lang="en-US" sz="3200" dirty="0" smtClean="0"/>
              <a:t>Pollution</a:t>
            </a:r>
            <a:endParaRPr lang="en-GB" sz="1400" dirty="0" smtClean="0"/>
          </a:p>
          <a:p>
            <a:pPr marL="514350" indent="-514350">
              <a:buFont typeface="Wingdings" pitchFamily="2" charset="2"/>
              <a:buChar char="q"/>
            </a:pPr>
            <a:endParaRPr lang="en-GB" sz="1400" dirty="0" smtClean="0"/>
          </a:p>
          <a:p>
            <a:pPr marL="514350" indent="-514350">
              <a:buFont typeface="Wingdings" pitchFamily="2" charset="2"/>
              <a:buChar char="q"/>
            </a:pPr>
            <a:endParaRPr lang="en-GB" sz="1400" dirty="0" smtClean="0"/>
          </a:p>
          <a:p>
            <a:pPr marL="514350" indent="-514350">
              <a:buNone/>
            </a:pPr>
            <a:endParaRPr lang="en-GB" sz="1400" dirty="0" smtClean="0"/>
          </a:p>
          <a:p>
            <a:pPr marL="514350" indent="-514350">
              <a:buNone/>
            </a:pPr>
            <a:endParaRPr lang="en-GB" sz="1400" dirty="0" smtClean="0"/>
          </a:p>
          <a:p>
            <a:pPr marL="514350" indent="-514350">
              <a:buNone/>
            </a:pPr>
            <a:endParaRPr lang="en-GB" sz="1400" dirty="0" smtClean="0"/>
          </a:p>
          <a:p>
            <a:pPr marL="514350" indent="-514350">
              <a:buNone/>
            </a:pPr>
            <a:endParaRPr lang="en-GB" sz="1400" dirty="0" smtClean="0"/>
          </a:p>
          <a:p>
            <a:pPr marL="514350" indent="-514350">
              <a:buNone/>
            </a:pPr>
            <a:endParaRPr lang="en-US" sz="1400" dirty="0" smtClean="0"/>
          </a:p>
        </p:txBody>
      </p:sp>
      <p:pic>
        <p:nvPicPr>
          <p:cNvPr id="20481" name="Picture 1" descr="E:\Photo DVD 2008\Caroline von Tuempling\Caroline Group 6 - Selection cd 1 - 2002CVTG6-002.bmp"/>
          <p:cNvPicPr>
            <a:picLocks noChangeAspect="1" noChangeArrowheads="1"/>
          </p:cNvPicPr>
          <p:nvPr/>
        </p:nvPicPr>
        <p:blipFill>
          <a:blip r:embed="rId2" cstate="print"/>
          <a:srcRect/>
          <a:stretch>
            <a:fillRect/>
          </a:stretch>
        </p:blipFill>
        <p:spPr bwMode="auto">
          <a:xfrm>
            <a:off x="6400800" y="3124200"/>
            <a:ext cx="1902976" cy="28194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8229600" cy="990600"/>
          </a:xfrm>
        </p:spPr>
        <p:txBody>
          <a:bodyPr>
            <a:normAutofit fontScale="90000"/>
          </a:bodyPr>
          <a:lstStyle/>
          <a:p>
            <a:r>
              <a:rPr lang="en-GB"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Environment Issues         </a:t>
            </a:r>
            <a:r>
              <a:rPr lang="en-GB" sz="2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cont....</a:t>
            </a:r>
            <a:endParaRPr lang="en-US" sz="2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5" name="Round Diagonal Corner Rectangle 4"/>
          <p:cNvSpPr/>
          <p:nvPr/>
        </p:nvSpPr>
        <p:spPr>
          <a:xfrm>
            <a:off x="304800" y="914400"/>
            <a:ext cx="8382000" cy="3505200"/>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None/>
            </a:pPr>
            <a:r>
              <a:rPr lang="en-US" sz="2800" b="1" dirty="0" smtClean="0"/>
              <a:t>Construction of coastal structures</a:t>
            </a:r>
          </a:p>
          <a:p>
            <a:pPr marL="514350" indent="-514350">
              <a:buNone/>
            </a:pPr>
            <a:endParaRPr lang="en-US" dirty="0" smtClean="0"/>
          </a:p>
          <a:p>
            <a:pPr marL="180000" lvl="0" indent="-180000" algn="just" fontAlgn="base" hangingPunct="0">
              <a:buFont typeface="Arial" pitchFamily="34" charset="0"/>
              <a:buChar char="•"/>
            </a:pPr>
            <a:r>
              <a:rPr lang="en-US" dirty="0" smtClean="0"/>
              <a:t>movement of sand around the island is obstructed by the construction of coastal structures such as </a:t>
            </a:r>
            <a:r>
              <a:rPr lang="en-US" dirty="0" err="1" smtClean="0"/>
              <a:t>rockfilled</a:t>
            </a:r>
            <a:r>
              <a:rPr lang="en-US" dirty="0" smtClean="0"/>
              <a:t> jetties</a:t>
            </a:r>
          </a:p>
          <a:p>
            <a:pPr marL="180000" lvl="0" indent="-180000" algn="just" fontAlgn="base" hangingPunct="0">
              <a:buFont typeface="Arial" pitchFamily="34" charset="0"/>
              <a:buChar char="•"/>
            </a:pPr>
            <a:endParaRPr lang="en-US" dirty="0" smtClean="0"/>
          </a:p>
          <a:p>
            <a:pPr marL="180000" lvl="0" indent="-180000" algn="just" fontAlgn="base" hangingPunct="0">
              <a:buFont typeface="Arial" pitchFamily="34" charset="0"/>
              <a:buChar char="•"/>
            </a:pPr>
            <a:r>
              <a:rPr lang="en-US" dirty="0" smtClean="0"/>
              <a:t>alteration of the current movements largely by creation of </a:t>
            </a:r>
            <a:r>
              <a:rPr lang="en-US" dirty="0" err="1" smtClean="0"/>
              <a:t>ripp</a:t>
            </a:r>
            <a:r>
              <a:rPr lang="en-US" dirty="0" smtClean="0"/>
              <a:t> currents</a:t>
            </a:r>
          </a:p>
          <a:p>
            <a:pPr marL="180000" lvl="0" indent="-180000" algn="just" fontAlgn="base" hangingPunct="0">
              <a:buFont typeface="Arial" pitchFamily="34" charset="0"/>
              <a:buChar char="•"/>
            </a:pPr>
            <a:endParaRPr lang="en-US" dirty="0" smtClean="0"/>
          </a:p>
          <a:p>
            <a:pPr marL="180000" lvl="0" indent="-180000" algn="just" fontAlgn="base" hangingPunct="0">
              <a:buFont typeface="Arial" pitchFamily="34" charset="0"/>
              <a:buChar char="•"/>
            </a:pPr>
            <a:r>
              <a:rPr lang="en-US" dirty="0" smtClean="0"/>
              <a:t>greater sedimentation on the coral colonies occurs during the process of dredging of the inner lagoon for harbor development. Corals are literally suffocated by sedimentation.   </a:t>
            </a:r>
          </a:p>
          <a:p>
            <a:pPr marL="180000" lvl="0" indent="-180000" algn="just" fontAlgn="base" hangingPunct="0">
              <a:buFont typeface="Arial" pitchFamily="34" charset="0"/>
              <a:buChar char="•"/>
            </a:pPr>
            <a:endParaRPr lang="en-US" dirty="0" smtClean="0"/>
          </a:p>
          <a:p>
            <a:pPr marL="180000" lvl="0" indent="-180000" algn="just" fontAlgn="base" hangingPunct="0">
              <a:buFont typeface="Arial" pitchFamily="34" charset="0"/>
              <a:buChar char="•"/>
            </a:pPr>
            <a:r>
              <a:rPr lang="en-US" dirty="0" smtClean="0"/>
              <a:t>destruction of the habitat of many marine creatures from reef blasting. </a:t>
            </a:r>
            <a:endParaRPr lang="en-US" dirty="0"/>
          </a:p>
        </p:txBody>
      </p:sp>
      <p:pic>
        <p:nvPicPr>
          <p:cNvPr id="4098" name="Picture 2" descr="\\server\temp\inaya\images\harbour-dredge.jpg"/>
          <p:cNvPicPr>
            <a:picLocks noChangeAspect="1" noChangeArrowheads="1"/>
          </p:cNvPicPr>
          <p:nvPr/>
        </p:nvPicPr>
        <p:blipFill>
          <a:blip r:embed="rId2"/>
          <a:srcRect/>
          <a:stretch>
            <a:fillRect/>
          </a:stretch>
        </p:blipFill>
        <p:spPr bwMode="auto">
          <a:xfrm>
            <a:off x="457200" y="4419600"/>
            <a:ext cx="3581400" cy="2141301"/>
          </a:xfrm>
          <a:prstGeom prst="rect">
            <a:avLst/>
          </a:prstGeom>
          <a:noFill/>
        </p:spPr>
      </p:pic>
      <p:pic>
        <p:nvPicPr>
          <p:cNvPr id="19458" name="Picture 2" descr="royal-island.jpg"/>
          <p:cNvPicPr>
            <a:picLocks noChangeAspect="1" noChangeArrowheads="1"/>
          </p:cNvPicPr>
          <p:nvPr/>
        </p:nvPicPr>
        <p:blipFill>
          <a:blip r:embed="rId3"/>
          <a:srcRect/>
          <a:stretch>
            <a:fillRect/>
          </a:stretch>
        </p:blipFill>
        <p:spPr bwMode="auto">
          <a:xfrm>
            <a:off x="4038600" y="4419600"/>
            <a:ext cx="4524375" cy="213360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8229600" cy="990600"/>
          </a:xfrm>
        </p:spPr>
        <p:txBody>
          <a:bodyPr>
            <a:normAutofit fontScale="90000"/>
          </a:bodyPr>
          <a:lstStyle/>
          <a:p>
            <a:r>
              <a:rPr lang="en-GB"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Environment Issues         </a:t>
            </a:r>
            <a:r>
              <a:rPr lang="en-GB" sz="2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cont....</a:t>
            </a:r>
            <a:endParaRPr lang="en-US" sz="2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5" name="Round Diagonal Corner Rectangle 4"/>
          <p:cNvSpPr/>
          <p:nvPr/>
        </p:nvSpPr>
        <p:spPr>
          <a:xfrm>
            <a:off x="304800" y="914400"/>
            <a:ext cx="8382000" cy="3505200"/>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r>
              <a:rPr lang="en-US" sz="2800" b="1" dirty="0" smtClean="0"/>
              <a:t>Destruction of reefs from coral and sand mining</a:t>
            </a:r>
          </a:p>
          <a:p>
            <a:pPr marL="514350" indent="-514350">
              <a:buNone/>
            </a:pPr>
            <a:endParaRPr lang="en-US" dirty="0" smtClean="0"/>
          </a:p>
          <a:p>
            <a:pPr marL="180000" indent="-180000" algn="just">
              <a:buFont typeface="Arial" pitchFamily="34" charset="0"/>
              <a:buChar char="•"/>
            </a:pPr>
            <a:r>
              <a:rPr lang="en-US" dirty="0" smtClean="0"/>
              <a:t>In the development of the first generation resorts, coral and sand were mined extensively. Consequently, many reefs were destroyed and sandbanks disappeared. </a:t>
            </a:r>
          </a:p>
          <a:p>
            <a:pPr marL="180000" indent="-180000" algn="just">
              <a:buFont typeface="Arial" pitchFamily="34" charset="0"/>
              <a:buChar char="•"/>
            </a:pPr>
            <a:endParaRPr lang="en-US" dirty="0" smtClean="0"/>
          </a:p>
          <a:p>
            <a:pPr marL="180000" indent="-180000" algn="just">
              <a:buFont typeface="Arial" pitchFamily="34" charset="0"/>
              <a:buChar char="•"/>
            </a:pPr>
            <a:r>
              <a:rPr lang="en-US" dirty="0" smtClean="0"/>
              <a:t>affects the islands and undermines their biological role as a fishery area and repositories of biodiversity. </a:t>
            </a:r>
          </a:p>
          <a:p>
            <a:pPr marL="180000" indent="-180000" algn="just">
              <a:buFont typeface="Arial" pitchFamily="34" charset="0"/>
              <a:buChar char="•"/>
            </a:pPr>
            <a:endParaRPr lang="en-US" dirty="0" smtClean="0"/>
          </a:p>
          <a:p>
            <a:pPr marL="180000" indent="-180000" algn="just">
              <a:buFont typeface="Arial" pitchFamily="34" charset="0"/>
              <a:buChar char="•"/>
            </a:pPr>
            <a:r>
              <a:rPr lang="en-US" dirty="0" smtClean="0"/>
              <a:t>while diving is one the most important tourism attractions, loss of the beauty of the reefs, due to coral mining, severely affects tourism.</a:t>
            </a:r>
            <a:endParaRPr lang="en-US" dirty="0"/>
          </a:p>
        </p:txBody>
      </p:sp>
      <p:pic>
        <p:nvPicPr>
          <p:cNvPr id="48130" name="Picture 2"/>
          <p:cNvPicPr>
            <a:picLocks noChangeAspect="1" noChangeArrowheads="1"/>
          </p:cNvPicPr>
          <p:nvPr/>
        </p:nvPicPr>
        <p:blipFill>
          <a:blip r:embed="rId2"/>
          <a:srcRect/>
          <a:stretch>
            <a:fillRect/>
          </a:stretch>
        </p:blipFill>
        <p:spPr bwMode="auto">
          <a:xfrm>
            <a:off x="304800" y="4419600"/>
            <a:ext cx="4191000" cy="2077816"/>
          </a:xfrm>
          <a:prstGeom prst="rect">
            <a:avLst/>
          </a:prstGeom>
          <a:noFill/>
          <a:ln w="9525">
            <a:noFill/>
            <a:miter lim="800000"/>
            <a:headEnd/>
            <a:tailEnd/>
          </a:ln>
          <a:effectLst/>
        </p:spPr>
      </p:pic>
      <p:pic>
        <p:nvPicPr>
          <p:cNvPr id="48132" name="Picture 4"/>
          <p:cNvPicPr>
            <a:picLocks noChangeAspect="1" noChangeArrowheads="1"/>
          </p:cNvPicPr>
          <p:nvPr/>
        </p:nvPicPr>
        <p:blipFill>
          <a:blip r:embed="rId3"/>
          <a:srcRect/>
          <a:stretch>
            <a:fillRect/>
          </a:stretch>
        </p:blipFill>
        <p:spPr bwMode="auto">
          <a:xfrm>
            <a:off x="4495800" y="4419600"/>
            <a:ext cx="4230584" cy="205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8229600" cy="1143000"/>
          </a:xfrm>
        </p:spPr>
        <p:txBody>
          <a:bodyPr/>
          <a:lstStyle/>
          <a:p>
            <a:r>
              <a:rPr lang="en-GB"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Environment Issues         </a:t>
            </a:r>
            <a:r>
              <a:rPr lang="en-GB" sz="2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cont....</a:t>
            </a:r>
            <a:endParaRPr lang="en-US" sz="2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4" name="Rounded Rectangle 3"/>
          <p:cNvSpPr/>
          <p:nvPr/>
        </p:nvSpPr>
        <p:spPr>
          <a:xfrm>
            <a:off x="533400" y="1219200"/>
            <a:ext cx="8153400" cy="5410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None/>
            </a:pPr>
            <a:endParaRPr lang="en-US" sz="2000" b="1" dirty="0" smtClean="0"/>
          </a:p>
          <a:p>
            <a:pPr marL="514350" indent="-514350">
              <a:buNone/>
            </a:pPr>
            <a:endParaRPr lang="en-US" sz="2000" b="1" dirty="0" smtClean="0"/>
          </a:p>
          <a:p>
            <a:pPr marL="514350" indent="-514350">
              <a:buNone/>
            </a:pPr>
            <a:endParaRPr lang="en-US" sz="2000" b="1" dirty="0" smtClean="0"/>
          </a:p>
          <a:p>
            <a:pPr marL="514350" indent="-514350">
              <a:buNone/>
            </a:pPr>
            <a:endParaRPr lang="en-US" sz="2000" b="1" dirty="0" smtClean="0"/>
          </a:p>
          <a:p>
            <a:pPr marL="514350" indent="-514350">
              <a:buNone/>
            </a:pPr>
            <a:endParaRPr lang="en-US" sz="2000" b="1" dirty="0" smtClean="0"/>
          </a:p>
          <a:p>
            <a:pPr marL="514350" indent="-514350">
              <a:buNone/>
            </a:pPr>
            <a:endParaRPr lang="en-US" sz="2000" b="1" dirty="0" smtClean="0"/>
          </a:p>
          <a:p>
            <a:pPr marL="514350" indent="-514350">
              <a:buNone/>
            </a:pPr>
            <a:r>
              <a:rPr lang="en-US" sz="2800" b="1" dirty="0" smtClean="0"/>
              <a:t>Land loss and beach erosion</a:t>
            </a:r>
          </a:p>
          <a:p>
            <a:pPr algn="just"/>
            <a:endParaRPr lang="en-US" sz="2000" dirty="0" smtClean="0"/>
          </a:p>
          <a:p>
            <a:pPr algn="just"/>
            <a:r>
              <a:rPr lang="en-US" sz="2000" dirty="0" smtClean="0"/>
              <a:t>80% of the land area in the Maldives is less than 1 m above mean sea level. </a:t>
            </a:r>
          </a:p>
          <a:p>
            <a:pPr algn="just">
              <a:buNone/>
            </a:pPr>
            <a:endParaRPr lang="en-US" sz="2000" dirty="0" smtClean="0"/>
          </a:p>
          <a:p>
            <a:pPr algn="just">
              <a:buNone/>
            </a:pPr>
            <a:r>
              <a:rPr lang="en-US" sz="2000" dirty="0" smtClean="0"/>
              <a:t>50% of all inhabited islands and 45% of tourist resorts face varying degrees of beach erosion. </a:t>
            </a:r>
          </a:p>
          <a:p>
            <a:pPr algn="just"/>
            <a:endParaRPr lang="en-US" sz="2000" dirty="0" smtClean="0"/>
          </a:p>
          <a:p>
            <a:pPr algn="just"/>
            <a:r>
              <a:rPr lang="en-US" sz="2000" dirty="0" smtClean="0"/>
              <a:t>Climate change and projected sea level rise would aggravate the present problem of beach erosion. </a:t>
            </a:r>
          </a:p>
          <a:p>
            <a:pPr algn="just"/>
            <a:endParaRPr lang="en-US" sz="2000" dirty="0" smtClean="0"/>
          </a:p>
          <a:p>
            <a:pPr algn="just"/>
            <a:r>
              <a:rPr lang="en-US" sz="2000" dirty="0" smtClean="0"/>
              <a:t>It is expected that even a 1 m rise </a:t>
            </a:r>
          </a:p>
          <a:p>
            <a:pPr algn="just"/>
            <a:r>
              <a:rPr lang="en-US" sz="2000" dirty="0" smtClean="0"/>
              <a:t>in sea level would cause the loss of </a:t>
            </a:r>
          </a:p>
          <a:p>
            <a:pPr algn="just"/>
            <a:r>
              <a:rPr lang="en-US" sz="2000" dirty="0" smtClean="0"/>
              <a:t>the entire land area of Maldives. </a:t>
            </a:r>
          </a:p>
          <a:p>
            <a:pPr algn="just">
              <a:buFont typeface="Wingdings" pitchFamily="2" charset="2"/>
              <a:buChar char="q"/>
            </a:pPr>
            <a:endParaRPr lang="en-GB" sz="2000" dirty="0" smtClean="0"/>
          </a:p>
          <a:p>
            <a:pPr marL="514350" indent="-514350">
              <a:buFont typeface="Wingdings" pitchFamily="2" charset="2"/>
              <a:buChar char="q"/>
            </a:pPr>
            <a:endParaRPr lang="en-GB" sz="2000" dirty="0" smtClean="0"/>
          </a:p>
          <a:p>
            <a:pPr marL="514350" indent="-514350">
              <a:buFont typeface="Wingdings" pitchFamily="2" charset="2"/>
              <a:buChar char="q"/>
            </a:pPr>
            <a:endParaRPr lang="en-GB" sz="2000" dirty="0" smtClean="0"/>
          </a:p>
          <a:p>
            <a:pPr marL="514350" indent="-514350">
              <a:buNone/>
            </a:pPr>
            <a:endParaRPr lang="en-GB" sz="2000" dirty="0" smtClean="0"/>
          </a:p>
          <a:p>
            <a:pPr marL="514350" indent="-514350">
              <a:buNone/>
            </a:pPr>
            <a:endParaRPr lang="en-GB" sz="2000" dirty="0" smtClean="0"/>
          </a:p>
          <a:p>
            <a:pPr marL="514350" indent="-514350">
              <a:buNone/>
            </a:pPr>
            <a:endParaRPr lang="en-GB" sz="2000" dirty="0" smtClean="0"/>
          </a:p>
          <a:p>
            <a:pPr marL="514350" indent="-514350">
              <a:buNone/>
            </a:pPr>
            <a:endParaRPr lang="en-GB" sz="2000" dirty="0" smtClean="0"/>
          </a:p>
          <a:p>
            <a:pPr marL="514350" indent="-514350">
              <a:buNone/>
            </a:pPr>
            <a:endParaRPr lang="en-US" sz="2000" dirty="0" smtClean="0"/>
          </a:p>
        </p:txBody>
      </p:sp>
      <p:pic>
        <p:nvPicPr>
          <p:cNvPr id="5122" name="Picture 2" descr="C:\Documents and Settings\Administrator\Desktop\test\landlost.JPG"/>
          <p:cNvPicPr>
            <a:picLocks noChangeAspect="1" noChangeArrowheads="1"/>
          </p:cNvPicPr>
          <p:nvPr/>
        </p:nvPicPr>
        <p:blipFill>
          <a:blip r:embed="rId2"/>
          <a:srcRect/>
          <a:stretch>
            <a:fillRect/>
          </a:stretch>
        </p:blipFill>
        <p:spPr bwMode="auto">
          <a:xfrm>
            <a:off x="4800600" y="4267200"/>
            <a:ext cx="3810000" cy="241248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Contents</a:t>
            </a:r>
            <a:endParaRPr lang="en-US"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3" name="Rounded Rectangle 2"/>
          <p:cNvSpPr/>
          <p:nvPr/>
        </p:nvSpPr>
        <p:spPr>
          <a:xfrm>
            <a:off x="609600" y="990600"/>
            <a:ext cx="8001000" cy="5638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Font typeface="Arial" pitchFamily="34" charset="0"/>
              <a:buChar char="•"/>
            </a:pPr>
            <a:endParaRPr lang="en-US" sz="3200" dirty="0" smtClean="0"/>
          </a:p>
          <a:p>
            <a:pPr marL="514350" indent="-514350">
              <a:buFont typeface="Arial" pitchFamily="34" charset="0"/>
              <a:buChar char="•"/>
            </a:pPr>
            <a:endParaRPr lang="en-US" sz="3200" dirty="0" smtClean="0"/>
          </a:p>
          <a:p>
            <a:pPr marL="514350" indent="-514350">
              <a:buFont typeface="Arial" pitchFamily="34" charset="0"/>
              <a:buChar char="•"/>
            </a:pPr>
            <a:endParaRPr lang="en-US" sz="3200" dirty="0" smtClean="0"/>
          </a:p>
          <a:p>
            <a:pPr marL="514350" indent="-514350">
              <a:buFont typeface="Arial" pitchFamily="34" charset="0"/>
              <a:buChar char="•"/>
            </a:pPr>
            <a:r>
              <a:rPr lang="en-US" sz="3200" dirty="0" smtClean="0"/>
              <a:t>The Maldives</a:t>
            </a:r>
            <a:endParaRPr lang="en-US" sz="3200" dirty="0" smtClean="0"/>
          </a:p>
          <a:p>
            <a:pPr marL="514350" indent="-514350">
              <a:buFont typeface="Arial" pitchFamily="34" charset="0"/>
              <a:buChar char="•"/>
            </a:pPr>
            <a:r>
              <a:rPr lang="en-US" sz="3200" dirty="0" smtClean="0"/>
              <a:t>Auditor General’s office</a:t>
            </a:r>
          </a:p>
          <a:p>
            <a:pPr marL="514350" indent="-514350">
              <a:buFont typeface="Arial" pitchFamily="34" charset="0"/>
              <a:buChar char="•"/>
            </a:pPr>
            <a:r>
              <a:rPr lang="en-GB" sz="3200" dirty="0" smtClean="0"/>
              <a:t>Major natural resources</a:t>
            </a:r>
            <a:endParaRPr lang="en-US" sz="3200" dirty="0" smtClean="0"/>
          </a:p>
          <a:p>
            <a:pPr marL="514350" indent="-514350">
              <a:buFont typeface="Arial" pitchFamily="34" charset="0"/>
              <a:buChar char="•"/>
            </a:pPr>
            <a:r>
              <a:rPr lang="en-US" sz="3200" dirty="0" smtClean="0"/>
              <a:t>Environmental issues</a:t>
            </a:r>
            <a:endParaRPr lang="en-US" sz="3200" dirty="0" smtClean="0"/>
          </a:p>
          <a:p>
            <a:pPr marL="514350" indent="-514350">
              <a:buFont typeface="Arial" pitchFamily="34" charset="0"/>
              <a:buChar char="•"/>
            </a:pPr>
            <a:r>
              <a:rPr lang="en-US" sz="3200" dirty="0" smtClean="0"/>
              <a:t>Impact on the economy</a:t>
            </a:r>
            <a:endParaRPr lang="en-US" sz="3200" dirty="0" smtClean="0"/>
          </a:p>
          <a:p>
            <a:pPr marL="514350" indent="-514350">
              <a:buFont typeface="Arial" pitchFamily="34" charset="0"/>
              <a:buChar char="•"/>
            </a:pPr>
            <a:r>
              <a:rPr lang="en-US" sz="3200" dirty="0" smtClean="0"/>
              <a:t>Environmental protection</a:t>
            </a:r>
          </a:p>
          <a:p>
            <a:pPr marL="514350" indent="-514350">
              <a:buFont typeface="Arial" pitchFamily="34" charset="0"/>
              <a:buChar char="•"/>
            </a:pPr>
            <a:r>
              <a:rPr lang="en-US" sz="3200" dirty="0" smtClean="0"/>
              <a:t>Environmental </a:t>
            </a:r>
            <a:r>
              <a:rPr lang="en-US" sz="3200" dirty="0" smtClean="0"/>
              <a:t>controls</a:t>
            </a:r>
            <a:endParaRPr lang="en-US" sz="3200" dirty="0" smtClean="0"/>
          </a:p>
          <a:p>
            <a:pPr marL="514350" indent="-514350">
              <a:buFont typeface="Arial" pitchFamily="34" charset="0"/>
              <a:buChar char="•"/>
            </a:pPr>
            <a:r>
              <a:rPr lang="en-GB" sz="3200" dirty="0" smtClean="0"/>
              <a:t>Environmental protection laws and regulations</a:t>
            </a:r>
          </a:p>
          <a:p>
            <a:pPr marL="514350" indent="-514350">
              <a:buFont typeface="Arial" pitchFamily="34" charset="0"/>
              <a:buChar char="•"/>
            </a:pPr>
            <a:r>
              <a:rPr lang="en-GB" sz="3200" dirty="0" smtClean="0"/>
              <a:t>Public awareness and education</a:t>
            </a:r>
            <a:endParaRPr lang="en-US" sz="3200" dirty="0" smtClean="0"/>
          </a:p>
          <a:p>
            <a:pPr marL="514350" indent="-514350"/>
            <a:endParaRPr lang="en-GB" sz="1400" dirty="0" smtClean="0"/>
          </a:p>
          <a:p>
            <a:pPr marL="514350" indent="-514350">
              <a:buFont typeface="Wingdings" pitchFamily="2" charset="2"/>
              <a:buChar char="q"/>
            </a:pPr>
            <a:endParaRPr lang="en-GB" sz="1400" dirty="0" smtClean="0"/>
          </a:p>
          <a:p>
            <a:pPr marL="514350" indent="-514350">
              <a:buNone/>
            </a:pPr>
            <a:endParaRPr lang="en-GB" sz="1400" dirty="0" smtClean="0"/>
          </a:p>
          <a:p>
            <a:pPr marL="514350" indent="-514350">
              <a:buNone/>
            </a:pPr>
            <a:endParaRPr lang="en-GB" sz="1400" dirty="0" smtClean="0"/>
          </a:p>
          <a:p>
            <a:pPr marL="514350" indent="-514350">
              <a:buNone/>
            </a:pPr>
            <a:endParaRPr lang="en-GB" sz="1400" dirty="0" smtClean="0"/>
          </a:p>
          <a:p>
            <a:pPr marL="514350" indent="-514350">
              <a:buNone/>
            </a:pPr>
            <a:endParaRPr lang="en-GB" sz="1400" dirty="0" smtClean="0"/>
          </a:p>
          <a:p>
            <a:pPr marL="514350" indent="-514350">
              <a:buNone/>
            </a:pPr>
            <a:endParaRPr lang="en-US" sz="1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457200" y="1066800"/>
            <a:ext cx="8077200" cy="3657600"/>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spcBef>
                <a:spcPct val="0"/>
              </a:spcBef>
              <a:spcAft>
                <a:spcPct val="0"/>
              </a:spcAft>
            </a:pPr>
            <a:r>
              <a:rPr lang="en-US" sz="2800" b="1" dirty="0" smtClean="0">
                <a:solidFill>
                  <a:schemeClr val="bg1"/>
                </a:solidFill>
              </a:rPr>
              <a:t>Infrastructure damage</a:t>
            </a:r>
          </a:p>
          <a:p>
            <a:pPr lvl="0" algn="just" fontAlgn="base">
              <a:spcBef>
                <a:spcPct val="0"/>
              </a:spcBef>
              <a:spcAft>
                <a:spcPct val="0"/>
              </a:spcAft>
            </a:pPr>
            <a:endParaRPr lang="en-US" dirty="0" smtClean="0">
              <a:solidFill>
                <a:schemeClr val="bg1"/>
              </a:solidFill>
              <a:latin typeface="Calibri" pitchFamily="34" charset="0"/>
              <a:ea typeface="Calibri" pitchFamily="34" charset="0"/>
              <a:cs typeface="Arial" pitchFamily="34" charset="0"/>
            </a:endParaRPr>
          </a:p>
          <a:p>
            <a:pPr lvl="0" algn="just" fontAlgn="base">
              <a:spcBef>
                <a:spcPct val="0"/>
              </a:spcBef>
              <a:spcAft>
                <a:spcPct val="0"/>
              </a:spcAft>
            </a:pPr>
            <a:r>
              <a:rPr lang="en-US" dirty="0" smtClean="0">
                <a:solidFill>
                  <a:schemeClr val="bg1"/>
                </a:solidFill>
                <a:latin typeface="Calibri" pitchFamily="34" charset="0"/>
                <a:ea typeface="Calibri" pitchFamily="34" charset="0"/>
                <a:cs typeface="Arial" pitchFamily="34" charset="0"/>
              </a:rPr>
              <a:t>All the human settlement, industry and vital infrastructure in the Maldives lie very close to the shoreline. Therefore, the projected rise in sea level poses a grave threat to the existence of these structures.</a:t>
            </a:r>
          </a:p>
          <a:p>
            <a:pPr lvl="0" algn="just" fontAlgn="base">
              <a:spcBef>
                <a:spcPct val="0"/>
              </a:spcBef>
              <a:spcAft>
                <a:spcPct val="0"/>
              </a:spcAft>
            </a:pPr>
            <a:endParaRPr lang="en-GB" dirty="0" smtClean="0">
              <a:solidFill>
                <a:schemeClr val="bg1"/>
              </a:solidFill>
              <a:latin typeface="Calibri" pitchFamily="34" charset="0"/>
              <a:cs typeface="Arial" pitchFamily="34" charset="0"/>
            </a:endParaRPr>
          </a:p>
          <a:p>
            <a:pPr lvl="0" algn="just" eaLnBrk="0" fontAlgn="base" hangingPunct="0">
              <a:spcBef>
                <a:spcPct val="0"/>
              </a:spcBef>
              <a:spcAft>
                <a:spcPct val="0"/>
              </a:spcAft>
            </a:pPr>
            <a:r>
              <a:rPr lang="en-US" dirty="0" err="1" smtClean="0">
                <a:solidFill>
                  <a:schemeClr val="bg1"/>
                </a:solidFill>
                <a:latin typeface="Calibri" pitchFamily="34" charset="0"/>
                <a:ea typeface="Calibri" pitchFamily="34" charset="0"/>
                <a:cs typeface="Arial" pitchFamily="34" charset="0"/>
              </a:rPr>
              <a:t>Malé</a:t>
            </a:r>
            <a:r>
              <a:rPr lang="en-US" dirty="0" smtClean="0">
                <a:solidFill>
                  <a:schemeClr val="bg1"/>
                </a:solidFill>
                <a:latin typeface="Calibri" pitchFamily="34" charset="0"/>
                <a:ea typeface="Calibri" pitchFamily="34" charset="0"/>
                <a:cs typeface="Arial" pitchFamily="34" charset="0"/>
              </a:rPr>
              <a:t> International Airport on </a:t>
            </a:r>
            <a:r>
              <a:rPr lang="en-US" dirty="0" err="1" smtClean="0">
                <a:solidFill>
                  <a:schemeClr val="bg1"/>
                </a:solidFill>
                <a:latin typeface="Calibri" pitchFamily="34" charset="0"/>
                <a:ea typeface="Calibri" pitchFamily="34" charset="0"/>
                <a:cs typeface="Arial" pitchFamily="34" charset="0"/>
              </a:rPr>
              <a:t>Hulhulé</a:t>
            </a:r>
            <a:r>
              <a:rPr lang="en-US" dirty="0" smtClean="0">
                <a:solidFill>
                  <a:schemeClr val="bg1"/>
                </a:solidFill>
                <a:latin typeface="Calibri" pitchFamily="34" charset="0"/>
                <a:ea typeface="Calibri" pitchFamily="34" charset="0"/>
                <a:cs typeface="Arial" pitchFamily="34" charset="0"/>
              </a:rPr>
              <a:t> island needs to be given priority, as this is the only gateway to the Maldives. The height of the runway is only 1.2 m above mean sea level and is extremely vulnerable to climate change related sea level rise.</a:t>
            </a:r>
          </a:p>
          <a:p>
            <a:pPr lvl="0" algn="just" eaLnBrk="0" fontAlgn="base" hangingPunct="0">
              <a:spcBef>
                <a:spcPct val="0"/>
              </a:spcBef>
              <a:spcAft>
                <a:spcPct val="0"/>
              </a:spcAft>
            </a:pPr>
            <a:endParaRPr lang="en-US" dirty="0" smtClean="0">
              <a:solidFill>
                <a:schemeClr val="bg1"/>
              </a:solidFill>
              <a:latin typeface="Calibri" pitchFamily="34" charset="0"/>
              <a:ea typeface="Calibri" pitchFamily="34" charset="0"/>
              <a:cs typeface="Arial" pitchFamily="34" charset="0"/>
            </a:endParaRPr>
          </a:p>
        </p:txBody>
      </p:sp>
      <p:sp>
        <p:nvSpPr>
          <p:cNvPr id="7" name="Title 1"/>
          <p:cNvSpPr>
            <a:spLocks noGrp="1"/>
          </p:cNvSpPr>
          <p:nvPr>
            <p:ph type="title"/>
          </p:nvPr>
        </p:nvSpPr>
        <p:spPr>
          <a:xfrm>
            <a:off x="0" y="0"/>
            <a:ext cx="8229600" cy="1143000"/>
          </a:xfrm>
        </p:spPr>
        <p:txBody>
          <a:bodyPr/>
          <a:lstStyle/>
          <a:p>
            <a:r>
              <a:rPr lang="en-GB"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Environment Issues         </a:t>
            </a:r>
            <a:r>
              <a:rPr lang="en-GB" sz="2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cont....</a:t>
            </a:r>
            <a:endParaRPr lang="en-US" sz="2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7170" name="Picture 2" descr="C:\Documents and Settings\Administrator\My Documents\inapresentation\airport.jpg"/>
          <p:cNvPicPr>
            <a:picLocks noChangeAspect="1" noChangeArrowheads="1"/>
          </p:cNvPicPr>
          <p:nvPr/>
        </p:nvPicPr>
        <p:blipFill>
          <a:blip r:embed="rId2"/>
          <a:srcRect/>
          <a:stretch>
            <a:fillRect/>
          </a:stretch>
        </p:blipFill>
        <p:spPr bwMode="auto">
          <a:xfrm>
            <a:off x="2286000" y="4648200"/>
            <a:ext cx="4583530" cy="204787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2362200" y="1295400"/>
            <a:ext cx="6629400" cy="5029200"/>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t>Damage to coral reefs</a:t>
            </a:r>
          </a:p>
          <a:p>
            <a:endParaRPr lang="en-US" dirty="0" smtClean="0"/>
          </a:p>
          <a:p>
            <a:pPr algn="just"/>
            <a:r>
              <a:rPr lang="en-US" dirty="0" smtClean="0"/>
              <a:t>These coral reefs not only provide protection for the islands, but are related to success of the main economic activities: tourism and fisheries.</a:t>
            </a:r>
          </a:p>
          <a:p>
            <a:pPr algn="just"/>
            <a:endParaRPr lang="en-US" dirty="0" smtClean="0"/>
          </a:p>
          <a:p>
            <a:pPr algn="just"/>
            <a:r>
              <a:rPr lang="en-US" dirty="0" smtClean="0"/>
              <a:t>The corals are very sensitive to changes in sea surface temperature. Unusually high sea surface temperatures in 1998 caused mass bleaching on coral reefs in the central regions of the Maldives.</a:t>
            </a:r>
          </a:p>
          <a:p>
            <a:pPr algn="just"/>
            <a:endParaRPr lang="en-US" dirty="0" smtClean="0"/>
          </a:p>
          <a:p>
            <a:pPr algn="just"/>
            <a:r>
              <a:rPr lang="en-US" dirty="0" smtClean="0"/>
              <a:t>If the observed global temperature trend continues, there would be a threat to the survival of the coral reefs in the Maldives.</a:t>
            </a:r>
            <a:endParaRPr lang="en-US" dirty="0"/>
          </a:p>
        </p:txBody>
      </p:sp>
      <p:sp>
        <p:nvSpPr>
          <p:cNvPr id="8" name="Title 1"/>
          <p:cNvSpPr>
            <a:spLocks noGrp="1"/>
          </p:cNvSpPr>
          <p:nvPr>
            <p:ph type="title"/>
          </p:nvPr>
        </p:nvSpPr>
        <p:spPr>
          <a:xfrm>
            <a:off x="0" y="0"/>
            <a:ext cx="8229600" cy="1143000"/>
          </a:xfrm>
        </p:spPr>
        <p:txBody>
          <a:bodyPr/>
          <a:lstStyle/>
          <a:p>
            <a:r>
              <a:rPr lang="en-GB"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Environment Issues         </a:t>
            </a:r>
            <a:r>
              <a:rPr lang="en-GB" sz="2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cont....</a:t>
            </a:r>
            <a:endParaRPr lang="en-US" sz="2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16385" name="Picture 1" descr="C:\Users\inaya\Desktop\environment audit\china\images\Acropora_2.jpg"/>
          <p:cNvPicPr>
            <a:picLocks noChangeAspect="1" noChangeArrowheads="1"/>
          </p:cNvPicPr>
          <p:nvPr/>
        </p:nvPicPr>
        <p:blipFill>
          <a:blip r:embed="rId2"/>
          <a:srcRect/>
          <a:stretch>
            <a:fillRect/>
          </a:stretch>
        </p:blipFill>
        <p:spPr bwMode="auto">
          <a:xfrm>
            <a:off x="152400" y="4800599"/>
            <a:ext cx="1981200" cy="1648667"/>
          </a:xfrm>
          <a:prstGeom prst="rect">
            <a:avLst/>
          </a:prstGeom>
          <a:noFill/>
        </p:spPr>
      </p:pic>
      <p:pic>
        <p:nvPicPr>
          <p:cNvPr id="16386" name="Picture 2" descr="C:\Users\inaya\Desktop\environment audit\china\images\maldivestips11.jpg"/>
          <p:cNvPicPr>
            <a:picLocks noChangeAspect="1" noChangeArrowheads="1"/>
          </p:cNvPicPr>
          <p:nvPr/>
        </p:nvPicPr>
        <p:blipFill>
          <a:blip r:embed="rId3"/>
          <a:srcRect/>
          <a:stretch>
            <a:fillRect/>
          </a:stretch>
        </p:blipFill>
        <p:spPr bwMode="auto">
          <a:xfrm>
            <a:off x="152400" y="2743200"/>
            <a:ext cx="1997824" cy="1949450"/>
          </a:xfrm>
          <a:prstGeom prst="rect">
            <a:avLst/>
          </a:prstGeom>
          <a:noFill/>
        </p:spPr>
      </p:pic>
      <p:pic>
        <p:nvPicPr>
          <p:cNvPr id="16387" name="Picture 3" descr="C:\Users\inaya\Desktop\environment audit\china\images\Chromis.jpg"/>
          <p:cNvPicPr>
            <a:picLocks noChangeAspect="1" noChangeArrowheads="1"/>
          </p:cNvPicPr>
          <p:nvPr/>
        </p:nvPicPr>
        <p:blipFill>
          <a:blip r:embed="rId4"/>
          <a:srcRect/>
          <a:stretch>
            <a:fillRect/>
          </a:stretch>
        </p:blipFill>
        <p:spPr bwMode="auto">
          <a:xfrm>
            <a:off x="152400" y="990600"/>
            <a:ext cx="2029522" cy="16002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28600" y="1066800"/>
            <a:ext cx="5638800" cy="5410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t>Water resources</a:t>
            </a:r>
          </a:p>
          <a:p>
            <a:endParaRPr lang="en-US" sz="2400" b="1" dirty="0" smtClean="0"/>
          </a:p>
          <a:p>
            <a:pPr algn="just"/>
            <a:r>
              <a:rPr lang="en-US" dirty="0" smtClean="0"/>
              <a:t>mainly depends on groundwater and rainwater as a source of freshwater which are vulnerable to changes in the climate and sea level rise.</a:t>
            </a:r>
          </a:p>
          <a:p>
            <a:pPr algn="just"/>
            <a:endParaRPr lang="en-US" dirty="0" smtClean="0"/>
          </a:p>
          <a:p>
            <a:pPr algn="just"/>
            <a:r>
              <a:rPr lang="en-US" dirty="0" smtClean="0"/>
              <a:t>The rise in sea levels would force saltwater intrusion into the freshwater lens. </a:t>
            </a:r>
          </a:p>
          <a:p>
            <a:pPr algn="just"/>
            <a:endParaRPr lang="en-US" dirty="0" smtClean="0"/>
          </a:p>
          <a:p>
            <a:pPr algn="just"/>
            <a:r>
              <a:rPr lang="en-US" dirty="0" smtClean="0"/>
              <a:t>more than a quarter of the population depends on desalinated  water for drinking and other uses.</a:t>
            </a:r>
          </a:p>
          <a:p>
            <a:pPr marL="514350" indent="-514350" algn="just"/>
            <a:r>
              <a:rPr lang="en-US" sz="4400" b="1" dirty="0" smtClean="0"/>
              <a:t> </a:t>
            </a:r>
          </a:p>
        </p:txBody>
      </p:sp>
      <p:sp>
        <p:nvSpPr>
          <p:cNvPr id="8" name="Title 1"/>
          <p:cNvSpPr>
            <a:spLocks noGrp="1"/>
          </p:cNvSpPr>
          <p:nvPr>
            <p:ph type="title"/>
          </p:nvPr>
        </p:nvSpPr>
        <p:spPr>
          <a:xfrm>
            <a:off x="0" y="0"/>
            <a:ext cx="8229600" cy="1143000"/>
          </a:xfrm>
        </p:spPr>
        <p:txBody>
          <a:bodyPr/>
          <a:lstStyle/>
          <a:p>
            <a:r>
              <a:rPr lang="en-GB"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Environment Issues         </a:t>
            </a:r>
            <a:r>
              <a:rPr lang="en-GB" sz="2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cont....</a:t>
            </a:r>
            <a:endParaRPr lang="en-US" sz="2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4" name="Picture 3"/>
          <p:cNvPicPr/>
          <p:nvPr/>
        </p:nvPicPr>
        <p:blipFill>
          <a:blip r:embed="rId2"/>
          <a:srcRect/>
          <a:stretch>
            <a:fillRect/>
          </a:stretch>
        </p:blipFill>
        <p:spPr bwMode="auto">
          <a:xfrm>
            <a:off x="6858000" y="762000"/>
            <a:ext cx="2053273" cy="1814513"/>
          </a:xfrm>
          <a:prstGeom prst="rect">
            <a:avLst/>
          </a:prstGeom>
          <a:noFill/>
          <a:ln w="9525">
            <a:noFill/>
            <a:miter lim="800000"/>
            <a:headEnd/>
            <a:tailEnd/>
          </a:ln>
        </p:spPr>
      </p:pic>
      <p:pic>
        <p:nvPicPr>
          <p:cNvPr id="6" name="Picture 5"/>
          <p:cNvPicPr/>
          <p:nvPr/>
        </p:nvPicPr>
        <p:blipFill>
          <a:blip r:embed="rId3"/>
          <a:srcRect/>
          <a:stretch>
            <a:fillRect/>
          </a:stretch>
        </p:blipFill>
        <p:spPr bwMode="auto">
          <a:xfrm>
            <a:off x="5715000" y="2590800"/>
            <a:ext cx="2504440" cy="1656080"/>
          </a:xfrm>
          <a:prstGeom prst="rect">
            <a:avLst/>
          </a:prstGeom>
          <a:noFill/>
          <a:ln w="9525">
            <a:noFill/>
            <a:miter lim="800000"/>
            <a:headEnd/>
            <a:tailEnd/>
          </a:ln>
        </p:spPr>
      </p:pic>
      <p:pic>
        <p:nvPicPr>
          <p:cNvPr id="7" name="Picture 6"/>
          <p:cNvPicPr/>
          <p:nvPr/>
        </p:nvPicPr>
        <p:blipFill>
          <a:blip r:embed="rId4"/>
          <a:srcRect/>
          <a:stretch>
            <a:fillRect/>
          </a:stretch>
        </p:blipFill>
        <p:spPr bwMode="auto">
          <a:xfrm>
            <a:off x="6781800" y="4267200"/>
            <a:ext cx="2108835" cy="2230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Pollution</a:t>
            </a:r>
            <a:endParaRPr lang="en-US"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4" name="Rounded Rectangle 3"/>
          <p:cNvSpPr/>
          <p:nvPr/>
        </p:nvSpPr>
        <p:spPr>
          <a:xfrm>
            <a:off x="304800" y="1066800"/>
            <a:ext cx="7086600" cy="5410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None/>
            </a:pPr>
            <a:r>
              <a:rPr lang="en-US" sz="2800" b="1" dirty="0" smtClean="0"/>
              <a:t>Pollution</a:t>
            </a:r>
          </a:p>
          <a:p>
            <a:pPr algn="just">
              <a:buNone/>
            </a:pPr>
            <a:r>
              <a:rPr lang="en-US" sz="2800" b="1" dirty="0" smtClean="0"/>
              <a:t/>
            </a:r>
            <a:br>
              <a:rPr lang="en-US" sz="2800" b="1" dirty="0" smtClean="0"/>
            </a:br>
            <a:r>
              <a:rPr lang="en-US" dirty="0" smtClean="0"/>
              <a:t>mainly due to particulate emission from vehicles, power generation, and construction related activities. Particulate includes a range of materials such as soot and coral dust.</a:t>
            </a:r>
          </a:p>
          <a:p>
            <a:pPr algn="just">
              <a:buNone/>
            </a:pPr>
            <a:r>
              <a:rPr lang="en-US" dirty="0" smtClean="0"/>
              <a:t> </a:t>
            </a:r>
          </a:p>
          <a:p>
            <a:pPr algn="just">
              <a:buNone/>
            </a:pPr>
            <a:r>
              <a:rPr lang="en-US" dirty="0" smtClean="0"/>
              <a:t>High  rise buildings and congestion in </a:t>
            </a:r>
            <a:r>
              <a:rPr lang="en-US" dirty="0" err="1" smtClean="0"/>
              <a:t>Malé</a:t>
            </a:r>
            <a:r>
              <a:rPr lang="en-US" dirty="0" smtClean="0"/>
              <a:t> has disrupted cross circulation of air and emissions from the Increasing number of motor vehicles on the roads are deteriorating the urban air quality of </a:t>
            </a:r>
            <a:r>
              <a:rPr lang="en-US" dirty="0" err="1" smtClean="0"/>
              <a:t>Malé</a:t>
            </a:r>
            <a:r>
              <a:rPr lang="en-US" dirty="0" smtClean="0"/>
              <a:t>. </a:t>
            </a:r>
          </a:p>
          <a:p>
            <a:pPr algn="just">
              <a:buNone/>
            </a:pPr>
            <a:endParaRPr lang="en-US" dirty="0" smtClean="0"/>
          </a:p>
          <a:p>
            <a:pPr algn="just">
              <a:buNone/>
            </a:pPr>
            <a:r>
              <a:rPr lang="en-US" dirty="0" smtClean="0"/>
              <a:t>Elevated particulate levels  are implicated in a range of respiratory problems such as asthma, allergic  respiratory responses, bronchitis and   emphysema. </a:t>
            </a:r>
          </a:p>
          <a:p>
            <a:pPr>
              <a:buNone/>
            </a:pPr>
            <a:endParaRPr lang="en-US" dirty="0"/>
          </a:p>
        </p:txBody>
      </p:sp>
      <p:pic>
        <p:nvPicPr>
          <p:cNvPr id="11266" name="Picture 2" descr="\\server\temp\inaya\construction-logo.jpg"/>
          <p:cNvPicPr>
            <a:picLocks noChangeAspect="1" noChangeArrowheads="1"/>
          </p:cNvPicPr>
          <p:nvPr/>
        </p:nvPicPr>
        <p:blipFill>
          <a:blip r:embed="rId2"/>
          <a:srcRect/>
          <a:stretch>
            <a:fillRect/>
          </a:stretch>
        </p:blipFill>
        <p:spPr bwMode="auto">
          <a:xfrm>
            <a:off x="7139737" y="1295400"/>
            <a:ext cx="2004263" cy="306863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0" y="152400"/>
            <a:ext cx="6781800" cy="769441"/>
          </a:xfrm>
          <a:prstGeom prst="rect">
            <a:avLst/>
          </a:prstGeom>
        </p:spPr>
        <p:txBody>
          <a:bodyPr wrap="square">
            <a:spAutoFit/>
          </a:bodyPr>
          <a:lstStyle/>
          <a:p>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a typeface="+mj-ea"/>
                <a:cs typeface="+mj-cs"/>
              </a:rPr>
              <a:t>Impacts on </a:t>
            </a:r>
            <a:r>
              <a:rPr lang="en-US"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t>
            </a: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a typeface="+mj-ea"/>
                <a:cs typeface="+mj-cs"/>
              </a:rPr>
              <a:t>the</a:t>
            </a:r>
            <a:r>
              <a:rPr lang="en-US"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t>
            </a: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a typeface="+mj-ea"/>
                <a:cs typeface="+mj-cs"/>
              </a:rPr>
              <a:t>economy</a:t>
            </a:r>
          </a:p>
        </p:txBody>
      </p:sp>
      <p:sp>
        <p:nvSpPr>
          <p:cNvPr id="4" name="Rounded Rectangle 3"/>
          <p:cNvSpPr/>
          <p:nvPr/>
        </p:nvSpPr>
        <p:spPr>
          <a:xfrm>
            <a:off x="533400" y="1143000"/>
            <a:ext cx="8153400" cy="5410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indent="-360000" algn="just">
              <a:lnSpc>
                <a:spcPct val="150000"/>
              </a:lnSpc>
              <a:buFont typeface="Arial" pitchFamily="34" charset="0"/>
              <a:buChar char="•"/>
            </a:pPr>
            <a:r>
              <a:rPr lang="en-US" sz="2400" b="1" dirty="0" smtClean="0"/>
              <a:t>tourism</a:t>
            </a:r>
          </a:p>
          <a:p>
            <a:pPr marL="180000" indent="-360000" algn="just">
              <a:lnSpc>
                <a:spcPct val="150000"/>
              </a:lnSpc>
              <a:buFont typeface="Arial" pitchFamily="34" charset="0"/>
              <a:buChar char="•"/>
            </a:pPr>
            <a:r>
              <a:rPr lang="en-US" sz="2400" b="1" dirty="0" smtClean="0"/>
              <a:t>reefs and tourist dive sites</a:t>
            </a:r>
          </a:p>
          <a:p>
            <a:pPr marL="180000" indent="-360000" algn="just">
              <a:lnSpc>
                <a:spcPct val="150000"/>
              </a:lnSpc>
              <a:buFont typeface="Arial" pitchFamily="34" charset="0"/>
              <a:buChar char="•"/>
            </a:pPr>
            <a:r>
              <a:rPr lang="en-US" sz="2400" b="1" dirty="0" smtClean="0"/>
              <a:t>beaches</a:t>
            </a:r>
          </a:p>
          <a:p>
            <a:pPr marL="180000" indent="-360000" algn="just">
              <a:lnSpc>
                <a:spcPct val="150000"/>
              </a:lnSpc>
              <a:buFont typeface="Arial" pitchFamily="34" charset="0"/>
              <a:buChar char="•"/>
            </a:pPr>
            <a:r>
              <a:rPr lang="en-US" sz="2400" b="1" dirty="0" smtClean="0"/>
              <a:t>tourism infrastructure and support facilities</a:t>
            </a:r>
          </a:p>
          <a:p>
            <a:pPr marL="180000" indent="-360000" algn="just">
              <a:lnSpc>
                <a:spcPct val="150000"/>
              </a:lnSpc>
              <a:buFont typeface="Arial" pitchFamily="34" charset="0"/>
              <a:buChar char="•"/>
            </a:pPr>
            <a:r>
              <a:rPr lang="en-US" sz="2400" b="1" dirty="0" smtClean="0"/>
              <a:t>fisheries</a:t>
            </a:r>
          </a:p>
          <a:p>
            <a:pPr algn="just"/>
            <a:endParaRPr lang="en-US" b="1" dirty="0" smtClean="0"/>
          </a:p>
          <a:p>
            <a:pPr marL="514350" indent="-514350"/>
            <a:endParaRPr lang="en-US" b="1"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28600" y="1143000"/>
            <a:ext cx="8686800" cy="5410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smtClean="0"/>
              <a:t>Solid waste and sewage management </a:t>
            </a:r>
          </a:p>
          <a:p>
            <a:pPr algn="just"/>
            <a:endParaRPr lang="en-US" dirty="0" smtClean="0"/>
          </a:p>
          <a:p>
            <a:pPr algn="just"/>
            <a:r>
              <a:rPr lang="en-US" dirty="0" smtClean="0"/>
              <a:t>Development of an integrated solid waste management system taking into consideration the unique environmental condition of the small islands would be a huge step for the sustainable development for all the small island countries.</a:t>
            </a:r>
          </a:p>
          <a:p>
            <a:pPr algn="just"/>
            <a:endParaRPr lang="en-GB" dirty="0" smtClean="0"/>
          </a:p>
          <a:p>
            <a:pPr algn="just"/>
            <a:r>
              <a:rPr lang="en-US" sz="2000" b="1" dirty="0" smtClean="0"/>
              <a:t>Increasing vegetation cover</a:t>
            </a:r>
          </a:p>
          <a:p>
            <a:pPr algn="just"/>
            <a:endParaRPr lang="en-GB" dirty="0" smtClean="0"/>
          </a:p>
          <a:p>
            <a:pPr algn="just"/>
            <a:r>
              <a:rPr lang="en-US" dirty="0" smtClean="0"/>
              <a:t>A three year plantation of one million trees was initiated in 1996 to increase the vegetation cover of the Maldives. Due to the huge success of the program in the first year, the program was extended to two million trees.</a:t>
            </a:r>
          </a:p>
          <a:p>
            <a:pPr algn="just"/>
            <a:endParaRPr lang="en-GB" dirty="0" smtClean="0"/>
          </a:p>
          <a:p>
            <a:r>
              <a:rPr lang="en-US" sz="2000" b="1" dirty="0" smtClean="0"/>
              <a:t>Improving the health of the coral reefs</a:t>
            </a:r>
            <a:r>
              <a:rPr lang="en-US" sz="2000" dirty="0" smtClean="0"/>
              <a:t> </a:t>
            </a:r>
          </a:p>
          <a:p>
            <a:endParaRPr lang="en-US" dirty="0" smtClean="0"/>
          </a:p>
          <a:p>
            <a:pPr algn="just"/>
            <a:r>
              <a:rPr lang="en-US" dirty="0" smtClean="0"/>
              <a:t>Implementing measures such as banning of coral mining and pre-treatment of sewage discharged on to the reefs, minimize the human impact on the reef and thus improve the health of the reefs.</a:t>
            </a:r>
            <a:endParaRPr lang="en-US" b="1" dirty="0" smtClean="0"/>
          </a:p>
          <a:p>
            <a:pPr algn="just"/>
            <a:endParaRPr lang="en-US" b="1" dirty="0"/>
          </a:p>
        </p:txBody>
      </p:sp>
      <p:sp>
        <p:nvSpPr>
          <p:cNvPr id="7" name="Title 3"/>
          <p:cNvSpPr>
            <a:spLocks noGrp="1"/>
          </p:cNvSpPr>
          <p:nvPr>
            <p:ph type="title"/>
          </p:nvPr>
        </p:nvSpPr>
        <p:spPr>
          <a:xfrm>
            <a:off x="1155666" y="-76200"/>
            <a:ext cx="6462731" cy="769441"/>
          </a:xfrm>
          <a:prstGeom prst="rect">
            <a:avLst/>
          </a:prstGeom>
        </p:spPr>
        <p:txBody>
          <a:bodyPr wrap="none">
            <a:spAutoFit/>
          </a:bodyPr>
          <a:lstStyle/>
          <a:p>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a typeface="+mj-ea"/>
                <a:cs typeface="+mj-cs"/>
              </a:rPr>
              <a:t>Environmental</a:t>
            </a:r>
            <a:r>
              <a:rPr lang="en-US"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Black" pitchFamily="34" charset="0"/>
              </a:rPr>
              <a:t> </a:t>
            </a: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a typeface="+mj-ea"/>
                <a:cs typeface="+mj-cs"/>
              </a:rPr>
              <a:t>Protections</a:t>
            </a:r>
            <a:endParaRPr lang="en-US" sz="2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28600" y="1143000"/>
            <a:ext cx="8686800" cy="5410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b="1" dirty="0" smtClean="0"/>
          </a:p>
          <a:p>
            <a:r>
              <a:rPr lang="en-US" sz="2000" b="1" dirty="0" smtClean="0"/>
              <a:t>Coastal</a:t>
            </a:r>
            <a:r>
              <a:rPr lang="en-US" sz="2000" dirty="0" smtClean="0"/>
              <a:t> </a:t>
            </a:r>
            <a:r>
              <a:rPr lang="en-US" sz="2000" b="1" dirty="0" smtClean="0"/>
              <a:t>Protection</a:t>
            </a:r>
            <a:r>
              <a:rPr lang="en-US" sz="2000" dirty="0" smtClean="0"/>
              <a:t> </a:t>
            </a:r>
          </a:p>
          <a:p>
            <a:endParaRPr lang="en-US" dirty="0" smtClean="0"/>
          </a:p>
          <a:p>
            <a:r>
              <a:rPr lang="en-US" dirty="0" smtClean="0"/>
              <a:t>A seawall has been constructed along the coast of </a:t>
            </a:r>
            <a:r>
              <a:rPr lang="en-US" dirty="0" err="1" smtClean="0"/>
              <a:t>Malé</a:t>
            </a:r>
            <a:r>
              <a:rPr lang="en-US" dirty="0" smtClean="0"/>
              <a:t> with the assistance of the Japanese Government, to protect the high investments and the resident population.</a:t>
            </a:r>
          </a:p>
          <a:p>
            <a:endParaRPr lang="en-GB" dirty="0" smtClean="0"/>
          </a:p>
          <a:p>
            <a:r>
              <a:rPr lang="en-US" sz="2000" b="1" dirty="0" smtClean="0"/>
              <a:t>Ban on coral mining</a:t>
            </a:r>
            <a:r>
              <a:rPr lang="en-US" sz="2000" dirty="0" smtClean="0"/>
              <a:t> </a:t>
            </a:r>
          </a:p>
          <a:p>
            <a:endParaRPr lang="en-US" dirty="0" smtClean="0"/>
          </a:p>
          <a:p>
            <a:pPr algn="just"/>
            <a:r>
              <a:rPr lang="en-US" dirty="0" smtClean="0"/>
              <a:t>Change of user behavior by providing imported construction materials as an alternative to traditional coral rock, as coral is used as a construction material in the islands.</a:t>
            </a:r>
          </a:p>
          <a:p>
            <a:endParaRPr lang="en-US" dirty="0" smtClean="0"/>
          </a:p>
          <a:p>
            <a:r>
              <a:rPr lang="en-US" sz="2000" b="1" dirty="0" smtClean="0"/>
              <a:t>Protection of the International Airport</a:t>
            </a:r>
            <a:r>
              <a:rPr lang="en-US" sz="2000" dirty="0" smtClean="0"/>
              <a:t> </a:t>
            </a:r>
          </a:p>
          <a:p>
            <a:endParaRPr lang="en-US" dirty="0" smtClean="0"/>
          </a:p>
          <a:p>
            <a:pPr algn="just"/>
            <a:r>
              <a:rPr lang="en-US" dirty="0" smtClean="0"/>
              <a:t>No possible alternatives to the protection of the international airport are foreseen, as the existing domestic airports currently do not have the capacity to accommodate international flights. </a:t>
            </a:r>
          </a:p>
          <a:p>
            <a:pPr algn="just"/>
            <a:endParaRPr lang="en-US" dirty="0" smtClean="0"/>
          </a:p>
          <a:p>
            <a:pPr algn="just"/>
            <a:r>
              <a:rPr lang="en-US" dirty="0" smtClean="0"/>
              <a:t>Upgrading of existing domestic airports to accommodate international flights in the case of emergencies.</a:t>
            </a:r>
            <a:endParaRPr lang="en-GB" b="1" dirty="0" smtClean="0"/>
          </a:p>
          <a:p>
            <a:endParaRPr lang="en-US" b="1" dirty="0" smtClean="0"/>
          </a:p>
        </p:txBody>
      </p:sp>
      <p:sp>
        <p:nvSpPr>
          <p:cNvPr id="7" name="Title 3"/>
          <p:cNvSpPr>
            <a:spLocks noGrp="1"/>
          </p:cNvSpPr>
          <p:nvPr>
            <p:ph type="title"/>
          </p:nvPr>
        </p:nvSpPr>
        <p:spPr>
          <a:xfrm>
            <a:off x="1155666" y="-76200"/>
            <a:ext cx="6462731" cy="1138773"/>
          </a:xfrm>
          <a:prstGeom prst="rect">
            <a:avLst/>
          </a:prstGeom>
        </p:spPr>
        <p:txBody>
          <a:bodyPr wrap="none">
            <a:spAutoFit/>
          </a:bodyPr>
          <a:lstStyle/>
          <a:p>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a typeface="+mj-ea"/>
                <a:cs typeface="+mj-cs"/>
              </a:rPr>
              <a:t>Environmental</a:t>
            </a:r>
            <a:r>
              <a:rPr lang="en-US"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Black" pitchFamily="34" charset="0"/>
              </a:rPr>
              <a:t> </a:t>
            </a: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a typeface="+mj-ea"/>
                <a:cs typeface="+mj-cs"/>
              </a:rPr>
              <a:t>Protections</a:t>
            </a:r>
            <a:b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a typeface="+mj-ea"/>
                <a:cs typeface="+mj-cs"/>
              </a:rPr>
            </a:br>
            <a:r>
              <a:rPr lang="en-GB" sz="2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cont....</a:t>
            </a:r>
            <a:endParaRPr lang="en-US" sz="2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28600" y="1143000"/>
            <a:ext cx="8686800" cy="5410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smtClean="0"/>
              <a:t>Reduction of human impacts on coral reefs</a:t>
            </a:r>
          </a:p>
          <a:p>
            <a:pPr algn="just"/>
            <a:r>
              <a:rPr lang="en-US" dirty="0" smtClean="0"/>
              <a:t> </a:t>
            </a:r>
          </a:p>
          <a:p>
            <a:pPr algn="just"/>
            <a:r>
              <a:rPr lang="en-US" dirty="0" smtClean="0"/>
              <a:t>Reduction of land based sources of pollution through strict policies, particularly on sewage treatment and safe disposal of sewage and solid waste.</a:t>
            </a:r>
          </a:p>
          <a:p>
            <a:pPr algn="just"/>
            <a:endParaRPr lang="en-GB" b="1" dirty="0" smtClean="0"/>
          </a:p>
          <a:p>
            <a:pPr algn="just"/>
            <a:r>
              <a:rPr lang="en-US" sz="2000" b="1" dirty="0" smtClean="0"/>
              <a:t>Coastal protection of resort islands</a:t>
            </a:r>
            <a:r>
              <a:rPr lang="en-US" sz="2000" dirty="0" smtClean="0"/>
              <a:t> </a:t>
            </a:r>
          </a:p>
          <a:p>
            <a:pPr algn="just"/>
            <a:endParaRPr lang="en-US" dirty="0" smtClean="0"/>
          </a:p>
          <a:p>
            <a:pPr algn="just"/>
            <a:r>
              <a:rPr lang="en-US" dirty="0" smtClean="0"/>
              <a:t>beach nourishment by pumping sand from the lagoon rather than building coastal structures such as sea walls.</a:t>
            </a:r>
          </a:p>
          <a:p>
            <a:pPr algn="just"/>
            <a:endParaRPr lang="en-GB" dirty="0" smtClean="0"/>
          </a:p>
          <a:p>
            <a:pPr algn="just"/>
            <a:r>
              <a:rPr lang="en-US" sz="2000" b="1" dirty="0" smtClean="0"/>
              <a:t>Protection of groundwater</a:t>
            </a:r>
          </a:p>
          <a:p>
            <a:pPr algn="just"/>
            <a:endParaRPr lang="en-US" b="1" dirty="0" smtClean="0"/>
          </a:p>
          <a:p>
            <a:pPr algn="just"/>
            <a:r>
              <a:rPr lang="en-US" dirty="0" smtClean="0"/>
              <a:t>Water reuse and recycling on tourist islands.</a:t>
            </a:r>
            <a:endParaRPr lang="en-GB" b="1" dirty="0" smtClean="0"/>
          </a:p>
          <a:p>
            <a:endParaRPr lang="en-US" b="1" dirty="0"/>
          </a:p>
        </p:txBody>
      </p:sp>
      <p:sp>
        <p:nvSpPr>
          <p:cNvPr id="7" name="Title 3"/>
          <p:cNvSpPr>
            <a:spLocks noGrp="1"/>
          </p:cNvSpPr>
          <p:nvPr>
            <p:ph type="title"/>
          </p:nvPr>
        </p:nvSpPr>
        <p:spPr>
          <a:xfrm>
            <a:off x="1155666" y="-76200"/>
            <a:ext cx="6464334" cy="769441"/>
          </a:xfrm>
          <a:prstGeom prst="rect">
            <a:avLst/>
          </a:prstGeom>
        </p:spPr>
        <p:txBody>
          <a:bodyPr wrap="none">
            <a:spAutoFit/>
          </a:bodyPr>
          <a:lstStyle/>
          <a:p>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a typeface="+mj-ea"/>
                <a:cs typeface="+mj-cs"/>
              </a:rPr>
              <a:t>Environmental</a:t>
            </a:r>
            <a:r>
              <a:rPr lang="en-US"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Black" pitchFamily="34" charset="0"/>
              </a:rPr>
              <a:t> </a:t>
            </a: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a typeface="+mj-ea"/>
                <a:cs typeface="+mj-cs"/>
              </a:rPr>
              <a:t>Protections</a:t>
            </a:r>
          </a:p>
        </p:txBody>
      </p:sp>
      <p:sp>
        <p:nvSpPr>
          <p:cNvPr id="4" name="Title 3"/>
          <p:cNvSpPr txBox="1">
            <a:spLocks/>
          </p:cNvSpPr>
          <p:nvPr/>
        </p:nvSpPr>
        <p:spPr>
          <a:xfrm>
            <a:off x="1155666" y="-76200"/>
            <a:ext cx="6462731" cy="1138773"/>
          </a:xfrm>
          <a:prstGeom prst="rect">
            <a:avLst/>
          </a:prstGeom>
        </p:spPr>
        <p:txBody>
          <a:bodyPr vert="horz" wrap="non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uLnTx/>
                <a:uFillTx/>
                <a:latin typeface="+mj-lt"/>
                <a:ea typeface="+mj-ea"/>
                <a:cs typeface="+mj-cs"/>
              </a:rPr>
              <a:t>Environmental</a:t>
            </a:r>
            <a:r>
              <a:rPr kumimoji="0" lang="en-US" sz="4400" b="1" i="0" u="none" strike="noStrike" kern="1200" cap="none" spc="0" normalizeH="0" baseline="0" noProof="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uLnTx/>
                <a:uFillTx/>
                <a:latin typeface="Arial Black" pitchFamily="34" charset="0"/>
                <a:ea typeface="+mj-ea"/>
                <a:cs typeface="+mj-cs"/>
              </a:rPr>
              <a:t> </a:t>
            </a:r>
            <a:r>
              <a:rPr kumimoji="0" lang="en-US" sz="4400" b="1" i="0" u="none" strike="noStrike" kern="1200" cap="none" spc="0" normalizeH="0" baseline="0" noProof="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uLnTx/>
                <a:uFillTx/>
                <a:latin typeface="+mj-lt"/>
                <a:ea typeface="+mj-ea"/>
                <a:cs typeface="+mj-cs"/>
              </a:rPr>
              <a:t>Protections</a:t>
            </a:r>
            <a:br>
              <a:rPr kumimoji="0" lang="en-US" sz="4400" b="1" i="0" u="none" strike="noStrike" kern="1200" cap="none" spc="0" normalizeH="0" baseline="0" noProof="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uLnTx/>
                <a:uFillTx/>
                <a:latin typeface="+mj-lt"/>
                <a:ea typeface="+mj-ea"/>
                <a:cs typeface="+mj-cs"/>
              </a:rPr>
            </a:br>
            <a:r>
              <a:rPr kumimoji="0" lang="en-GB" sz="2400" b="1" i="0" u="none" strike="noStrike" kern="1200" cap="none" spc="0" normalizeH="0" baseline="0" noProof="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uLnTx/>
                <a:uFillTx/>
                <a:latin typeface="+mj-lt"/>
                <a:ea typeface="+mj-ea"/>
                <a:cs typeface="+mj-cs"/>
              </a:rPr>
              <a:t> cont....</a:t>
            </a:r>
            <a:endParaRPr kumimoji="0" lang="en-US" sz="2400" b="1" i="0" u="none" strike="noStrike" kern="1200" cap="none" spc="0" normalizeH="0" baseline="0" noProof="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55666" y="-76200"/>
            <a:ext cx="6464334" cy="769441"/>
          </a:xfrm>
          <a:prstGeom prst="rect">
            <a:avLst/>
          </a:prstGeom>
        </p:spPr>
        <p:txBody>
          <a:bodyPr wrap="none">
            <a:spAutoFit/>
          </a:bodyPr>
          <a:lstStyle/>
          <a:p>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a typeface="+mj-ea"/>
                <a:cs typeface="+mj-cs"/>
              </a:rPr>
              <a:t>Environmental</a:t>
            </a:r>
            <a:r>
              <a:rPr lang="en-US"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Black" pitchFamily="34" charset="0"/>
              </a:rPr>
              <a:t> </a:t>
            </a: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a typeface="+mj-ea"/>
                <a:cs typeface="+mj-cs"/>
              </a:rPr>
              <a:t>Protections</a:t>
            </a:r>
          </a:p>
        </p:txBody>
      </p:sp>
      <p:sp>
        <p:nvSpPr>
          <p:cNvPr id="5" name="Rounded Rectangle 4"/>
          <p:cNvSpPr/>
          <p:nvPr/>
        </p:nvSpPr>
        <p:spPr>
          <a:xfrm>
            <a:off x="228600" y="914400"/>
            <a:ext cx="8686800" cy="56388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None/>
            </a:pPr>
            <a:endParaRPr lang="en-US" sz="2400" b="1" dirty="0" smtClean="0"/>
          </a:p>
          <a:p>
            <a:pPr algn="just">
              <a:buNone/>
            </a:pPr>
            <a:r>
              <a:rPr lang="en-US" sz="2400" b="1" dirty="0" smtClean="0"/>
              <a:t>Resort Development</a:t>
            </a:r>
          </a:p>
          <a:p>
            <a:pPr algn="just">
              <a:buNone/>
            </a:pPr>
            <a:endParaRPr lang="en-US" sz="1000" b="1" dirty="0" smtClean="0"/>
          </a:p>
          <a:p>
            <a:pPr algn="just">
              <a:buNone/>
            </a:pPr>
            <a:r>
              <a:rPr lang="en-US" dirty="0" smtClean="0"/>
              <a:t>The Tourism Ministry imposes strict regulations and guidelines for resort construction   and operation. It  is particularly concerned with the carrying capacity of the islands.  Measures to limit the number of people in a resort island below the environmental  threshold include; </a:t>
            </a:r>
          </a:p>
          <a:p>
            <a:pPr algn="just">
              <a:buNone/>
            </a:pPr>
            <a:endParaRPr lang="en-US" dirty="0" smtClean="0"/>
          </a:p>
          <a:p>
            <a:pPr lvl="0" algn="just"/>
            <a:r>
              <a:rPr lang="en-US" dirty="0" smtClean="0"/>
              <a:t>limiting the maximum built-up area to 20% of the total land area;</a:t>
            </a:r>
          </a:p>
          <a:p>
            <a:pPr lvl="0" algn="just">
              <a:buNone/>
            </a:pPr>
            <a:endParaRPr lang="en-US" dirty="0" smtClean="0"/>
          </a:p>
          <a:p>
            <a:pPr lvl="0" algn="just"/>
            <a:r>
              <a:rPr lang="en-US" dirty="0" smtClean="0"/>
              <a:t>the maximum height of the building has been limited two stories provided that there is vegetation in the island to conceal these buildings. </a:t>
            </a:r>
          </a:p>
          <a:p>
            <a:pPr lvl="0" algn="just">
              <a:buNone/>
            </a:pPr>
            <a:endParaRPr lang="en-US" dirty="0" smtClean="0"/>
          </a:p>
          <a:p>
            <a:pPr lvl="0" algn="just"/>
            <a:r>
              <a:rPr lang="en-US" dirty="0" smtClean="0"/>
              <a:t>in construction of tourist accommodation, all rooms should face the beach and 5 linear meters of beach line has to be allocated to each tourist in front of their rooms. Only 68% of the beach length can be allocated to guest rooms as 20% has to be allocated to public use and 12% left as open space; and</a:t>
            </a:r>
          </a:p>
          <a:p>
            <a:pPr lvl="0" algn="just">
              <a:buNone/>
            </a:pPr>
            <a:endParaRPr lang="en-US" dirty="0" smtClean="0"/>
          </a:p>
          <a:p>
            <a:pPr lvl="0" algn="just"/>
            <a:r>
              <a:rPr lang="en-US" dirty="0" smtClean="0"/>
              <a:t>construction on reef flats and lagoons are discouraged. However, as over-water bungalows are very popular among tourists they are permitted construction provided equal open space is left on the land for each building developed on the lagoon. </a:t>
            </a:r>
          </a:p>
          <a:p>
            <a:pPr algn="just">
              <a:buNone/>
            </a:pPr>
            <a:endParaRPr lang="en-GB" b="1" dirty="0" smtClean="0"/>
          </a:p>
          <a:p>
            <a:pPr>
              <a:buNone/>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28600" y="1143000"/>
            <a:ext cx="8686800" cy="5410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None/>
            </a:pPr>
            <a:endParaRPr lang="en-US" sz="2800" b="1" dirty="0" smtClean="0"/>
          </a:p>
          <a:p>
            <a:pPr algn="just">
              <a:buNone/>
            </a:pPr>
            <a:r>
              <a:rPr lang="en-US" sz="2800" b="1" dirty="0" smtClean="0"/>
              <a:t>Environmental Controls </a:t>
            </a:r>
          </a:p>
          <a:p>
            <a:pPr algn="just">
              <a:buNone/>
            </a:pPr>
            <a:endParaRPr lang="en-US" sz="1000" b="1" dirty="0" smtClean="0"/>
          </a:p>
          <a:p>
            <a:pPr marL="637200" lvl="1" indent="-360000" algn="just">
              <a:buFont typeface="Arial" pitchFamily="34" charset="0"/>
              <a:buChar char="•"/>
            </a:pPr>
            <a:r>
              <a:rPr lang="en-US" sz="2000" dirty="0" smtClean="0"/>
              <a:t>control and mandatory replacement for each tree that is cut  down</a:t>
            </a:r>
          </a:p>
          <a:p>
            <a:pPr marL="637200" lvl="1" indent="-360000" algn="just">
              <a:buFont typeface="Arial" pitchFamily="34" charset="0"/>
              <a:buChar char="•"/>
            </a:pPr>
            <a:r>
              <a:rPr lang="en-US" sz="2000" dirty="0" smtClean="0"/>
              <a:t>allocating space for vegetation between each building</a:t>
            </a:r>
          </a:p>
          <a:p>
            <a:pPr marL="637200" lvl="1" indent="-360000" algn="just">
              <a:buFont typeface="Arial" pitchFamily="34" charset="0"/>
              <a:buChar char="•"/>
            </a:pPr>
            <a:r>
              <a:rPr lang="en-US" sz="2000" dirty="0" smtClean="0"/>
              <a:t>all coastal works and larger projects have to be commenced after a through environmental impact assessment</a:t>
            </a:r>
          </a:p>
          <a:p>
            <a:pPr marL="637200" lvl="1" indent="-360000" algn="just">
              <a:buFont typeface="Arial" pitchFamily="34" charset="0"/>
              <a:buChar char="•"/>
            </a:pPr>
            <a:r>
              <a:rPr lang="en-US" sz="2000" dirty="0" smtClean="0"/>
              <a:t>construction of rock-filled jetties and </a:t>
            </a:r>
            <a:r>
              <a:rPr lang="en-US" sz="2000" dirty="0" err="1" smtClean="0"/>
              <a:t>groynes</a:t>
            </a:r>
            <a:r>
              <a:rPr lang="en-US" sz="2000" dirty="0" smtClean="0"/>
              <a:t> are controlled</a:t>
            </a:r>
          </a:p>
          <a:p>
            <a:pPr marL="637200" lvl="1" indent="-360000" algn="just">
              <a:buFont typeface="Arial" pitchFamily="34" charset="0"/>
              <a:buChar char="•"/>
            </a:pPr>
            <a:r>
              <a:rPr lang="en-US" sz="2000" dirty="0" smtClean="0"/>
              <a:t>construction of seawalls, detached and submerged breakwaters   are restricted </a:t>
            </a:r>
          </a:p>
          <a:p>
            <a:pPr marL="637200" lvl="1" indent="-360000" algn="just">
              <a:buFont typeface="Arial" pitchFamily="34" charset="0"/>
              <a:buChar char="•"/>
            </a:pPr>
            <a:r>
              <a:rPr lang="en-US" sz="2000" dirty="0" smtClean="0"/>
              <a:t>coral and sand mining from resorts and inhabited islands and from   their house reefs are strictly prohibited. </a:t>
            </a:r>
          </a:p>
          <a:p>
            <a:pPr marL="637200" lvl="1" indent="-360000" algn="just">
              <a:buFont typeface="Arial" pitchFamily="34" charset="0"/>
              <a:buChar char="•"/>
            </a:pPr>
            <a:r>
              <a:rPr lang="en-US" sz="2000" dirty="0" smtClean="0"/>
              <a:t>spear, poison and dynamite fishing are strictly prohibited</a:t>
            </a:r>
          </a:p>
          <a:p>
            <a:pPr marL="637200" lvl="1" indent="-360000" algn="just">
              <a:buFont typeface="Arial" pitchFamily="34" charset="0"/>
              <a:buChar char="•"/>
            </a:pPr>
            <a:r>
              <a:rPr lang="en-US" sz="2000" dirty="0" smtClean="0"/>
              <a:t>all resorts are required to have incinerators, bottle crushes and compactors.</a:t>
            </a:r>
          </a:p>
          <a:p>
            <a:pPr marL="637200" lvl="1" indent="-360000" algn="just">
              <a:buFont typeface="Arial" pitchFamily="34" charset="0"/>
              <a:buChar char="•"/>
            </a:pPr>
            <a:r>
              <a:rPr lang="en-US" sz="2000" dirty="0" smtClean="0"/>
              <a:t>sewage disposal through soak pits into the aquifer is discouraged</a:t>
            </a:r>
          </a:p>
          <a:p>
            <a:pPr marL="637200" lvl="1" indent="-360000" algn="just">
              <a:buFont typeface="Arial" pitchFamily="34" charset="0"/>
              <a:buChar char="•"/>
            </a:pPr>
            <a:r>
              <a:rPr lang="en-US" sz="2000" dirty="0" smtClean="0"/>
              <a:t>other environmental regulations include architectural controls.</a:t>
            </a:r>
            <a:endParaRPr lang="en-GB" sz="2000" b="1" dirty="0" smtClean="0"/>
          </a:p>
          <a:p>
            <a:pPr algn="just">
              <a:buNone/>
            </a:pPr>
            <a:endParaRPr lang="en-US" sz="2000" b="1" dirty="0" smtClean="0"/>
          </a:p>
          <a:p>
            <a:pPr algn="just">
              <a:buNone/>
            </a:pPr>
            <a:endParaRPr lang="en-US" sz="2000" dirty="0"/>
          </a:p>
        </p:txBody>
      </p:sp>
      <p:sp>
        <p:nvSpPr>
          <p:cNvPr id="8" name="Title 3"/>
          <p:cNvSpPr>
            <a:spLocks noGrp="1"/>
          </p:cNvSpPr>
          <p:nvPr>
            <p:ph type="title"/>
          </p:nvPr>
        </p:nvSpPr>
        <p:spPr>
          <a:xfrm>
            <a:off x="1155666" y="-76200"/>
            <a:ext cx="6464334" cy="769441"/>
          </a:xfrm>
          <a:prstGeom prst="rect">
            <a:avLst/>
          </a:prstGeom>
        </p:spPr>
        <p:txBody>
          <a:bodyPr wrap="none">
            <a:spAutoFit/>
          </a:bodyPr>
          <a:lstStyle/>
          <a:p>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a typeface="+mj-ea"/>
                <a:cs typeface="+mj-cs"/>
              </a:rPr>
              <a:t>Environmental</a:t>
            </a:r>
            <a:r>
              <a:rPr lang="en-US"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Black" pitchFamily="34" charset="0"/>
              </a:rPr>
              <a:t> </a:t>
            </a: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a typeface="+mj-ea"/>
                <a:cs typeface="+mj-cs"/>
              </a:rPr>
              <a:t>Protections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10;[Credits : Encyclopædia Britannica, Inc.]"/>
          <p:cNvPicPr>
            <a:picLocks noChangeAspect="1" noChangeArrowheads="1"/>
          </p:cNvPicPr>
          <p:nvPr/>
        </p:nvPicPr>
        <p:blipFill>
          <a:blip r:embed="rId2"/>
          <a:srcRect/>
          <a:stretch>
            <a:fillRect/>
          </a:stretch>
        </p:blipFill>
        <p:spPr bwMode="auto">
          <a:xfrm>
            <a:off x="838200" y="241664"/>
            <a:ext cx="7543800" cy="6250578"/>
          </a:xfrm>
          <a:prstGeom prst="rect">
            <a:avLst/>
          </a:prstGeom>
          <a:noFill/>
        </p:spPr>
      </p:pic>
      <p:graphicFrame>
        <p:nvGraphicFramePr>
          <p:cNvPr id="8" name="Table 7"/>
          <p:cNvGraphicFramePr>
            <a:graphicFrameLocks noGrp="1"/>
          </p:cNvGraphicFramePr>
          <p:nvPr/>
        </p:nvGraphicFramePr>
        <p:xfrm>
          <a:off x="3581400" y="380998"/>
          <a:ext cx="4648200" cy="6019799"/>
        </p:xfrm>
        <a:graphic>
          <a:graphicData uri="http://schemas.openxmlformats.org/drawingml/2006/table">
            <a:tbl>
              <a:tblPr/>
              <a:tblGrid>
                <a:gridCol w="2324100"/>
                <a:gridCol w="2324100"/>
              </a:tblGrid>
              <a:tr h="1220590">
                <a:tc>
                  <a:txBody>
                    <a:bodyPr/>
                    <a:lstStyle/>
                    <a:p>
                      <a:r>
                        <a:rPr lang="en-US" sz="1600" i="1" dirty="0"/>
                        <a:t>Official name</a:t>
                      </a:r>
                      <a:endParaRPr lang="en-US" sz="1600" dirty="0"/>
                    </a:p>
                  </a:txBody>
                  <a:tcPr marL="82939" marR="82939" marT="41469" marB="41469" anchor="ctr">
                    <a:lnL>
                      <a:noFill/>
                    </a:lnL>
                    <a:lnR>
                      <a:noFill/>
                    </a:lnR>
                    <a:lnT>
                      <a:noFill/>
                    </a:lnT>
                    <a:lnB>
                      <a:noFill/>
                    </a:lnB>
                  </a:tcPr>
                </a:tc>
                <a:tc>
                  <a:txBody>
                    <a:bodyPr/>
                    <a:lstStyle/>
                    <a:p>
                      <a:r>
                        <a:rPr lang="en-US" sz="1600" dirty="0"/>
                        <a:t>Dhivehi </a:t>
                      </a:r>
                      <a:r>
                        <a:rPr lang="en-US" sz="1600" dirty="0" err="1"/>
                        <a:t>Raajjeyge</a:t>
                      </a:r>
                      <a:r>
                        <a:rPr lang="en-US" sz="1600" dirty="0"/>
                        <a:t> </a:t>
                      </a:r>
                      <a:r>
                        <a:rPr lang="en-US" sz="1600" dirty="0" err="1"/>
                        <a:t>Jumhooriyyaa</a:t>
                      </a:r>
                      <a:r>
                        <a:rPr lang="en-US" sz="1600" dirty="0"/>
                        <a:t> (Republic of Maldives)</a:t>
                      </a:r>
                    </a:p>
                  </a:txBody>
                  <a:tcPr marL="82939" marR="82939" marT="41469" marB="41469" anchor="ctr">
                    <a:lnL>
                      <a:noFill/>
                    </a:lnL>
                    <a:lnR>
                      <a:noFill/>
                    </a:lnR>
                    <a:lnT>
                      <a:noFill/>
                    </a:lnT>
                    <a:lnB>
                      <a:noFill/>
                    </a:lnB>
                  </a:tcPr>
                </a:tc>
              </a:tr>
              <a:tr h="939356">
                <a:tc>
                  <a:txBody>
                    <a:bodyPr/>
                    <a:lstStyle/>
                    <a:p>
                      <a:r>
                        <a:rPr lang="en-US" sz="1600" i="1" dirty="0"/>
                        <a:t>Form of government</a:t>
                      </a:r>
                      <a:endParaRPr lang="en-US" sz="1600" dirty="0"/>
                    </a:p>
                  </a:txBody>
                  <a:tcPr marL="82939" marR="82939" marT="41469" marB="41469" anchor="ctr">
                    <a:lnL>
                      <a:noFill/>
                    </a:lnL>
                    <a:lnR>
                      <a:noFill/>
                    </a:lnR>
                    <a:lnT>
                      <a:noFill/>
                    </a:lnT>
                    <a:lnB>
                      <a:noFill/>
                    </a:lnB>
                  </a:tcPr>
                </a:tc>
                <a:tc>
                  <a:txBody>
                    <a:bodyPr/>
                    <a:lstStyle/>
                    <a:p>
                      <a:r>
                        <a:rPr lang="en-US" sz="1600" dirty="0"/>
                        <a:t>republic</a:t>
                      </a:r>
                      <a:r>
                        <a:rPr lang="en-US" sz="1600" baseline="30000" dirty="0"/>
                        <a:t>1</a:t>
                      </a:r>
                      <a:r>
                        <a:rPr lang="en-US" sz="1600" dirty="0"/>
                        <a:t> with one legislative house (Majlis</a:t>
                      </a:r>
                      <a:r>
                        <a:rPr lang="en-US" sz="1600" baseline="30000" dirty="0"/>
                        <a:t>2</a:t>
                      </a:r>
                      <a:r>
                        <a:rPr lang="en-US" sz="1600" dirty="0"/>
                        <a:t> [42</a:t>
                      </a:r>
                      <a:r>
                        <a:rPr lang="en-US" sz="1600" baseline="30000" dirty="0"/>
                        <a:t>3</a:t>
                      </a:r>
                      <a:r>
                        <a:rPr lang="en-US" sz="1600" dirty="0"/>
                        <a:t>])</a:t>
                      </a:r>
                    </a:p>
                  </a:txBody>
                  <a:tcPr marL="82939" marR="82939" marT="41469" marB="41469" anchor="ctr">
                    <a:lnL>
                      <a:noFill/>
                    </a:lnL>
                    <a:lnR>
                      <a:noFill/>
                    </a:lnR>
                    <a:lnT>
                      <a:noFill/>
                    </a:lnT>
                    <a:lnB>
                      <a:noFill/>
                    </a:lnB>
                  </a:tcPr>
                </a:tc>
              </a:tr>
              <a:tr h="658123">
                <a:tc>
                  <a:txBody>
                    <a:bodyPr/>
                    <a:lstStyle/>
                    <a:p>
                      <a:r>
                        <a:rPr lang="en-US" sz="1600" i="1"/>
                        <a:t>Head of state and government</a:t>
                      </a:r>
                      <a:endParaRPr lang="en-US" sz="1600"/>
                    </a:p>
                  </a:txBody>
                  <a:tcPr marL="82939" marR="82939" marT="41469" marB="41469" anchor="ctr">
                    <a:lnL>
                      <a:noFill/>
                    </a:lnL>
                    <a:lnR>
                      <a:noFill/>
                    </a:lnR>
                    <a:lnT>
                      <a:noFill/>
                    </a:lnT>
                    <a:lnB>
                      <a:noFill/>
                    </a:lnB>
                  </a:tcPr>
                </a:tc>
                <a:tc>
                  <a:txBody>
                    <a:bodyPr/>
                    <a:lstStyle/>
                    <a:p>
                      <a:r>
                        <a:rPr lang="en-US" sz="1600" dirty="0"/>
                        <a:t>President</a:t>
                      </a:r>
                    </a:p>
                  </a:txBody>
                  <a:tcPr marL="82939" marR="82939" marT="41469" marB="41469" anchor="ctr">
                    <a:lnL>
                      <a:noFill/>
                    </a:lnL>
                    <a:lnR>
                      <a:noFill/>
                    </a:lnR>
                    <a:lnT>
                      <a:noFill/>
                    </a:lnT>
                    <a:lnB>
                      <a:noFill/>
                    </a:lnB>
                  </a:tcPr>
                </a:tc>
              </a:tr>
              <a:tr h="457390">
                <a:tc>
                  <a:txBody>
                    <a:bodyPr/>
                    <a:lstStyle/>
                    <a:p>
                      <a:r>
                        <a:rPr lang="en-US" sz="1600" i="1" dirty="0"/>
                        <a:t>Capital</a:t>
                      </a:r>
                      <a:endParaRPr lang="en-US" sz="1600" dirty="0"/>
                    </a:p>
                  </a:txBody>
                  <a:tcPr marL="82939" marR="82939" marT="41469" marB="41469" anchor="ctr">
                    <a:lnL>
                      <a:noFill/>
                    </a:lnL>
                    <a:lnR>
                      <a:noFill/>
                    </a:lnR>
                    <a:lnT>
                      <a:noFill/>
                    </a:lnT>
                    <a:lnB>
                      <a:noFill/>
                    </a:lnB>
                  </a:tcPr>
                </a:tc>
                <a:tc>
                  <a:txBody>
                    <a:bodyPr/>
                    <a:lstStyle/>
                    <a:p>
                      <a:r>
                        <a:rPr lang="en-US" sz="1600"/>
                        <a:t>Male</a:t>
                      </a:r>
                    </a:p>
                  </a:txBody>
                  <a:tcPr marL="82939" marR="82939" marT="41469" marB="41469" anchor="ctr">
                    <a:lnL>
                      <a:noFill/>
                    </a:lnL>
                    <a:lnR>
                      <a:noFill/>
                    </a:lnR>
                    <a:lnT>
                      <a:noFill/>
                    </a:lnT>
                    <a:lnB>
                      <a:noFill/>
                    </a:lnB>
                  </a:tcPr>
                </a:tc>
              </a:tr>
              <a:tr h="457390">
                <a:tc>
                  <a:txBody>
                    <a:bodyPr/>
                    <a:lstStyle/>
                    <a:p>
                      <a:r>
                        <a:rPr lang="en-US" sz="1600" i="1" dirty="0"/>
                        <a:t>Official language</a:t>
                      </a:r>
                      <a:endParaRPr lang="en-US" sz="1600" dirty="0"/>
                    </a:p>
                  </a:txBody>
                  <a:tcPr marL="82939" marR="82939" marT="41469" marB="41469" anchor="ctr">
                    <a:lnL>
                      <a:noFill/>
                    </a:lnL>
                    <a:lnR>
                      <a:noFill/>
                    </a:lnR>
                    <a:lnT>
                      <a:noFill/>
                    </a:lnT>
                    <a:lnB>
                      <a:noFill/>
                    </a:lnB>
                  </a:tcPr>
                </a:tc>
                <a:tc>
                  <a:txBody>
                    <a:bodyPr/>
                    <a:lstStyle/>
                    <a:p>
                      <a:r>
                        <a:rPr lang="en-US" sz="1600" dirty="0" smtClean="0"/>
                        <a:t>Dhivehi</a:t>
                      </a:r>
                      <a:endParaRPr lang="en-US" sz="1600" dirty="0"/>
                    </a:p>
                  </a:txBody>
                  <a:tcPr marL="82939" marR="82939" marT="41469" marB="41469" anchor="ctr">
                    <a:lnL>
                      <a:noFill/>
                    </a:lnL>
                    <a:lnR>
                      <a:noFill/>
                    </a:lnR>
                    <a:lnT>
                      <a:noFill/>
                    </a:lnT>
                    <a:lnB>
                      <a:noFill/>
                    </a:lnB>
                  </a:tcPr>
                </a:tc>
              </a:tr>
              <a:tr h="457390">
                <a:tc>
                  <a:txBody>
                    <a:bodyPr/>
                    <a:lstStyle/>
                    <a:p>
                      <a:r>
                        <a:rPr lang="en-US" sz="1600" i="1"/>
                        <a:t>Official religion</a:t>
                      </a:r>
                      <a:endParaRPr lang="en-US" sz="1600"/>
                    </a:p>
                  </a:txBody>
                  <a:tcPr marL="82939" marR="82939" marT="41469" marB="41469" anchor="ctr">
                    <a:lnL>
                      <a:noFill/>
                    </a:lnL>
                    <a:lnR>
                      <a:noFill/>
                    </a:lnR>
                    <a:lnT>
                      <a:noFill/>
                    </a:lnT>
                    <a:lnB>
                      <a:noFill/>
                    </a:lnB>
                  </a:tcPr>
                </a:tc>
                <a:tc>
                  <a:txBody>
                    <a:bodyPr/>
                    <a:lstStyle/>
                    <a:p>
                      <a:r>
                        <a:rPr lang="en-US" sz="1600" dirty="0"/>
                        <a:t>Islam</a:t>
                      </a:r>
                    </a:p>
                  </a:txBody>
                  <a:tcPr marL="82939" marR="82939" marT="41469" marB="41469" anchor="ctr">
                    <a:lnL>
                      <a:noFill/>
                    </a:lnL>
                    <a:lnR>
                      <a:noFill/>
                    </a:lnR>
                    <a:lnT>
                      <a:noFill/>
                    </a:lnT>
                    <a:lnB>
                      <a:noFill/>
                    </a:lnB>
                  </a:tcPr>
                </a:tc>
              </a:tr>
              <a:tr h="457390">
                <a:tc>
                  <a:txBody>
                    <a:bodyPr/>
                    <a:lstStyle/>
                    <a:p>
                      <a:r>
                        <a:rPr lang="en-US" sz="1600" i="1"/>
                        <a:t>Monetary unit</a:t>
                      </a:r>
                      <a:endParaRPr lang="en-US" sz="1600"/>
                    </a:p>
                  </a:txBody>
                  <a:tcPr marL="82939" marR="82939" marT="41469" marB="41469" anchor="ctr">
                    <a:lnL>
                      <a:noFill/>
                    </a:lnL>
                    <a:lnR>
                      <a:noFill/>
                    </a:lnR>
                    <a:lnT>
                      <a:noFill/>
                    </a:lnT>
                    <a:lnB>
                      <a:noFill/>
                    </a:lnB>
                  </a:tcPr>
                </a:tc>
                <a:tc>
                  <a:txBody>
                    <a:bodyPr/>
                    <a:lstStyle/>
                    <a:p>
                      <a:r>
                        <a:rPr lang="en-US" sz="1600" dirty="0"/>
                        <a:t>rufiyaa (</a:t>
                      </a:r>
                      <a:r>
                        <a:rPr lang="en-US" sz="1600" dirty="0" err="1"/>
                        <a:t>Rf</a:t>
                      </a:r>
                      <a:r>
                        <a:rPr lang="en-US" sz="1600" dirty="0"/>
                        <a:t>)</a:t>
                      </a:r>
                    </a:p>
                  </a:txBody>
                  <a:tcPr marL="82939" marR="82939" marT="41469" marB="41469" anchor="ctr">
                    <a:lnL>
                      <a:noFill/>
                    </a:lnL>
                    <a:lnR>
                      <a:noFill/>
                    </a:lnR>
                    <a:lnT>
                      <a:noFill/>
                    </a:lnT>
                    <a:lnB>
                      <a:noFill/>
                    </a:lnB>
                  </a:tcPr>
                </a:tc>
              </a:tr>
              <a:tr h="457390">
                <a:tc>
                  <a:txBody>
                    <a:bodyPr/>
                    <a:lstStyle/>
                    <a:p>
                      <a:r>
                        <a:rPr lang="en-US" sz="1600" i="1"/>
                        <a:t>Population estimate</a:t>
                      </a:r>
                      <a:endParaRPr lang="en-US" sz="1600"/>
                    </a:p>
                  </a:txBody>
                  <a:tcPr marL="82939" marR="82939" marT="41469" marB="41469" anchor="ctr">
                    <a:lnL>
                      <a:noFill/>
                    </a:lnL>
                    <a:lnR>
                      <a:noFill/>
                    </a:lnR>
                    <a:lnT>
                      <a:noFill/>
                    </a:lnT>
                    <a:lnB>
                      <a:noFill/>
                    </a:lnB>
                  </a:tcPr>
                </a:tc>
                <a:tc>
                  <a:txBody>
                    <a:bodyPr/>
                    <a:lstStyle/>
                    <a:p>
                      <a:r>
                        <a:rPr lang="en-US" sz="1600"/>
                        <a:t>(2007) 305,000</a:t>
                      </a:r>
                    </a:p>
                  </a:txBody>
                  <a:tcPr marL="82939" marR="82939" marT="41469" marB="41469" anchor="ctr">
                    <a:lnL>
                      <a:noFill/>
                    </a:lnL>
                    <a:lnR>
                      <a:noFill/>
                    </a:lnR>
                    <a:lnT>
                      <a:noFill/>
                    </a:lnT>
                    <a:lnB>
                      <a:noFill/>
                    </a:lnB>
                  </a:tcPr>
                </a:tc>
              </a:tr>
              <a:tr h="457390">
                <a:tc>
                  <a:txBody>
                    <a:bodyPr/>
                    <a:lstStyle/>
                    <a:p>
                      <a:r>
                        <a:rPr lang="en-US" sz="1600" i="1"/>
                        <a:t>Total area (sq mi)</a:t>
                      </a:r>
                      <a:endParaRPr lang="en-US" sz="1600"/>
                    </a:p>
                  </a:txBody>
                  <a:tcPr marL="82939" marR="82939" marT="41469" marB="41469" anchor="ctr">
                    <a:lnL>
                      <a:noFill/>
                    </a:lnL>
                    <a:lnR>
                      <a:noFill/>
                    </a:lnR>
                    <a:lnT>
                      <a:noFill/>
                    </a:lnT>
                    <a:lnB>
                      <a:noFill/>
                    </a:lnB>
                  </a:tcPr>
                </a:tc>
                <a:tc>
                  <a:txBody>
                    <a:bodyPr/>
                    <a:lstStyle/>
                    <a:p>
                      <a:r>
                        <a:rPr lang="en-US" sz="1600"/>
                        <a:t>115</a:t>
                      </a:r>
                    </a:p>
                  </a:txBody>
                  <a:tcPr marL="82939" marR="82939" marT="41469" marB="41469" anchor="ctr">
                    <a:lnL>
                      <a:noFill/>
                    </a:lnL>
                    <a:lnR>
                      <a:noFill/>
                    </a:lnR>
                    <a:lnT>
                      <a:noFill/>
                    </a:lnT>
                    <a:lnB>
                      <a:noFill/>
                    </a:lnB>
                  </a:tcPr>
                </a:tc>
              </a:tr>
              <a:tr h="457390">
                <a:tc>
                  <a:txBody>
                    <a:bodyPr/>
                    <a:lstStyle/>
                    <a:p>
                      <a:r>
                        <a:rPr lang="en-US" sz="1600" i="1" dirty="0"/>
                        <a:t>Total area (sq km)</a:t>
                      </a:r>
                      <a:endParaRPr lang="en-US" sz="1600" dirty="0"/>
                    </a:p>
                  </a:txBody>
                  <a:tcPr marL="82939" marR="82939" marT="41469" marB="41469" anchor="ctr">
                    <a:lnL>
                      <a:noFill/>
                    </a:lnL>
                    <a:lnR>
                      <a:noFill/>
                    </a:lnR>
                    <a:lnT>
                      <a:noFill/>
                    </a:lnT>
                    <a:lnB>
                      <a:noFill/>
                    </a:lnB>
                  </a:tcPr>
                </a:tc>
                <a:tc>
                  <a:txBody>
                    <a:bodyPr/>
                    <a:lstStyle/>
                    <a:p>
                      <a:r>
                        <a:rPr lang="en-US" sz="1600" dirty="0"/>
                        <a:t>298</a:t>
                      </a:r>
                    </a:p>
                  </a:txBody>
                  <a:tcPr marL="82939" marR="82939" marT="41469" marB="41469" anchor="ctr">
                    <a:lnL>
                      <a:noFill/>
                    </a:lnL>
                    <a:lnR>
                      <a:noFill/>
                    </a:lnR>
                    <a:lnT>
                      <a:noFill/>
                    </a:lnT>
                    <a:lnB>
                      <a:noFill/>
                    </a:lnB>
                  </a:tcPr>
                </a:tc>
              </a:tr>
            </a:tbl>
          </a:graphicData>
        </a:graphic>
      </p:graphicFrame>
      <p:sp>
        <p:nvSpPr>
          <p:cNvPr id="16387" name="Rectangle 3"/>
          <p:cNvSpPr>
            <a:spLocks noChangeArrowheads="1"/>
          </p:cNvSpPr>
          <p:nvPr/>
        </p:nvSpPr>
        <p:spPr bwMode="auto">
          <a:xfrm>
            <a:off x="3581400" y="0"/>
            <a:ext cx="15240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3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charset="0"/>
                <a:cs typeface="Arial" charset="0"/>
              </a:rPr>
              <a:t>Profile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Environment protection laws and regulations</a:t>
            </a:r>
            <a:endParaRPr lang="en-US" sz="3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4" name="Rounded Rectangle 3"/>
          <p:cNvSpPr/>
          <p:nvPr/>
        </p:nvSpPr>
        <p:spPr>
          <a:xfrm>
            <a:off x="228600" y="1143000"/>
            <a:ext cx="8686800" cy="5410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smtClean="0"/>
              <a:t>The Environmental Protection and Conservation Act4/93 contains provision for conservation of biological diversity, management of protection areas and natural reserves, environment impact assessment procedures and guidelines, disposal of waste, oil and poisonous substances, and trans-boundary movement of hazardous, toxic or nuclear wastes. </a:t>
            </a:r>
          </a:p>
          <a:p>
            <a:pPr lvl="0"/>
            <a:endParaRPr lang="en-US" dirty="0" smtClean="0"/>
          </a:p>
          <a:p>
            <a:pPr lvl="0"/>
            <a:r>
              <a:rPr lang="en-US" dirty="0" smtClean="0"/>
              <a:t>the projects which might effect the environment, have to do an Environmental Impact Assessment before the start of the project.</a:t>
            </a:r>
          </a:p>
          <a:p>
            <a:pPr lvl="0"/>
            <a:endParaRPr lang="en-US" dirty="0" smtClean="0"/>
          </a:p>
          <a:p>
            <a:pPr lvl="0"/>
            <a:r>
              <a:rPr lang="en-US" dirty="0" smtClean="0"/>
              <a:t>Ministry of Environment and Energy have full authority to stop any project which shows the effect to the environment, without any compensation.</a:t>
            </a:r>
          </a:p>
          <a:p>
            <a:pPr lvl="0"/>
            <a:endParaRPr lang="en-US" dirty="0" smtClean="0"/>
          </a:p>
          <a:p>
            <a:pPr lvl="0"/>
            <a:r>
              <a:rPr lang="en-US" dirty="0" smtClean="0"/>
              <a:t>Pole and line is the fishing method which ensured that non other than fished was the victim. Use of poison, dynamite and spear and even large scale netting have always been forbidden by customary law.</a:t>
            </a:r>
          </a:p>
          <a:p>
            <a:pPr>
              <a:buNone/>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76200"/>
            <a:ext cx="7686913" cy="769441"/>
          </a:xfrm>
          <a:prstGeom prst="rect">
            <a:avLst/>
          </a:prstGeom>
        </p:spPr>
        <p:txBody>
          <a:bodyPr wrap="none">
            <a:spAutoFit/>
          </a:bodyPr>
          <a:lstStyle/>
          <a:p>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a typeface="+mj-ea"/>
                <a:cs typeface="+mj-cs"/>
              </a:rPr>
              <a:t>Public</a:t>
            </a: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t>
            </a: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a typeface="+mj-ea"/>
                <a:cs typeface="+mj-cs"/>
              </a:rPr>
              <a:t>awareness</a:t>
            </a: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t>
            </a: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a typeface="+mj-ea"/>
                <a:cs typeface="+mj-cs"/>
              </a:rPr>
              <a:t>and</a:t>
            </a: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t>
            </a: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a typeface="+mj-ea"/>
                <a:cs typeface="+mj-cs"/>
              </a:rPr>
              <a:t>education</a:t>
            </a:r>
          </a:p>
        </p:txBody>
      </p:sp>
      <p:sp>
        <p:nvSpPr>
          <p:cNvPr id="6" name="Rounded Rectangle 5"/>
          <p:cNvSpPr/>
          <p:nvPr/>
        </p:nvSpPr>
        <p:spPr>
          <a:xfrm>
            <a:off x="228600" y="1143000"/>
            <a:ext cx="8686800" cy="5410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p>
          <a:p>
            <a:endParaRPr lang="en-US" dirty="0" smtClean="0"/>
          </a:p>
          <a:p>
            <a:endParaRPr lang="en-US" sz="1900" dirty="0" smtClean="0"/>
          </a:p>
          <a:p>
            <a:endParaRPr lang="en-US" sz="1900" dirty="0" smtClean="0"/>
          </a:p>
          <a:p>
            <a:r>
              <a:rPr lang="en-US" sz="1900" dirty="0" smtClean="0"/>
              <a:t>Raising public awareness about environmental issues is a high priority for the Government of Maldives. </a:t>
            </a:r>
          </a:p>
          <a:p>
            <a:endParaRPr lang="en-US" sz="1900" dirty="0" smtClean="0"/>
          </a:p>
          <a:p>
            <a:pPr marL="360000" lvl="1" indent="-360000" algn="just">
              <a:buFont typeface="Arial" pitchFamily="34" charset="0"/>
              <a:buChar char="•"/>
            </a:pPr>
            <a:r>
              <a:rPr lang="en-US" sz="1900" dirty="0" smtClean="0"/>
              <a:t>Incorporation of Environmental Studies in the primary and middle school curricular</a:t>
            </a:r>
          </a:p>
          <a:p>
            <a:pPr marL="360000" lvl="1" indent="-360000" algn="just">
              <a:buFont typeface="Arial" pitchFamily="34" charset="0"/>
              <a:buChar char="•"/>
            </a:pPr>
            <a:endParaRPr lang="en-US" sz="1900" dirty="0" smtClean="0"/>
          </a:p>
          <a:p>
            <a:pPr marL="360000" lvl="1" indent="-360000" algn="just">
              <a:buFont typeface="Arial" pitchFamily="34" charset="0"/>
              <a:buChar char="•"/>
            </a:pPr>
            <a:r>
              <a:rPr lang="en-US" sz="1900" dirty="0" smtClean="0"/>
              <a:t>The President’s Environmental Award Program</a:t>
            </a:r>
          </a:p>
          <a:p>
            <a:pPr marL="360000" lvl="1" indent="-360000" algn="just">
              <a:buFont typeface="Arial" pitchFamily="34" charset="0"/>
              <a:buChar char="•"/>
            </a:pPr>
            <a:endParaRPr lang="en-US" sz="1900" dirty="0" smtClean="0"/>
          </a:p>
          <a:p>
            <a:pPr marL="360000" lvl="1" indent="-360000" algn="just">
              <a:buFont typeface="Arial" pitchFamily="34" charset="0"/>
              <a:buChar char="•"/>
            </a:pPr>
            <a:r>
              <a:rPr lang="en-US" sz="1900" dirty="0" smtClean="0"/>
              <a:t>World Environment Day celebrations</a:t>
            </a:r>
          </a:p>
          <a:p>
            <a:pPr marL="360000" lvl="1" indent="-360000" algn="just">
              <a:buFont typeface="Arial" pitchFamily="34" charset="0"/>
              <a:buChar char="•"/>
            </a:pPr>
            <a:endParaRPr lang="en-US" sz="1900" dirty="0" smtClean="0"/>
          </a:p>
          <a:p>
            <a:pPr marL="360000" lvl="1" indent="-360000" algn="just">
              <a:buFont typeface="Arial" pitchFamily="34" charset="0"/>
              <a:buChar char="•"/>
            </a:pPr>
            <a:r>
              <a:rPr lang="en-US" sz="1900" dirty="0" smtClean="0"/>
              <a:t>The World Clean-up Day Program</a:t>
            </a:r>
          </a:p>
          <a:p>
            <a:pPr marL="360000" lvl="1" indent="-360000" algn="just">
              <a:buFont typeface="Arial" pitchFamily="34" charset="0"/>
              <a:buChar char="•"/>
            </a:pPr>
            <a:endParaRPr lang="en-US" sz="1900" dirty="0" smtClean="0"/>
          </a:p>
          <a:p>
            <a:pPr marL="360000" lvl="1" indent="-360000" algn="just">
              <a:buFont typeface="Arial" pitchFamily="34" charset="0"/>
              <a:buChar char="•"/>
            </a:pPr>
            <a:r>
              <a:rPr lang="en-US" sz="1900" dirty="0" smtClean="0"/>
              <a:t>A large-scale tree planting program (the “Two Million Tree” Program)</a:t>
            </a:r>
          </a:p>
          <a:p>
            <a:pPr marL="360000" lvl="1" indent="-360000" algn="just">
              <a:buFont typeface="Arial" pitchFamily="34" charset="0"/>
              <a:buChar char="•"/>
            </a:pPr>
            <a:endParaRPr lang="en-US" sz="1900" dirty="0" smtClean="0"/>
          </a:p>
          <a:p>
            <a:pPr marL="360000" lvl="1" indent="-360000" algn="just">
              <a:buFont typeface="Arial" pitchFamily="34" charset="0"/>
              <a:buChar char="•"/>
            </a:pPr>
            <a:r>
              <a:rPr lang="en-US" sz="1900" dirty="0" smtClean="0"/>
              <a:t>Hosting international conferences relating environmental issues. </a:t>
            </a:r>
          </a:p>
          <a:p>
            <a:pPr marL="360000"/>
            <a:endParaRPr lang="en-US" dirty="0" smtClean="0"/>
          </a:p>
          <a:p>
            <a:pPr algn="just"/>
            <a:endParaRPr lang="en-GB" dirty="0" smtClean="0"/>
          </a:p>
          <a:p>
            <a:pPr algn="just"/>
            <a:endParaRPr lang="en-US" dirty="0" smtClean="0"/>
          </a:p>
          <a:p>
            <a:endParaRPr lang="en-GB" dirty="0" smtClean="0"/>
          </a:p>
          <a:p>
            <a:endParaRPr lang="en-GB" dirty="0" smtClean="0"/>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prstClr val="black"/>
              <a:schemeClr val="accent6">
                <a:tint val="45000"/>
                <a:satMod val="400000"/>
              </a:schemeClr>
            </a:duotone>
          </a:blip>
          <a:srcRect/>
          <a:stretch>
            <a:fillRect t="-2000" b="-2000"/>
          </a:stretch>
        </a:blipFill>
        <a:effectLst/>
      </p:bgPr>
    </p:bg>
    <p:spTree>
      <p:nvGrpSpPr>
        <p:cNvPr id="1" name=""/>
        <p:cNvGrpSpPr/>
        <p:nvPr/>
      </p:nvGrpSpPr>
      <p:grpSpPr>
        <a:xfrm>
          <a:off x="0" y="0"/>
          <a:ext cx="0" cy="0"/>
          <a:chOff x="0" y="0"/>
          <a:chExt cx="0" cy="0"/>
        </a:xfrm>
      </p:grpSpPr>
      <p:pic>
        <p:nvPicPr>
          <p:cNvPr id="6" name="Maldives1.mpg">
            <a:hlinkClick r:id="" action="ppaction://media"/>
          </p:cNvPr>
          <p:cNvPicPr>
            <a:picLocks noRot="1" noChangeAspect="1"/>
          </p:cNvPicPr>
          <p:nvPr>
            <a:videoFile r:link="rId1"/>
          </p:nvPr>
        </p:nvPicPr>
        <p:blipFill>
          <a:blip r:embed="rId4"/>
          <a:stretch>
            <a:fillRect/>
          </a:stretch>
        </p:blipFill>
        <p:spPr>
          <a:xfrm>
            <a:off x="228600" y="304800"/>
            <a:ext cx="8686800" cy="63776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803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2819400" y="2819400"/>
            <a:ext cx="3352800" cy="769441"/>
          </a:xfrm>
          <a:prstGeom prst="rect">
            <a:avLst/>
          </a:prstGeom>
        </p:spPr>
        <p:txBody>
          <a:bodyPr wrap="square">
            <a:spAutoFit/>
          </a:bodyPr>
          <a:lstStyle/>
          <a:p>
            <a:pPr algn="ct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a typeface="+mj-ea"/>
                <a:cs typeface="+mj-cs"/>
              </a:rPr>
              <a:t>Thank you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worldatlas.com/webimage/countrys/asia/lgcolor/mvcolor.gif"/>
          <p:cNvPicPr>
            <a:picLocks noChangeAspect="1" noChangeArrowheads="1"/>
          </p:cNvPicPr>
          <p:nvPr/>
        </p:nvPicPr>
        <p:blipFill>
          <a:blip r:embed="rId2"/>
          <a:srcRect/>
          <a:stretch>
            <a:fillRect/>
          </a:stretch>
        </p:blipFill>
        <p:spPr bwMode="auto">
          <a:xfrm>
            <a:off x="1600200" y="47624"/>
            <a:ext cx="6143625" cy="658177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a:bodyPr>
          <a:lstStyle/>
          <a:p>
            <a:r>
              <a:rPr lang="en-GB"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Introduction</a:t>
            </a:r>
            <a:endParaRPr lang="en-US" dirty="0">
              <a:ln w="12700">
                <a:solidFill>
                  <a:schemeClr val="tx1"/>
                </a:solidFill>
                <a:bevel/>
              </a:ln>
              <a:solidFill>
                <a:schemeClr val="tx2">
                  <a:lumMod val="50000"/>
                </a:schemeClr>
              </a:solidFill>
            </a:endParaRPr>
          </a:p>
        </p:txBody>
      </p:sp>
      <p:sp>
        <p:nvSpPr>
          <p:cNvPr id="4" name="Round Diagonal Corner Rectangle 3"/>
          <p:cNvSpPr/>
          <p:nvPr/>
        </p:nvSpPr>
        <p:spPr>
          <a:xfrm>
            <a:off x="533400" y="1219200"/>
            <a:ext cx="5181600" cy="5257800"/>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smtClean="0">
              <a:ea typeface="Arial Unicode MS" pitchFamily="34" charset="-128"/>
              <a:cs typeface="Times New Roman" pitchFamily="18" charset="0"/>
            </a:endParaRPr>
          </a:p>
          <a:p>
            <a:pPr algn="just">
              <a:buFont typeface="Arial" pitchFamily="34" charset="0"/>
              <a:buChar char="•"/>
            </a:pPr>
            <a:r>
              <a:rPr lang="en-US" dirty="0" smtClean="0"/>
              <a:t>The Republic of Maldives is comprised of 1,192 small, low-lying coral islands in the Indian Ocean.</a:t>
            </a:r>
            <a:r>
              <a:rPr lang="en-US" dirty="0" smtClean="0">
                <a:ea typeface="Calibri" pitchFamily="34" charset="0"/>
                <a:cs typeface="Tahoma" pitchFamily="34" charset="0"/>
              </a:rPr>
              <a:t> </a:t>
            </a:r>
          </a:p>
          <a:p>
            <a:pPr algn="just">
              <a:buFont typeface="Arial" pitchFamily="34" charset="0"/>
              <a:buChar char="•"/>
            </a:pPr>
            <a:endParaRPr lang="en-US" dirty="0" smtClean="0">
              <a:cs typeface="Tahoma" pitchFamily="34" charset="0"/>
            </a:endParaRPr>
          </a:p>
          <a:p>
            <a:pPr algn="just">
              <a:buFont typeface="Arial" pitchFamily="34" charset="0"/>
              <a:buChar char="•"/>
            </a:pPr>
            <a:r>
              <a:rPr lang="en-US" dirty="0" smtClean="0"/>
              <a:t>The total land area of the Maldives is estimated at around 300 km2. </a:t>
            </a:r>
          </a:p>
          <a:p>
            <a:pPr algn="just">
              <a:buFont typeface="Arial" pitchFamily="34" charset="0"/>
              <a:buChar char="•"/>
            </a:pPr>
            <a:endParaRPr lang="en-US" dirty="0" smtClean="0"/>
          </a:p>
          <a:p>
            <a:pPr algn="just">
              <a:buFont typeface="Arial" pitchFamily="34" charset="0"/>
              <a:buChar char="•"/>
            </a:pPr>
            <a:r>
              <a:rPr lang="en-US" dirty="0" smtClean="0"/>
              <a:t>The islands are surrounded by coral reefs, which protect these islands from the impacts of strong waves and other such effects.</a:t>
            </a:r>
            <a:endParaRPr lang="en-US" dirty="0" smtClean="0">
              <a:ea typeface="Calibri" pitchFamily="34" charset="0"/>
              <a:cs typeface="Tahoma" pitchFamily="34" charset="0"/>
            </a:endParaRPr>
          </a:p>
          <a:p>
            <a:pPr lvl="0" algn="just" fontAlgn="base">
              <a:spcBef>
                <a:spcPct val="0"/>
              </a:spcBef>
              <a:spcAft>
                <a:spcPct val="0"/>
              </a:spcAft>
              <a:buFont typeface="Arial" pitchFamily="34" charset="0"/>
              <a:buChar char="•"/>
            </a:pPr>
            <a:endParaRPr lang="en-US" dirty="0" smtClean="0">
              <a:ea typeface="Calibri" pitchFamily="34" charset="0"/>
              <a:cs typeface="Tahoma" pitchFamily="34" charset="0"/>
            </a:endParaRPr>
          </a:p>
          <a:p>
            <a:pPr algn="just">
              <a:buFont typeface="Arial" pitchFamily="34" charset="0"/>
              <a:buChar char="•"/>
            </a:pPr>
            <a:r>
              <a:rPr lang="en-US" dirty="0" smtClean="0"/>
              <a:t>The main contributors to the economy are the tourism, fisheries, constructions and commercial sectors. </a:t>
            </a:r>
          </a:p>
          <a:p>
            <a:pPr algn="just">
              <a:buFont typeface="Arial" pitchFamily="34" charset="0"/>
              <a:buChar char="•"/>
            </a:pPr>
            <a:endParaRPr lang="en-US" dirty="0" smtClean="0"/>
          </a:p>
          <a:p>
            <a:pPr algn="just">
              <a:buFont typeface="Arial" pitchFamily="34" charset="0"/>
              <a:buChar char="•"/>
            </a:pPr>
            <a:r>
              <a:rPr lang="en-US" dirty="0" smtClean="0"/>
              <a:t>The tourism and fisheries sectors are very much dependent on the coastal environment of Maldives. </a:t>
            </a:r>
          </a:p>
        </p:txBody>
      </p:sp>
      <p:pic>
        <p:nvPicPr>
          <p:cNvPr id="1026" name="Picture 2" descr="C:\Documents and Settings\Administrator\Desktop\test\2789879581_4362817e67.jpg"/>
          <p:cNvPicPr>
            <a:picLocks noChangeAspect="1" noChangeArrowheads="1"/>
          </p:cNvPicPr>
          <p:nvPr/>
        </p:nvPicPr>
        <p:blipFill>
          <a:blip r:embed="rId2"/>
          <a:srcRect/>
          <a:stretch>
            <a:fillRect/>
          </a:stretch>
        </p:blipFill>
        <p:spPr bwMode="auto">
          <a:xfrm>
            <a:off x="6096000" y="1828800"/>
            <a:ext cx="2620772" cy="3911600"/>
          </a:xfrm>
          <a:prstGeom prst="rect">
            <a:avLst/>
          </a:prstGeom>
          <a:noFill/>
          <a:ln w="63500" cmpd="sng">
            <a:solidFill>
              <a:schemeClr val="tx2">
                <a:lumMod val="20000"/>
                <a:lumOff val="80000"/>
              </a:schemeClr>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normAutofit/>
          </a:bodyPr>
          <a:lstStyle/>
          <a:p>
            <a:r>
              <a:rPr lang="en-GB"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Climate</a:t>
            </a:r>
            <a:endParaRPr lang="en-US"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6" name="Rounded Rectangle 5"/>
          <p:cNvSpPr/>
          <p:nvPr/>
        </p:nvSpPr>
        <p:spPr>
          <a:xfrm>
            <a:off x="609600" y="1295400"/>
            <a:ext cx="7848600" cy="2819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t>Maldives enjoys a warm and humid tropical climate, with the weather mainly being dominated by two monsoon periods: the southwest monsoon (the wet period, from May to November); and the northeast monsoon (the dry period, from January to March). </a:t>
            </a:r>
          </a:p>
          <a:p>
            <a:endParaRPr lang="en-US" sz="2000" dirty="0" smtClean="0">
              <a:solidFill>
                <a:srgbClr val="008000"/>
              </a:solidFill>
            </a:endParaRPr>
          </a:p>
          <a:p>
            <a:r>
              <a:rPr lang="en-US" sz="2000" dirty="0" smtClean="0"/>
              <a:t>The temperature varies little with an annual average maximum of 30 degree Celsius and minimum 26 degree Celsius. </a:t>
            </a:r>
          </a:p>
        </p:txBody>
      </p:sp>
      <p:pic>
        <p:nvPicPr>
          <p:cNvPr id="2050" name="Picture 2" descr="C:\Documents and Settings\Administrator\Desktop\test\lgph0185+fihalhohi-island-maldives-poster.jpg"/>
          <p:cNvPicPr>
            <a:picLocks noChangeAspect="1" noChangeArrowheads="1"/>
          </p:cNvPicPr>
          <p:nvPr/>
        </p:nvPicPr>
        <p:blipFill>
          <a:blip r:embed="rId2"/>
          <a:srcRect/>
          <a:stretch>
            <a:fillRect/>
          </a:stretch>
        </p:blipFill>
        <p:spPr bwMode="auto">
          <a:xfrm>
            <a:off x="2971800" y="4419600"/>
            <a:ext cx="3124200" cy="2183674"/>
          </a:xfrm>
          <a:prstGeom prst="rect">
            <a:avLst/>
          </a:prstGeom>
          <a:noFill/>
        </p:spPr>
      </p:pic>
      <p:pic>
        <p:nvPicPr>
          <p:cNvPr id="2051" name="Picture 3" descr="C:\Documents and Settings\Administrator\Desktop\test\bluehouse.JPG"/>
          <p:cNvPicPr>
            <a:picLocks noChangeAspect="1" noChangeArrowheads="1"/>
          </p:cNvPicPr>
          <p:nvPr/>
        </p:nvPicPr>
        <p:blipFill>
          <a:blip r:embed="rId3"/>
          <a:srcRect/>
          <a:stretch>
            <a:fillRect/>
          </a:stretch>
        </p:blipFill>
        <p:spPr bwMode="auto">
          <a:xfrm>
            <a:off x="5943600" y="3581400"/>
            <a:ext cx="2971799" cy="219231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GB"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People</a:t>
            </a:r>
            <a:endParaRPr lang="en-US"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5" name="Rounded Rectangle 4"/>
          <p:cNvSpPr/>
          <p:nvPr/>
        </p:nvSpPr>
        <p:spPr>
          <a:xfrm>
            <a:off x="609600" y="1295400"/>
            <a:ext cx="6248400" cy="5029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smtClean="0"/>
              <a:t>The Maldivians are a mixed people, speaking an Indo-European language called Divehi (the official language); Arabic, Hindi, and English are also spoken.</a:t>
            </a:r>
          </a:p>
          <a:p>
            <a:pPr algn="just"/>
            <a:endParaRPr lang="en-US" sz="2000" dirty="0" smtClean="0"/>
          </a:p>
          <a:p>
            <a:pPr algn="just"/>
            <a:r>
              <a:rPr lang="en-US" sz="2000" dirty="0" smtClean="0"/>
              <a:t>A population of little over 300,000 people is spread over the islands with over a quarter of them living in Male’, the capital.</a:t>
            </a:r>
          </a:p>
          <a:p>
            <a:pPr algn="just"/>
            <a:endParaRPr lang="en-US" sz="2000" dirty="0" smtClean="0"/>
          </a:p>
          <a:p>
            <a:pPr algn="just"/>
            <a:r>
              <a:rPr lang="en-US" sz="2000" dirty="0" smtClean="0"/>
              <a:t>The birth rate for the Maldives is somewhat higher than the world average, but the death rate is lower. About one-third of the total population is under 15 years of age. </a:t>
            </a:r>
          </a:p>
          <a:p>
            <a:pPr algn="just"/>
            <a:endParaRPr lang="en-US" sz="2000" dirty="0" smtClean="0"/>
          </a:p>
          <a:p>
            <a:pPr algn="just"/>
            <a:r>
              <a:rPr lang="en-US" sz="2000" dirty="0" smtClean="0"/>
              <a:t>Life expectancy is about 68 years for men and 67 for women.</a:t>
            </a:r>
          </a:p>
          <a:p>
            <a:endParaRPr lang="en-US" sz="2000" dirty="0" smtClean="0"/>
          </a:p>
        </p:txBody>
      </p:sp>
      <p:pic>
        <p:nvPicPr>
          <p:cNvPr id="6146" name="Picture 2" descr="C:\Documents and Settings\Administrator\My Documents\inapresentation\kidsplaying.jpg"/>
          <p:cNvPicPr>
            <a:picLocks noChangeAspect="1" noChangeArrowheads="1"/>
          </p:cNvPicPr>
          <p:nvPr/>
        </p:nvPicPr>
        <p:blipFill>
          <a:blip r:embed="rId2"/>
          <a:srcRect/>
          <a:stretch>
            <a:fillRect/>
          </a:stretch>
        </p:blipFill>
        <p:spPr bwMode="auto">
          <a:xfrm>
            <a:off x="7010400" y="1295400"/>
            <a:ext cx="1905000" cy="4953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GB"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n-lt"/>
              </a:rPr>
              <a:t>Economy</a:t>
            </a:r>
            <a:endParaRPr lang="en-US"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n-lt"/>
            </a:endParaRPr>
          </a:p>
        </p:txBody>
      </p:sp>
      <p:sp>
        <p:nvSpPr>
          <p:cNvPr id="4" name="Rounded Rectangle 3"/>
          <p:cNvSpPr/>
          <p:nvPr/>
        </p:nvSpPr>
        <p:spPr>
          <a:xfrm>
            <a:off x="228600" y="990600"/>
            <a:ext cx="8686800" cy="4953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t>The country’s lack of land-based natural resources and mineral resources necessitates high import content in virtually all economic production, creating a heavy dependence on foreign exchange earnings.</a:t>
            </a:r>
          </a:p>
          <a:p>
            <a:pPr algn="just"/>
            <a:r>
              <a:rPr lang="en-US" dirty="0" smtClean="0"/>
              <a:t> </a:t>
            </a:r>
          </a:p>
          <a:p>
            <a:pPr algn="just"/>
            <a:r>
              <a:rPr lang="en-US" dirty="0" smtClean="0"/>
              <a:t>Despite its natural disadvantages, the country has achieved sound growth over the past two decades, mainly through the development of its tourism and fishery industries. </a:t>
            </a:r>
          </a:p>
          <a:p>
            <a:pPr algn="just"/>
            <a:endParaRPr lang="en-US" dirty="0" smtClean="0"/>
          </a:p>
          <a:p>
            <a:pPr algn="just"/>
            <a:r>
              <a:rPr lang="en-US" dirty="0" smtClean="0"/>
              <a:t>Tourism has grown significantly (from 195,000 arrivals in 1990 to 617,000 in 2004) and currently accounts for 33% of GDP, a quarter of total employment and more than 60% of the Maldives' foreign exchange receipts. </a:t>
            </a:r>
          </a:p>
          <a:p>
            <a:pPr algn="just"/>
            <a:endParaRPr lang="en-US" dirty="0" smtClean="0"/>
          </a:p>
          <a:p>
            <a:pPr algn="just"/>
            <a:r>
              <a:rPr lang="en-US" dirty="0" smtClean="0"/>
              <a:t>Fisheries exports are mostly canned and fresh tuna, which is the second largest source of foreign exchange for the country. Industry, which consists mainly of garment production, boat building, and handicrafts, accounts for about 15% of GDP.</a:t>
            </a:r>
          </a:p>
          <a:p>
            <a:pPr algn="just"/>
            <a:endParaRPr lang="en-US" sz="2000" dirty="0" smtClean="0"/>
          </a:p>
          <a:p>
            <a:pPr algn="just"/>
            <a:endParaRPr lang="en-US" sz="2000" dirty="0" smtClean="0"/>
          </a:p>
        </p:txBody>
      </p:sp>
      <p:pic>
        <p:nvPicPr>
          <p:cNvPr id="9218" name="Picture 2" descr="C:\Documents and Settings\Administrator\My Documents\inapresentation\rufiay.jpg"/>
          <p:cNvPicPr>
            <a:picLocks noChangeAspect="1" noChangeArrowheads="1"/>
          </p:cNvPicPr>
          <p:nvPr/>
        </p:nvPicPr>
        <p:blipFill>
          <a:blip r:embed="rId2"/>
          <a:srcRect/>
          <a:stretch>
            <a:fillRect/>
          </a:stretch>
        </p:blipFill>
        <p:spPr bwMode="auto">
          <a:xfrm>
            <a:off x="5486400" y="5334000"/>
            <a:ext cx="3409950" cy="12382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868362"/>
          </a:xfrm>
        </p:spPr>
        <p:txBody>
          <a:bodyPr/>
          <a:lstStyle/>
          <a:p>
            <a:r>
              <a:rPr lang="en-US"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History</a:t>
            </a:r>
            <a:endParaRPr lang="en-US"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5" name="Round Diagonal Corner Rectangle 4"/>
          <p:cNvSpPr/>
          <p:nvPr/>
        </p:nvSpPr>
        <p:spPr>
          <a:xfrm>
            <a:off x="533400" y="1219200"/>
            <a:ext cx="4419600" cy="5257800"/>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smtClean="0"/>
              <a:t>The Maldives has been an independent state throughout its known history, except for a brief period of 15 years of Portuguese occupation in the 16th century. The Maldives became a British Protectorate in 1887 and remained so until 26 July 1965.</a:t>
            </a:r>
          </a:p>
          <a:p>
            <a:pPr algn="just"/>
            <a:endParaRPr lang="en-US" sz="2000" dirty="0" smtClean="0"/>
          </a:p>
          <a:p>
            <a:pPr algn="just"/>
            <a:r>
              <a:rPr lang="en-US" sz="2000" dirty="0" smtClean="0"/>
              <a:t>The independent Maldives reverted from a Sultanate to a Republic on 11th November 1968. The first written constitution was proclaimed in 1932.</a:t>
            </a:r>
          </a:p>
          <a:p>
            <a:endParaRPr lang="en-US" sz="1600" dirty="0" smtClean="0"/>
          </a:p>
        </p:txBody>
      </p:sp>
      <p:pic>
        <p:nvPicPr>
          <p:cNvPr id="10242" name="Picture 2" descr="\\server\temp\inaya\maldives-history-1.jpg"/>
          <p:cNvPicPr>
            <a:picLocks noChangeAspect="1" noChangeArrowheads="1"/>
          </p:cNvPicPr>
          <p:nvPr/>
        </p:nvPicPr>
        <p:blipFill>
          <a:blip r:embed="rId2"/>
          <a:srcRect/>
          <a:stretch>
            <a:fillRect/>
          </a:stretch>
        </p:blipFill>
        <p:spPr bwMode="auto">
          <a:xfrm>
            <a:off x="5486400" y="1828800"/>
            <a:ext cx="2667000" cy="40005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2166</TotalTime>
  <Words>2335</Words>
  <Application>Microsoft Office PowerPoint</Application>
  <PresentationFormat>On-screen Show (4:3)</PresentationFormat>
  <Paragraphs>333</Paragraphs>
  <Slides>33</Slides>
  <Notes>0</Notes>
  <HiddenSlides>0</HiddenSlides>
  <MMClips>1</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Slide 1</vt:lpstr>
      <vt:lpstr>Contents</vt:lpstr>
      <vt:lpstr>Slide 3</vt:lpstr>
      <vt:lpstr>Slide 4</vt:lpstr>
      <vt:lpstr>Introduction</vt:lpstr>
      <vt:lpstr>Climate</vt:lpstr>
      <vt:lpstr>People</vt:lpstr>
      <vt:lpstr>Economy</vt:lpstr>
      <vt:lpstr>History</vt:lpstr>
      <vt:lpstr>Auditor General’s Office</vt:lpstr>
      <vt:lpstr>Audit on natural resource development and protection and sustainable energy</vt:lpstr>
      <vt:lpstr>Environmental Auditing</vt:lpstr>
      <vt:lpstr>Natural Resource</vt:lpstr>
      <vt:lpstr>Natural Resource  cont....</vt:lpstr>
      <vt:lpstr>Natural Resource  cont....</vt:lpstr>
      <vt:lpstr>Environment Issues</vt:lpstr>
      <vt:lpstr>            Environment Issues         cont....</vt:lpstr>
      <vt:lpstr>            Environment Issues         cont....</vt:lpstr>
      <vt:lpstr>            Environment Issues         cont....</vt:lpstr>
      <vt:lpstr>            Environment Issues         cont....</vt:lpstr>
      <vt:lpstr>            Environment Issues         cont....</vt:lpstr>
      <vt:lpstr>            Environment Issues         cont....</vt:lpstr>
      <vt:lpstr>Pollution</vt:lpstr>
      <vt:lpstr>Slide 24</vt:lpstr>
      <vt:lpstr>Environmental Protections</vt:lpstr>
      <vt:lpstr>Environmental Protections  cont....</vt:lpstr>
      <vt:lpstr>Environmental Protections</vt:lpstr>
      <vt:lpstr>Environmental Protections</vt:lpstr>
      <vt:lpstr>Environmental Protections</vt:lpstr>
      <vt:lpstr>Environment protection laws and regulations</vt:lpstr>
      <vt:lpstr>Slide 31</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inaya</dc:creator>
  <cp:lastModifiedBy>inaya</cp:lastModifiedBy>
  <cp:revision>225</cp:revision>
  <dcterms:created xsi:type="dcterms:W3CDTF">2008-08-20T04:58:23Z</dcterms:created>
  <dcterms:modified xsi:type="dcterms:W3CDTF">2008-10-17T01:05:29Z</dcterms:modified>
</cp:coreProperties>
</file>