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70" r:id="rId5"/>
    <p:sldId id="271" r:id="rId6"/>
    <p:sldId id="274" r:id="rId7"/>
    <p:sldId id="272" r:id="rId8"/>
    <p:sldId id="279" r:id="rId9"/>
    <p:sldId id="278" r:id="rId10"/>
    <p:sldId id="277" r:id="rId11"/>
    <p:sldId id="280" r:id="rId12"/>
    <p:sldId id="282" r:id="rId13"/>
    <p:sldId id="28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0F2EFD1-BE68-47E3-B48A-9AA8846759C5}">
          <p14:sldIdLst>
            <p14:sldId id="256"/>
            <p14:sldId id="258"/>
            <p14:sldId id="269"/>
            <p14:sldId id="270"/>
            <p14:sldId id="271"/>
            <p14:sldId id="274"/>
            <p14:sldId id="272"/>
            <p14:sldId id="279"/>
            <p14:sldId id="278"/>
          </p14:sldIdLst>
        </p14:section>
        <p14:section name="Section sans titre" id="{48E243B2-02A0-4F48-9FD2-9649D01393F3}">
          <p14:sldIdLst>
            <p14:sldId id="277"/>
            <p14:sldId id="280"/>
            <p14:sldId id="282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1F1829-0138-4676-854B-6F745B2FBCA5}" type="doc">
      <dgm:prSet loTypeId="urn:microsoft.com/office/officeart/2005/8/layout/matrix1" loCatId="matrix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A9E05021-5991-48D5-876D-8FA66F6FED0E}">
      <dgm:prSet phldrT="[Texte]"/>
      <dgm:spPr>
        <a:xfrm>
          <a:off x="3627120" y="1284088"/>
          <a:ext cx="3108960" cy="856059"/>
        </a:xfrm>
        <a:prstGeom prst="roundRect">
          <a:avLst/>
        </a:prstGeom>
        <a:solidFill>
          <a:srgbClr val="D78D38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ysClr val="window" lastClr="FFFFFF"/>
          </a:contourClr>
        </a:sp3d>
      </dgm:spPr>
      <dgm:t>
        <a:bodyPr/>
        <a:lstStyle/>
        <a:p>
          <a:r>
            <a:rPr lang="fr-FR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AFROSAI WGEA </a:t>
          </a:r>
          <a:endParaRPr lang="fr-FR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gm:t>
    </dgm:pt>
    <dgm:pt modelId="{C435762F-ED1B-4543-A126-09329D955C7C}" type="parTrans" cxnId="{CE0D29DB-BAD2-4140-98FC-34142EE44F05}">
      <dgm:prSet/>
      <dgm:spPr/>
      <dgm:t>
        <a:bodyPr/>
        <a:lstStyle/>
        <a:p>
          <a:endParaRPr lang="fr-FR"/>
        </a:p>
      </dgm:t>
    </dgm:pt>
    <dgm:pt modelId="{27EB2A45-9956-4284-A6EF-1226A5CF3175}" type="sibTrans" cxnId="{CE0D29DB-BAD2-4140-98FC-34142EE44F05}">
      <dgm:prSet/>
      <dgm:spPr/>
      <dgm:t>
        <a:bodyPr/>
        <a:lstStyle/>
        <a:p>
          <a:endParaRPr lang="fr-FR"/>
        </a:p>
      </dgm:t>
    </dgm:pt>
    <dgm:pt modelId="{F66A2072-95D1-415B-BC62-7718A5E4DC29}">
      <dgm:prSet phldrT="[Texte]" custT="1"/>
      <dgm:spPr>
        <a:xfrm rot="16200000">
          <a:off x="1734740" y="-1734740"/>
          <a:ext cx="1712118" cy="5181600"/>
        </a:xfrm>
        <a:prstGeom prst="round1Rect">
          <a:avLst/>
        </a:prstGeom>
        <a:gradFill rotWithShape="0">
          <a:gsLst>
            <a:gs pos="0">
              <a:srgbClr val="D78D38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rgbClr>
            </a:gs>
            <a:gs pos="50000">
              <a:srgbClr val="D78D38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rgbClr>
            </a:gs>
            <a:gs pos="100000">
              <a:srgbClr val="D78D38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rgb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fr-FR" sz="32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14 SAIs from AFROSAI-E</a:t>
          </a:r>
        </a:p>
        <a:p>
          <a:r>
            <a:rPr lang="fr-FR" sz="32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(English </a:t>
          </a:r>
          <a:r>
            <a:rPr lang="fr-FR" sz="3200" b="1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speaking</a:t>
          </a:r>
          <a:r>
            <a:rPr lang="fr-FR" sz="32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)</a:t>
          </a:r>
          <a:endParaRPr lang="fr-FR" sz="32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gm:t>
    </dgm:pt>
    <dgm:pt modelId="{3BDA0E1B-C91F-4FF6-A313-BBCB86C07CC5}" type="parTrans" cxnId="{DA2D8E9D-203A-4568-88C8-3F501AF3FEE1}">
      <dgm:prSet/>
      <dgm:spPr/>
      <dgm:t>
        <a:bodyPr/>
        <a:lstStyle/>
        <a:p>
          <a:endParaRPr lang="fr-FR"/>
        </a:p>
      </dgm:t>
    </dgm:pt>
    <dgm:pt modelId="{4CB0DAFD-9C4C-4A3A-8869-217C022F2008}" type="sibTrans" cxnId="{DA2D8E9D-203A-4568-88C8-3F501AF3FEE1}">
      <dgm:prSet/>
      <dgm:spPr/>
      <dgm:t>
        <a:bodyPr/>
        <a:lstStyle/>
        <a:p>
          <a:endParaRPr lang="fr-FR"/>
        </a:p>
      </dgm:t>
    </dgm:pt>
    <dgm:pt modelId="{2037537C-E194-4D4F-9F26-E9ABA4A6E2D0}">
      <dgm:prSet phldrT="[Texte]" custT="1"/>
      <dgm:spPr>
        <a:xfrm>
          <a:off x="5181600" y="0"/>
          <a:ext cx="5181600" cy="1712118"/>
        </a:xfrm>
        <a:prstGeom prst="round1Rect">
          <a:avLst/>
        </a:prstGeom>
        <a:gradFill rotWithShape="0">
          <a:gsLst>
            <a:gs pos="0">
              <a:srgbClr val="D78D38">
                <a:hueOff val="6382912"/>
                <a:satOff val="-5710"/>
                <a:lumOff val="-1438"/>
                <a:alphaOff val="0"/>
                <a:tint val="94000"/>
                <a:satMod val="100000"/>
                <a:lumMod val="108000"/>
              </a:srgbClr>
            </a:gs>
            <a:gs pos="50000">
              <a:srgbClr val="D78D38">
                <a:hueOff val="6382912"/>
                <a:satOff val="-5710"/>
                <a:lumOff val="-1438"/>
                <a:alphaOff val="0"/>
                <a:tint val="98000"/>
                <a:shade val="100000"/>
                <a:satMod val="100000"/>
                <a:lumMod val="100000"/>
              </a:srgbClr>
            </a:gs>
            <a:gs pos="100000">
              <a:srgbClr val="D78D38">
                <a:hueOff val="6382912"/>
                <a:satOff val="-5710"/>
                <a:lumOff val="-1438"/>
                <a:alphaOff val="0"/>
                <a:shade val="72000"/>
                <a:satMod val="120000"/>
                <a:lumMod val="100000"/>
              </a:srgb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fr-FR" sz="28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3 SAIs </a:t>
          </a:r>
          <a:r>
            <a:rPr lang="fr-FR" sz="2800" b="1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from</a:t>
          </a:r>
          <a:r>
            <a:rPr lang="fr-FR" sz="28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CREFIAF and AFROSAI-A </a:t>
          </a:r>
        </a:p>
        <a:p>
          <a:r>
            <a:rPr lang="fr-FR" sz="28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(French </a:t>
          </a:r>
          <a:r>
            <a:rPr lang="fr-FR" sz="2800" b="1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speaking</a:t>
          </a:r>
          <a:r>
            <a:rPr lang="fr-FR" sz="28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)</a:t>
          </a:r>
          <a:endParaRPr lang="fr-FR" sz="28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gm:t>
    </dgm:pt>
    <dgm:pt modelId="{17DE48FB-2B2F-4902-849D-5B745E6C31DB}" type="parTrans" cxnId="{B9B64B93-AA0C-43BD-8672-C6C8E7284566}">
      <dgm:prSet/>
      <dgm:spPr/>
      <dgm:t>
        <a:bodyPr/>
        <a:lstStyle/>
        <a:p>
          <a:endParaRPr lang="fr-FR"/>
        </a:p>
      </dgm:t>
    </dgm:pt>
    <dgm:pt modelId="{CF70B95B-ED7F-4103-A2FF-79B2A6F2FE24}" type="sibTrans" cxnId="{B9B64B93-AA0C-43BD-8672-C6C8E7284566}">
      <dgm:prSet/>
      <dgm:spPr/>
      <dgm:t>
        <a:bodyPr/>
        <a:lstStyle/>
        <a:p>
          <a:endParaRPr lang="fr-FR"/>
        </a:p>
      </dgm:t>
    </dgm:pt>
    <dgm:pt modelId="{BB442474-2DAF-4F36-9D45-7263EC41A003}">
      <dgm:prSet phldrT="[Texte]" custT="1"/>
      <dgm:spPr>
        <a:xfrm rot="10800000">
          <a:off x="0" y="1712118"/>
          <a:ext cx="5181600" cy="1712118"/>
        </a:xfrm>
        <a:prstGeom prst="round1Rect">
          <a:avLst/>
        </a:prstGeom>
        <a:gradFill rotWithShape="0">
          <a:gsLst>
            <a:gs pos="0">
              <a:srgbClr val="D78D38">
                <a:hueOff val="12765824"/>
                <a:satOff val="-11421"/>
                <a:lumOff val="-2876"/>
                <a:alphaOff val="0"/>
                <a:tint val="94000"/>
                <a:satMod val="100000"/>
                <a:lumMod val="108000"/>
              </a:srgbClr>
            </a:gs>
            <a:gs pos="50000">
              <a:srgbClr val="D78D38">
                <a:hueOff val="12765824"/>
                <a:satOff val="-11421"/>
                <a:lumOff val="-2876"/>
                <a:alphaOff val="0"/>
                <a:tint val="98000"/>
                <a:shade val="100000"/>
                <a:satMod val="100000"/>
                <a:lumMod val="100000"/>
              </a:srgbClr>
            </a:gs>
            <a:gs pos="100000">
              <a:srgbClr val="D78D38">
                <a:hueOff val="12765824"/>
                <a:satOff val="-11421"/>
                <a:lumOff val="-2876"/>
                <a:alphaOff val="0"/>
                <a:shade val="72000"/>
                <a:satMod val="120000"/>
                <a:lumMod val="100000"/>
              </a:srgb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fr-FR" sz="32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1 SAI </a:t>
          </a:r>
          <a:r>
            <a:rPr lang="fr-FR" sz="3200" b="1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speaking</a:t>
          </a:r>
          <a:r>
            <a:rPr lang="fr-FR" sz="32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</a:t>
          </a:r>
          <a:r>
            <a:rPr lang="fr-FR" sz="3200" b="1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Portuguese</a:t>
          </a:r>
          <a:r>
            <a:rPr lang="fr-FR" sz="32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</a:t>
          </a:r>
          <a:endParaRPr lang="fr-FR" sz="32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gm:t>
    </dgm:pt>
    <dgm:pt modelId="{F07AC2CD-B1E4-45AD-81FC-FDD8FDAE21B9}" type="parTrans" cxnId="{39774870-5F0C-4F8F-B430-3976F2F4EA8F}">
      <dgm:prSet/>
      <dgm:spPr/>
      <dgm:t>
        <a:bodyPr/>
        <a:lstStyle/>
        <a:p>
          <a:endParaRPr lang="fr-FR"/>
        </a:p>
      </dgm:t>
    </dgm:pt>
    <dgm:pt modelId="{0B8451DF-06B3-4F1D-A449-2953719B3B5E}" type="sibTrans" cxnId="{39774870-5F0C-4F8F-B430-3976F2F4EA8F}">
      <dgm:prSet/>
      <dgm:spPr/>
      <dgm:t>
        <a:bodyPr/>
        <a:lstStyle/>
        <a:p>
          <a:endParaRPr lang="fr-FR"/>
        </a:p>
      </dgm:t>
    </dgm:pt>
    <dgm:pt modelId="{99141AA7-BB50-4F6F-B900-E9DCF1D64E3B}">
      <dgm:prSet phldrT="[Texte]"/>
      <dgm:spPr>
        <a:xfrm rot="5400000">
          <a:off x="6916340" y="-22622"/>
          <a:ext cx="1712118" cy="5181600"/>
        </a:xfrm>
        <a:prstGeom prst="round1Rect">
          <a:avLst/>
        </a:prstGeom>
        <a:gradFill rotWithShape="0">
          <a:gsLst>
            <a:gs pos="0">
              <a:srgbClr val="D78D38">
                <a:hueOff val="19148736"/>
                <a:satOff val="-17131"/>
                <a:lumOff val="-4314"/>
                <a:alphaOff val="0"/>
                <a:tint val="94000"/>
                <a:satMod val="100000"/>
                <a:lumMod val="108000"/>
              </a:srgbClr>
            </a:gs>
            <a:gs pos="50000">
              <a:srgbClr val="D78D38">
                <a:hueOff val="19148736"/>
                <a:satOff val="-17131"/>
                <a:lumOff val="-4314"/>
                <a:alphaOff val="0"/>
                <a:tint val="98000"/>
                <a:shade val="100000"/>
                <a:satMod val="100000"/>
                <a:lumMod val="100000"/>
              </a:srgbClr>
            </a:gs>
            <a:gs pos="100000">
              <a:srgbClr val="D78D38">
                <a:hueOff val="19148736"/>
                <a:satOff val="-17131"/>
                <a:lumOff val="-4314"/>
                <a:alphaOff val="0"/>
                <a:shade val="72000"/>
                <a:satMod val="120000"/>
                <a:lumMod val="100000"/>
              </a:srgb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fr-FR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35 AFRICAN SAIS are not </a:t>
          </a:r>
          <a:r>
            <a:rPr lang="fr-FR" b="1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yet</a:t>
          </a:r>
          <a:r>
            <a:rPr lang="fr-FR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members of the Working Group</a:t>
          </a:r>
          <a:endParaRPr lang="fr-FR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gm:t>
    </dgm:pt>
    <dgm:pt modelId="{AA5D7FAC-5DA6-4B0A-AA57-F9A2A5B62483}" type="parTrans" cxnId="{54915EBD-52BB-490A-A2DB-BAFA0C891F01}">
      <dgm:prSet/>
      <dgm:spPr/>
      <dgm:t>
        <a:bodyPr/>
        <a:lstStyle/>
        <a:p>
          <a:endParaRPr lang="fr-FR"/>
        </a:p>
      </dgm:t>
    </dgm:pt>
    <dgm:pt modelId="{B7C94A49-E8A1-467F-8922-A3A1601F2A2B}" type="sibTrans" cxnId="{54915EBD-52BB-490A-A2DB-BAFA0C891F01}">
      <dgm:prSet/>
      <dgm:spPr/>
      <dgm:t>
        <a:bodyPr/>
        <a:lstStyle/>
        <a:p>
          <a:endParaRPr lang="fr-FR"/>
        </a:p>
      </dgm:t>
    </dgm:pt>
    <dgm:pt modelId="{1943D56D-AD17-49F2-8161-FFB3DC6812D7}" type="pres">
      <dgm:prSet presAssocID="{DF1F1829-0138-4676-854B-6F745B2FBCA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4230B23-4993-4BDD-95B5-D0C40449E882}" type="pres">
      <dgm:prSet presAssocID="{DF1F1829-0138-4676-854B-6F745B2FBCA5}" presName="matrix" presStyleCnt="0"/>
      <dgm:spPr/>
    </dgm:pt>
    <dgm:pt modelId="{31D285F8-C45F-4589-A758-5550C9FF6D82}" type="pres">
      <dgm:prSet presAssocID="{DF1F1829-0138-4676-854B-6F745B2FBCA5}" presName="tile1" presStyleLbl="node1" presStyleIdx="0" presStyleCnt="4" custLinFactNeighborX="-1471"/>
      <dgm:spPr/>
      <dgm:t>
        <a:bodyPr/>
        <a:lstStyle/>
        <a:p>
          <a:endParaRPr lang="fr-FR"/>
        </a:p>
      </dgm:t>
    </dgm:pt>
    <dgm:pt modelId="{0ADAA699-55AC-46B0-A8BD-D034A6566F39}" type="pres">
      <dgm:prSet presAssocID="{DF1F1829-0138-4676-854B-6F745B2FBCA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B7F239-DB4A-4E57-A91C-0467E09F5C71}" type="pres">
      <dgm:prSet presAssocID="{DF1F1829-0138-4676-854B-6F745B2FBCA5}" presName="tile2" presStyleLbl="node1" presStyleIdx="1" presStyleCnt="4"/>
      <dgm:spPr/>
      <dgm:t>
        <a:bodyPr/>
        <a:lstStyle/>
        <a:p>
          <a:endParaRPr lang="fr-FR"/>
        </a:p>
      </dgm:t>
    </dgm:pt>
    <dgm:pt modelId="{6DBB0CA6-86D4-495E-9DB6-3E9F090D609A}" type="pres">
      <dgm:prSet presAssocID="{DF1F1829-0138-4676-854B-6F745B2FBCA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A8CFF8-39FF-4E60-903D-6C2594F35C02}" type="pres">
      <dgm:prSet presAssocID="{DF1F1829-0138-4676-854B-6F745B2FBCA5}" presName="tile3" presStyleLbl="node1" presStyleIdx="2" presStyleCnt="4"/>
      <dgm:spPr/>
      <dgm:t>
        <a:bodyPr/>
        <a:lstStyle/>
        <a:p>
          <a:endParaRPr lang="fr-FR"/>
        </a:p>
      </dgm:t>
    </dgm:pt>
    <dgm:pt modelId="{6D9160B8-5C30-4EA2-AA8E-47F19A4F228C}" type="pres">
      <dgm:prSet presAssocID="{DF1F1829-0138-4676-854B-6F745B2FBCA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CEA39C-C05A-4F7A-B309-7E1D0871B721}" type="pres">
      <dgm:prSet presAssocID="{DF1F1829-0138-4676-854B-6F745B2FBCA5}" presName="tile4" presStyleLbl="node1" presStyleIdx="3" presStyleCnt="4"/>
      <dgm:spPr/>
      <dgm:t>
        <a:bodyPr/>
        <a:lstStyle/>
        <a:p>
          <a:endParaRPr lang="fr-FR"/>
        </a:p>
      </dgm:t>
    </dgm:pt>
    <dgm:pt modelId="{6C35268F-B85C-4FAF-ADB0-197F0743477C}" type="pres">
      <dgm:prSet presAssocID="{DF1F1829-0138-4676-854B-6F745B2FBCA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E78B03-55BE-4D7A-B19F-5A63B3310240}" type="pres">
      <dgm:prSet presAssocID="{DF1F1829-0138-4676-854B-6F745B2FBCA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FEC25156-AAFC-4CCE-9F06-213C4722BDE5}" type="presOf" srcId="{BB442474-2DAF-4F36-9D45-7263EC41A003}" destId="{6D9160B8-5C30-4EA2-AA8E-47F19A4F228C}" srcOrd="1" destOrd="0" presId="urn:microsoft.com/office/officeart/2005/8/layout/matrix1"/>
    <dgm:cxn modelId="{CE0D29DB-BAD2-4140-98FC-34142EE44F05}" srcId="{DF1F1829-0138-4676-854B-6F745B2FBCA5}" destId="{A9E05021-5991-48D5-876D-8FA66F6FED0E}" srcOrd="0" destOrd="0" parTransId="{C435762F-ED1B-4543-A126-09329D955C7C}" sibTransId="{27EB2A45-9956-4284-A6EF-1226A5CF3175}"/>
    <dgm:cxn modelId="{43D43868-E99F-448D-980F-DB8612D0F678}" type="presOf" srcId="{BB442474-2DAF-4F36-9D45-7263EC41A003}" destId="{B3A8CFF8-39FF-4E60-903D-6C2594F35C02}" srcOrd="0" destOrd="0" presId="urn:microsoft.com/office/officeart/2005/8/layout/matrix1"/>
    <dgm:cxn modelId="{A2E21763-A0D6-4196-86D7-F98A2E1822AD}" type="presOf" srcId="{DF1F1829-0138-4676-854B-6F745B2FBCA5}" destId="{1943D56D-AD17-49F2-8161-FFB3DC6812D7}" srcOrd="0" destOrd="0" presId="urn:microsoft.com/office/officeart/2005/8/layout/matrix1"/>
    <dgm:cxn modelId="{0F3189CE-CB24-43FD-8D7E-56B951AB6C80}" type="presOf" srcId="{A9E05021-5991-48D5-876D-8FA66F6FED0E}" destId="{F4E78B03-55BE-4D7A-B19F-5A63B3310240}" srcOrd="0" destOrd="0" presId="urn:microsoft.com/office/officeart/2005/8/layout/matrix1"/>
    <dgm:cxn modelId="{FB1A5A49-436E-4338-BF7A-B9F64EA65440}" type="presOf" srcId="{2037537C-E194-4D4F-9F26-E9ABA4A6E2D0}" destId="{6DBB0CA6-86D4-495E-9DB6-3E9F090D609A}" srcOrd="1" destOrd="0" presId="urn:microsoft.com/office/officeart/2005/8/layout/matrix1"/>
    <dgm:cxn modelId="{7F7A34D8-3803-4DFD-84A3-624A800DBB64}" type="presOf" srcId="{F66A2072-95D1-415B-BC62-7718A5E4DC29}" destId="{31D285F8-C45F-4589-A758-5550C9FF6D82}" srcOrd="0" destOrd="0" presId="urn:microsoft.com/office/officeart/2005/8/layout/matrix1"/>
    <dgm:cxn modelId="{B9B64B93-AA0C-43BD-8672-C6C8E7284566}" srcId="{A9E05021-5991-48D5-876D-8FA66F6FED0E}" destId="{2037537C-E194-4D4F-9F26-E9ABA4A6E2D0}" srcOrd="1" destOrd="0" parTransId="{17DE48FB-2B2F-4902-849D-5B745E6C31DB}" sibTransId="{CF70B95B-ED7F-4103-A2FF-79B2A6F2FE24}"/>
    <dgm:cxn modelId="{7B0CFB85-B4B6-4E57-9F2A-1CAF93D159BA}" type="presOf" srcId="{2037537C-E194-4D4F-9F26-E9ABA4A6E2D0}" destId="{8FB7F239-DB4A-4E57-A91C-0467E09F5C71}" srcOrd="0" destOrd="0" presId="urn:microsoft.com/office/officeart/2005/8/layout/matrix1"/>
    <dgm:cxn modelId="{DA2D8E9D-203A-4568-88C8-3F501AF3FEE1}" srcId="{A9E05021-5991-48D5-876D-8FA66F6FED0E}" destId="{F66A2072-95D1-415B-BC62-7718A5E4DC29}" srcOrd="0" destOrd="0" parTransId="{3BDA0E1B-C91F-4FF6-A313-BBCB86C07CC5}" sibTransId="{4CB0DAFD-9C4C-4A3A-8869-217C022F2008}"/>
    <dgm:cxn modelId="{CF83ADD9-6EB8-41D5-A8D0-3129333F857E}" type="presOf" srcId="{99141AA7-BB50-4F6F-B900-E9DCF1D64E3B}" destId="{6C35268F-B85C-4FAF-ADB0-197F0743477C}" srcOrd="1" destOrd="0" presId="urn:microsoft.com/office/officeart/2005/8/layout/matrix1"/>
    <dgm:cxn modelId="{39774870-5F0C-4F8F-B430-3976F2F4EA8F}" srcId="{A9E05021-5991-48D5-876D-8FA66F6FED0E}" destId="{BB442474-2DAF-4F36-9D45-7263EC41A003}" srcOrd="2" destOrd="0" parTransId="{F07AC2CD-B1E4-45AD-81FC-FDD8FDAE21B9}" sibTransId="{0B8451DF-06B3-4F1D-A449-2953719B3B5E}"/>
    <dgm:cxn modelId="{54915EBD-52BB-490A-A2DB-BAFA0C891F01}" srcId="{A9E05021-5991-48D5-876D-8FA66F6FED0E}" destId="{99141AA7-BB50-4F6F-B900-E9DCF1D64E3B}" srcOrd="3" destOrd="0" parTransId="{AA5D7FAC-5DA6-4B0A-AA57-F9A2A5B62483}" sibTransId="{B7C94A49-E8A1-467F-8922-A3A1601F2A2B}"/>
    <dgm:cxn modelId="{37FD6DF5-3C67-4C24-95F5-B769B6FF68CD}" type="presOf" srcId="{F66A2072-95D1-415B-BC62-7718A5E4DC29}" destId="{0ADAA699-55AC-46B0-A8BD-D034A6566F39}" srcOrd="1" destOrd="0" presId="urn:microsoft.com/office/officeart/2005/8/layout/matrix1"/>
    <dgm:cxn modelId="{640678F0-54CF-4D58-9A5D-2157BBC20A9A}" type="presOf" srcId="{99141AA7-BB50-4F6F-B900-E9DCF1D64E3B}" destId="{F0CEA39C-C05A-4F7A-B309-7E1D0871B721}" srcOrd="0" destOrd="0" presId="urn:microsoft.com/office/officeart/2005/8/layout/matrix1"/>
    <dgm:cxn modelId="{563581FD-E547-4052-9C32-33FDDFD6E4BA}" type="presParOf" srcId="{1943D56D-AD17-49F2-8161-FFB3DC6812D7}" destId="{B4230B23-4993-4BDD-95B5-D0C40449E882}" srcOrd="0" destOrd="0" presId="urn:microsoft.com/office/officeart/2005/8/layout/matrix1"/>
    <dgm:cxn modelId="{A2FCB9E1-301C-4011-8B36-A324FE3EF297}" type="presParOf" srcId="{B4230B23-4993-4BDD-95B5-D0C40449E882}" destId="{31D285F8-C45F-4589-A758-5550C9FF6D82}" srcOrd="0" destOrd="0" presId="urn:microsoft.com/office/officeart/2005/8/layout/matrix1"/>
    <dgm:cxn modelId="{EEE57800-7AB6-4734-9472-F5C1DD762197}" type="presParOf" srcId="{B4230B23-4993-4BDD-95B5-D0C40449E882}" destId="{0ADAA699-55AC-46B0-A8BD-D034A6566F39}" srcOrd="1" destOrd="0" presId="urn:microsoft.com/office/officeart/2005/8/layout/matrix1"/>
    <dgm:cxn modelId="{24981841-9B41-400B-BCD7-64AB90CA421F}" type="presParOf" srcId="{B4230B23-4993-4BDD-95B5-D0C40449E882}" destId="{8FB7F239-DB4A-4E57-A91C-0467E09F5C71}" srcOrd="2" destOrd="0" presId="urn:microsoft.com/office/officeart/2005/8/layout/matrix1"/>
    <dgm:cxn modelId="{76006E28-168E-4551-A189-86F98811E2E4}" type="presParOf" srcId="{B4230B23-4993-4BDD-95B5-D0C40449E882}" destId="{6DBB0CA6-86D4-495E-9DB6-3E9F090D609A}" srcOrd="3" destOrd="0" presId="urn:microsoft.com/office/officeart/2005/8/layout/matrix1"/>
    <dgm:cxn modelId="{8B2F4E02-37E3-4076-8BEE-86E546547346}" type="presParOf" srcId="{B4230B23-4993-4BDD-95B5-D0C40449E882}" destId="{B3A8CFF8-39FF-4E60-903D-6C2594F35C02}" srcOrd="4" destOrd="0" presId="urn:microsoft.com/office/officeart/2005/8/layout/matrix1"/>
    <dgm:cxn modelId="{AAC70A1D-E8A8-4799-9111-4364C699FEDE}" type="presParOf" srcId="{B4230B23-4993-4BDD-95B5-D0C40449E882}" destId="{6D9160B8-5C30-4EA2-AA8E-47F19A4F228C}" srcOrd="5" destOrd="0" presId="urn:microsoft.com/office/officeart/2005/8/layout/matrix1"/>
    <dgm:cxn modelId="{584A78EA-E313-49C6-ABBB-4C09072BDC29}" type="presParOf" srcId="{B4230B23-4993-4BDD-95B5-D0C40449E882}" destId="{F0CEA39C-C05A-4F7A-B309-7E1D0871B721}" srcOrd="6" destOrd="0" presId="urn:microsoft.com/office/officeart/2005/8/layout/matrix1"/>
    <dgm:cxn modelId="{9B5A412E-6E2E-4D08-A87D-044A75C4EAB1}" type="presParOf" srcId="{B4230B23-4993-4BDD-95B5-D0C40449E882}" destId="{6C35268F-B85C-4FAF-ADB0-197F0743477C}" srcOrd="7" destOrd="0" presId="urn:microsoft.com/office/officeart/2005/8/layout/matrix1"/>
    <dgm:cxn modelId="{2F4B3178-1A71-41B1-B374-4B2B3F7D91F0}" type="presParOf" srcId="{1943D56D-AD17-49F2-8161-FFB3DC6812D7}" destId="{F4E78B03-55BE-4D7A-B19F-5A63B331024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285F8-C45F-4589-A758-5550C9FF6D82}">
      <dsp:nvSpPr>
        <dsp:cNvPr id="0" name=""/>
        <dsp:cNvSpPr/>
      </dsp:nvSpPr>
      <dsp:spPr>
        <a:xfrm rot="16200000">
          <a:off x="1734740" y="-1734740"/>
          <a:ext cx="1712118" cy="5181600"/>
        </a:xfrm>
        <a:prstGeom prst="round1Rect">
          <a:avLst/>
        </a:prstGeom>
        <a:gradFill rotWithShape="0">
          <a:gsLst>
            <a:gs pos="0">
              <a:srgbClr val="D78D38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rgbClr>
            </a:gs>
            <a:gs pos="50000">
              <a:srgbClr val="D78D38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rgbClr>
            </a:gs>
            <a:gs pos="100000">
              <a:srgbClr val="D78D38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rgb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14 SAIs from AFROSAI-E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(English </a:t>
          </a:r>
          <a:r>
            <a:rPr lang="fr-FR" sz="3200" b="1" kern="1200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speaking</a:t>
          </a:r>
          <a:r>
            <a:rPr lang="fr-FR" sz="32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)</a:t>
          </a:r>
          <a:endParaRPr lang="fr-FR" sz="32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sp:txBody>
      <dsp:txXfrm rot="5400000">
        <a:off x="-1" y="62685"/>
        <a:ext cx="5181600" cy="1221404"/>
      </dsp:txXfrm>
    </dsp:sp>
    <dsp:sp modelId="{8FB7F239-DB4A-4E57-A91C-0467E09F5C71}">
      <dsp:nvSpPr>
        <dsp:cNvPr id="0" name=""/>
        <dsp:cNvSpPr/>
      </dsp:nvSpPr>
      <dsp:spPr>
        <a:xfrm>
          <a:off x="5181600" y="0"/>
          <a:ext cx="5181600" cy="1712118"/>
        </a:xfrm>
        <a:prstGeom prst="round1Rect">
          <a:avLst/>
        </a:prstGeom>
        <a:gradFill rotWithShape="0">
          <a:gsLst>
            <a:gs pos="0">
              <a:srgbClr val="D78D38">
                <a:hueOff val="6382912"/>
                <a:satOff val="-5710"/>
                <a:lumOff val="-1438"/>
                <a:alphaOff val="0"/>
                <a:tint val="94000"/>
                <a:satMod val="100000"/>
                <a:lumMod val="108000"/>
              </a:srgbClr>
            </a:gs>
            <a:gs pos="50000">
              <a:srgbClr val="D78D38">
                <a:hueOff val="6382912"/>
                <a:satOff val="-5710"/>
                <a:lumOff val="-1438"/>
                <a:alphaOff val="0"/>
                <a:tint val="98000"/>
                <a:shade val="100000"/>
                <a:satMod val="100000"/>
                <a:lumMod val="100000"/>
              </a:srgbClr>
            </a:gs>
            <a:gs pos="100000">
              <a:srgbClr val="D78D38">
                <a:hueOff val="6382912"/>
                <a:satOff val="-5710"/>
                <a:lumOff val="-1438"/>
                <a:alphaOff val="0"/>
                <a:shade val="72000"/>
                <a:satMod val="120000"/>
                <a:lumMod val="100000"/>
              </a:srgb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3 SAIs </a:t>
          </a:r>
          <a:r>
            <a:rPr lang="fr-FR" sz="2800" b="1" kern="1200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from</a:t>
          </a:r>
          <a:r>
            <a:rPr lang="fr-FR" sz="28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CREFIAF and AFROSAI-A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(French </a:t>
          </a:r>
          <a:r>
            <a:rPr lang="fr-FR" sz="2800" b="1" kern="1200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speaking</a:t>
          </a:r>
          <a:r>
            <a:rPr lang="fr-FR" sz="28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)</a:t>
          </a:r>
          <a:endParaRPr lang="fr-FR" sz="28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sp:txBody>
      <dsp:txXfrm>
        <a:off x="5181600" y="0"/>
        <a:ext cx="5118916" cy="1284088"/>
      </dsp:txXfrm>
    </dsp:sp>
    <dsp:sp modelId="{B3A8CFF8-39FF-4E60-903D-6C2594F35C02}">
      <dsp:nvSpPr>
        <dsp:cNvPr id="0" name=""/>
        <dsp:cNvSpPr/>
      </dsp:nvSpPr>
      <dsp:spPr>
        <a:xfrm rot="10800000">
          <a:off x="0" y="1712118"/>
          <a:ext cx="5181600" cy="1712118"/>
        </a:xfrm>
        <a:prstGeom prst="round1Rect">
          <a:avLst/>
        </a:prstGeom>
        <a:gradFill rotWithShape="0">
          <a:gsLst>
            <a:gs pos="0">
              <a:srgbClr val="D78D38">
                <a:hueOff val="12765824"/>
                <a:satOff val="-11421"/>
                <a:lumOff val="-2876"/>
                <a:alphaOff val="0"/>
                <a:tint val="94000"/>
                <a:satMod val="100000"/>
                <a:lumMod val="108000"/>
              </a:srgbClr>
            </a:gs>
            <a:gs pos="50000">
              <a:srgbClr val="D78D38">
                <a:hueOff val="12765824"/>
                <a:satOff val="-11421"/>
                <a:lumOff val="-2876"/>
                <a:alphaOff val="0"/>
                <a:tint val="98000"/>
                <a:shade val="100000"/>
                <a:satMod val="100000"/>
                <a:lumMod val="100000"/>
              </a:srgbClr>
            </a:gs>
            <a:gs pos="100000">
              <a:srgbClr val="D78D38">
                <a:hueOff val="12765824"/>
                <a:satOff val="-11421"/>
                <a:lumOff val="-2876"/>
                <a:alphaOff val="0"/>
                <a:shade val="72000"/>
                <a:satMod val="120000"/>
                <a:lumMod val="100000"/>
              </a:srgb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1 SAI </a:t>
          </a:r>
          <a:r>
            <a:rPr lang="fr-FR" sz="3200" b="1" kern="1200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speaking</a:t>
          </a:r>
          <a:r>
            <a:rPr lang="fr-FR" sz="32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</a:t>
          </a:r>
          <a:r>
            <a:rPr lang="fr-FR" sz="3200" b="1" kern="1200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Portuguese</a:t>
          </a:r>
          <a:r>
            <a:rPr lang="fr-FR" sz="32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</a:t>
          </a:r>
          <a:endParaRPr lang="fr-FR" sz="32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sp:txBody>
      <dsp:txXfrm rot="10800000">
        <a:off x="62684" y="2140148"/>
        <a:ext cx="5118916" cy="1284088"/>
      </dsp:txXfrm>
    </dsp:sp>
    <dsp:sp modelId="{F0CEA39C-C05A-4F7A-B309-7E1D0871B721}">
      <dsp:nvSpPr>
        <dsp:cNvPr id="0" name=""/>
        <dsp:cNvSpPr/>
      </dsp:nvSpPr>
      <dsp:spPr>
        <a:xfrm rot="5400000">
          <a:off x="6916340" y="-22622"/>
          <a:ext cx="1712118" cy="5181600"/>
        </a:xfrm>
        <a:prstGeom prst="round1Rect">
          <a:avLst/>
        </a:prstGeom>
        <a:gradFill rotWithShape="0">
          <a:gsLst>
            <a:gs pos="0">
              <a:srgbClr val="D78D38">
                <a:hueOff val="19148736"/>
                <a:satOff val="-17131"/>
                <a:lumOff val="-4314"/>
                <a:alphaOff val="0"/>
                <a:tint val="94000"/>
                <a:satMod val="100000"/>
                <a:lumMod val="108000"/>
              </a:srgbClr>
            </a:gs>
            <a:gs pos="50000">
              <a:srgbClr val="D78D38">
                <a:hueOff val="19148736"/>
                <a:satOff val="-17131"/>
                <a:lumOff val="-4314"/>
                <a:alphaOff val="0"/>
                <a:tint val="98000"/>
                <a:shade val="100000"/>
                <a:satMod val="100000"/>
                <a:lumMod val="100000"/>
              </a:srgbClr>
            </a:gs>
            <a:gs pos="100000">
              <a:srgbClr val="D78D38">
                <a:hueOff val="19148736"/>
                <a:satOff val="-17131"/>
                <a:lumOff val="-4314"/>
                <a:alphaOff val="0"/>
                <a:shade val="72000"/>
                <a:satMod val="120000"/>
                <a:lumMod val="100000"/>
              </a:srgb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35 AFRICAN SAIS are not </a:t>
          </a:r>
          <a:r>
            <a:rPr lang="fr-FR" sz="2800" b="1" kern="1200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yet</a:t>
          </a:r>
          <a:r>
            <a:rPr lang="fr-FR" sz="28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members of the Working Group</a:t>
          </a:r>
          <a:endParaRPr lang="fr-FR" sz="28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sp:txBody>
      <dsp:txXfrm rot="-5400000">
        <a:off x="5181599" y="2140148"/>
        <a:ext cx="5181600" cy="1221404"/>
      </dsp:txXfrm>
    </dsp:sp>
    <dsp:sp modelId="{F4E78B03-55BE-4D7A-B19F-5A63B3310240}">
      <dsp:nvSpPr>
        <dsp:cNvPr id="0" name=""/>
        <dsp:cNvSpPr/>
      </dsp:nvSpPr>
      <dsp:spPr>
        <a:xfrm>
          <a:off x="3627120" y="1284088"/>
          <a:ext cx="3108960" cy="856059"/>
        </a:xfrm>
        <a:prstGeom prst="roundRect">
          <a:avLst/>
        </a:prstGeom>
        <a:solidFill>
          <a:srgbClr val="D78D38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AFROSAI WGEA </a:t>
          </a:r>
          <a:endParaRPr lang="fr-FR" sz="2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sp:txBody>
      <dsp:txXfrm>
        <a:off x="3668909" y="1325877"/>
        <a:ext cx="3025382" cy="772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84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53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8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42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96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6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02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39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76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31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1CE4F-4430-4486-85DB-41F01F59BBCB}" type="datetimeFigureOut">
              <a:rPr lang="fr-FR" smtClean="0"/>
              <a:t>21/03/2014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7689-93E2-4DA0-A966-B5324C529F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02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993220"/>
            <a:ext cx="9144000" cy="149020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FR" sz="9600" b="1" dirty="0" smtClean="0">
                <a:solidFill>
                  <a:schemeClr val="accent6">
                    <a:lumMod val="75000"/>
                  </a:schemeClr>
                </a:solidFill>
              </a:rPr>
              <a:t>AFROSAI WGEA </a:t>
            </a:r>
            <a:endParaRPr lang="fr-FR" sz="9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sz="2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WORKING TOWARDS A BETTER UNDERSTANDING OF ENVIRONMENTAL ISSUES BY AFRICAN </a:t>
            </a:r>
            <a:r>
              <a:rPr lang="fr-FR" sz="25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SAIs</a:t>
            </a:r>
            <a:r>
              <a:rPr lang="fr-FR" sz="2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AND A SIGNIFICANT IMPROVEMENT OF ENVONMENTAL MANAGEMENT THROUGHT AUDITING IN AFRICA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4440" y="0"/>
            <a:ext cx="1950889" cy="170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5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 AUDIT PRACTICES AMONG AFRICAN SAI</a:t>
            </a:r>
            <a:r>
              <a:rPr lang="fr-F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</a:t>
            </a:r>
            <a:endParaRPr lang="fr-F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29686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auditing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in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is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characterized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by : </a:t>
            </a:r>
          </a:p>
          <a:p>
            <a:pPr algn="just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strong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cooperative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approach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in training,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materials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improvement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and effective audits.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</a:p>
          <a:p>
            <a:pPr algn="just"/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mutual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and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practical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experience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sharing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through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mentoring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,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whereby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 SAI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that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has developed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substantial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experience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can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assure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quality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, training and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methodology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assistance to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newcomers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.</a:t>
            </a:r>
            <a:endParaRPr lang="fr-F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pPr algn="just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It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was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the case of the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following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projects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: </a:t>
            </a:r>
          </a:p>
          <a:p>
            <a:pPr lvl="1"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Audit of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fishering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activities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in Lake Victoria, </a:t>
            </a:r>
          </a:p>
          <a:p>
            <a:pPr lvl="1"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Joint audit on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drying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out of Lake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had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.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endParaRPr lang="fr-F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pPr algn="just"/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1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case of the Joint audit on Lake </a:t>
            </a:r>
            <a:r>
              <a:rPr lang="fr-FR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Chad</a:t>
            </a:r>
            <a:endParaRPr lang="fr-F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4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involved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from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Cameroon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,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Chad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, Niger and Nigeria</a:t>
            </a:r>
          </a:p>
          <a:p>
            <a:pPr algn="just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3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African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are mentors i.e.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they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give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technical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and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methodology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assistance to the 4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involved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: Kenya,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Morocco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and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Tanzania</a:t>
            </a:r>
            <a:endParaRPr lang="fr-F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pPr algn="just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2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Werstern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also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serve as mentors: Canada and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Belgium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pPr algn="just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The audit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work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was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done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at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the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same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time,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with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the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same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tools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and combine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with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the joint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training of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auditors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.</a:t>
            </a:r>
          </a:p>
          <a:p>
            <a:pPr algn="just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The joint audit team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carried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investigations as a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whole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team,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without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consideration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of national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differencies</a:t>
            </a:r>
            <a:endParaRPr lang="fr-F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69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THE WAY FORWARD FOR AFROSAI WGEA 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Training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of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auditors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and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experience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sharing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among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endParaRPr lang="fr-F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Communication and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inside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the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Working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Group and in the AFROSAI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community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to have more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African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as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members</a:t>
            </a:r>
            <a:endParaRPr lang="fr-F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r>
              <a:rPr lang="fr-F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Partnership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: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Strengthening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current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partnership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and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looking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for new </a:t>
            </a:r>
            <a:r>
              <a:rPr lang="fr-F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partners</a:t>
            </a:r>
            <a:endParaRPr lang="fr-F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r>
              <a:rPr lang="fr-F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Other</a:t>
            </a: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cooperative</a:t>
            </a: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 </a:t>
            </a:r>
            <a:r>
              <a:rPr lang="fr-F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projects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: </a:t>
            </a:r>
          </a:p>
          <a:p>
            <a:pPr lvl="1"/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Cooperative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 of the River Nil; </a:t>
            </a:r>
          </a:p>
          <a:p>
            <a:pPr lvl="1"/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Cooperative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 of the Congo Basin Forest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40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Thank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you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for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your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kind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attention !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17371" y="1219994"/>
            <a:ext cx="59944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4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Aharoni" panose="02010803020104030203" pitchFamily="2" charset="-79"/>
              </a:rPr>
              <a:t>Summary</a:t>
            </a:r>
            <a:r>
              <a:rPr lang="fr-FR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Aharoni" panose="02010803020104030203" pitchFamily="2" charset="-79"/>
              </a:rPr>
              <a:t> of the </a:t>
            </a:r>
            <a:r>
              <a:rPr lang="fr-FR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Aharoni" panose="02010803020104030203" pitchFamily="2" charset="-79"/>
              </a:rPr>
              <a:t>presentation</a:t>
            </a:r>
            <a:r>
              <a:rPr lang="fr-FR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Aharoni" panose="02010803020104030203" pitchFamily="2" charset="-79"/>
              </a:rPr>
              <a:t> </a:t>
            </a:r>
            <a:endParaRPr lang="fr-FR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  <a:cs typeface="Aharoni" panose="02010803020104030203" pitchFamily="2" charset="-79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14311"/>
            <a:ext cx="10744200" cy="35882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Some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facts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about AFROSAI WGEA and the promotion of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auditing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in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</a:p>
          <a:p>
            <a:pPr algn="just"/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African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experience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in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auditing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</a:p>
          <a:p>
            <a:pPr algn="just"/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 practices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among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African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endParaRPr lang="fr-FR" sz="4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pPr algn="just"/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The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way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forward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in </a:t>
            </a:r>
            <a:r>
              <a:rPr lang="fr-FR" sz="4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endParaRPr lang="fr-FR" sz="4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52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Some</a:t>
            </a:r>
            <a:r>
              <a:rPr lang="fr-FR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facts</a:t>
            </a:r>
            <a:r>
              <a:rPr lang="fr-FR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about AFROSAI WGEA </a:t>
            </a:r>
            <a:endParaRPr lang="fr-FR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lvl="0" algn="just">
              <a:lnSpc>
                <a:spcPct val="120000"/>
              </a:lnSpc>
              <a:buClr>
                <a:prstClr val="black"/>
              </a:buClr>
              <a:buFont typeface="Wingdings" panose="05000000000000000000" pitchFamily="2" charset="2"/>
              <a:buChar char="§"/>
            </a:pPr>
            <a:r>
              <a:rPr lang="fr-FR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18 MEMBER SAI</a:t>
            </a:r>
            <a:r>
              <a:rPr lang="fr-FR" sz="2000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S</a:t>
            </a:r>
            <a:r>
              <a:rPr lang="fr-FR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in 2014 : </a:t>
            </a:r>
          </a:p>
          <a:p>
            <a:pPr lvl="0" algn="just">
              <a:lnSpc>
                <a:spcPct val="120000"/>
              </a:lnSpc>
              <a:buClr>
                <a:prstClr val="black"/>
              </a:buClr>
              <a:buFont typeface="Wingdings" panose="05000000000000000000" pitchFamily="2" charset="2"/>
              <a:buChar char="§"/>
            </a:pP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All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Members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meet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at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least once a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year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in a meeting. </a:t>
            </a:r>
          </a:p>
          <a:p>
            <a:pPr lvl="0" algn="just">
              <a:lnSpc>
                <a:spcPct val="120000"/>
              </a:lnSpc>
              <a:buClr>
                <a:prstClr val="black"/>
              </a:buClr>
              <a:buFont typeface="Wingdings" panose="05000000000000000000" pitchFamily="2" charset="2"/>
              <a:buChar char="§"/>
            </a:pP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All of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them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regurlarly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take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part in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intosai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meetings</a:t>
            </a:r>
          </a:p>
          <a:p>
            <a:pPr lvl="0" algn="just">
              <a:lnSpc>
                <a:spcPct val="120000"/>
              </a:lnSpc>
              <a:buClr>
                <a:prstClr val="black"/>
              </a:buClr>
              <a:buFont typeface="Wingdings" panose="05000000000000000000" pitchFamily="2" charset="2"/>
              <a:buChar char="§"/>
            </a:pPr>
            <a:r>
              <a:rPr lang="fr-FR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CAMEROON </a:t>
            </a:r>
            <a:r>
              <a:rPr lang="fr-FR" cap="all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currently</a:t>
            </a:r>
            <a:r>
              <a:rPr lang="fr-FR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chairs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the WORKING GROUP,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taking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office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from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TANZANIA IN 2013</a:t>
            </a:r>
          </a:p>
          <a:p>
            <a:pPr lvl="0" algn="just">
              <a:lnSpc>
                <a:spcPct val="120000"/>
              </a:lnSpc>
              <a:buClr>
                <a:prstClr val="black"/>
              </a:buClr>
              <a:buFont typeface="Wingdings" panose="05000000000000000000" pitchFamily="2" charset="2"/>
              <a:buChar char="§"/>
            </a:pP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A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secretariat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has been put in place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since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</a:t>
            </a:r>
            <a:r>
              <a:rPr lang="fr-FR" cap="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december</a:t>
            </a:r>
            <a:r>
              <a:rPr lang="fr-FR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2013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857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An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overview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of AFROSAI WGEA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members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6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364236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400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AFROSAI </a:t>
            </a:r>
            <a:r>
              <a:rPr lang="fr-FR" b="1" cap="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WGEA’s</a:t>
            </a:r>
            <a:r>
              <a:rPr lang="fr-FR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 Vision </a:t>
            </a:r>
            <a:br>
              <a:rPr lang="fr-FR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</a:br>
            <a:r>
              <a:rPr lang="fr-FR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/>
              </a:rPr>
              <a:t>for 2014-2016</a:t>
            </a:r>
            <a:endParaRPr lang="fr-FR" sz="5400" dirty="0">
              <a:solidFill>
                <a:schemeClr val="bg1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3951" y="2114418"/>
            <a:ext cx="10364098" cy="37737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446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3857" cy="127498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AFRICAN SAIS EXPERIENCE IN ENVIRONMENTAL AUDITING 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4637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audit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materials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in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African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context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</a:p>
          <a:p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How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African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have been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conducting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audits </a:t>
            </a:r>
          </a:p>
          <a:p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Topics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usually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treated</a:t>
            </a:r>
            <a:endParaRPr lang="fr-F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01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Materials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and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technical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tools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to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conduct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audits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6771" cy="451711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introduction of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commitment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capacities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audit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have been initiatives to use INTOSAI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WGEA’s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tools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fitted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tools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been developed : 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Guideline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Audit of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2002; 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Guidance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regularity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audit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focus in 2009 ;  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Audit of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Impact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2013 ; 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Guideline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audit of the management of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electronic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wasteFROSAI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currently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elaborated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;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Guideline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Audit of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landfill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sites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59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How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African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SAIs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have been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conducting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environmental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audits : </a:t>
            </a:r>
            <a:r>
              <a:rPr lang="fr-F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experience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6771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fr-FR" sz="36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14</a:t>
            </a:r>
            <a:r>
              <a:rPr lang="fr-FR" sz="3600" dirty="0" smtClean="0"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latin typeface="Tw Cen MT" panose="020B0602020104020603" pitchFamily="34" charset="0"/>
              </a:rPr>
              <a:t>SAIs</a:t>
            </a:r>
            <a:r>
              <a:rPr lang="fr-FR" sz="3600" dirty="0" smtClean="0">
                <a:latin typeface="Tw Cen MT" panose="020B0602020104020603" pitchFamily="34" charset="0"/>
              </a:rPr>
              <a:t> have </a:t>
            </a:r>
            <a:r>
              <a:rPr lang="fr-FR" sz="3600" dirty="0" err="1" smtClean="0">
                <a:latin typeface="Tw Cen MT" panose="020B0602020104020603" pitchFamily="34" charset="0"/>
              </a:rPr>
              <a:t>conducted</a:t>
            </a:r>
            <a:r>
              <a:rPr lang="fr-FR" sz="3600" dirty="0" smtClean="0">
                <a:latin typeface="Tw Cen MT" panose="020B0602020104020603" pitchFamily="34" charset="0"/>
              </a:rPr>
              <a:t> or are in the </a:t>
            </a:r>
            <a:r>
              <a:rPr lang="fr-FR" sz="3600" dirty="0" err="1" smtClean="0">
                <a:latin typeface="Tw Cen MT" panose="020B0602020104020603" pitchFamily="34" charset="0"/>
              </a:rPr>
              <a:t>process</a:t>
            </a:r>
            <a:r>
              <a:rPr lang="fr-FR" sz="3600" dirty="0" smtClean="0">
                <a:latin typeface="Tw Cen MT" panose="020B0602020104020603" pitchFamily="34" charset="0"/>
              </a:rPr>
              <a:t> of </a:t>
            </a:r>
            <a:r>
              <a:rPr lang="fr-FR" sz="3600" dirty="0" err="1" smtClean="0">
                <a:latin typeface="Tw Cen MT" panose="020B0602020104020603" pitchFamily="34" charset="0"/>
              </a:rPr>
              <a:t>finalizing</a:t>
            </a:r>
            <a:r>
              <a:rPr lang="fr-FR" sz="3600" dirty="0" smtClean="0">
                <a:latin typeface="Tw Cen MT" panose="020B0602020104020603" pitchFamily="34" charset="0"/>
              </a:rPr>
              <a:t> an </a:t>
            </a:r>
            <a:r>
              <a:rPr lang="fr-FR" sz="3600" dirty="0" err="1" smtClean="0">
                <a:latin typeface="Tw Cen MT" panose="020B0602020104020603" pitchFamily="34" charset="0"/>
              </a:rPr>
              <a:t>environmental</a:t>
            </a:r>
            <a:r>
              <a:rPr lang="fr-FR" sz="3600" dirty="0" smtClean="0">
                <a:latin typeface="Tw Cen MT" panose="020B0602020104020603" pitchFamily="34" charset="0"/>
              </a:rPr>
              <a:t> audit: Uganda, Botswana, </a:t>
            </a:r>
            <a:r>
              <a:rPr lang="fr-FR" sz="3600" dirty="0" err="1" smtClean="0">
                <a:latin typeface="Tw Cen MT" panose="020B0602020104020603" pitchFamily="34" charset="0"/>
              </a:rPr>
              <a:t>Zambia</a:t>
            </a:r>
            <a:r>
              <a:rPr lang="fr-FR" sz="3600" dirty="0" smtClean="0">
                <a:latin typeface="Tw Cen MT" panose="020B0602020104020603" pitchFamily="34" charset="0"/>
              </a:rPr>
              <a:t>, </a:t>
            </a:r>
            <a:r>
              <a:rPr lang="fr-FR" sz="3600" dirty="0" err="1" smtClean="0">
                <a:latin typeface="Tw Cen MT" panose="020B0602020104020603" pitchFamily="34" charset="0"/>
              </a:rPr>
              <a:t>Lybia</a:t>
            </a:r>
            <a:r>
              <a:rPr lang="fr-FR" sz="3600" dirty="0" smtClean="0">
                <a:latin typeface="Tw Cen MT" panose="020B0602020104020603" pitchFamily="34" charset="0"/>
              </a:rPr>
              <a:t>, Nigeria, Niger, </a:t>
            </a:r>
            <a:r>
              <a:rPr lang="fr-FR" sz="3600" dirty="0" err="1" smtClean="0">
                <a:latin typeface="Tw Cen MT" panose="020B0602020104020603" pitchFamily="34" charset="0"/>
              </a:rPr>
              <a:t>Chad</a:t>
            </a:r>
            <a:r>
              <a:rPr lang="fr-FR" sz="3600" dirty="0" smtClean="0">
                <a:latin typeface="Tw Cen MT" panose="020B0602020104020603" pitchFamily="34" charset="0"/>
              </a:rPr>
              <a:t>, </a:t>
            </a:r>
            <a:r>
              <a:rPr lang="fr-FR" sz="3600" dirty="0" err="1" smtClean="0">
                <a:latin typeface="Tw Cen MT" panose="020B0602020104020603" pitchFamily="34" charset="0"/>
              </a:rPr>
              <a:t>Cameroon</a:t>
            </a:r>
            <a:r>
              <a:rPr lang="fr-FR" sz="3600" dirty="0" smtClean="0">
                <a:latin typeface="Tw Cen MT" panose="020B0602020104020603" pitchFamily="34" charset="0"/>
              </a:rPr>
              <a:t>, </a:t>
            </a:r>
            <a:r>
              <a:rPr lang="fr-FR" sz="3600" dirty="0" err="1" smtClean="0">
                <a:latin typeface="Tw Cen MT" panose="020B0602020104020603" pitchFamily="34" charset="0"/>
              </a:rPr>
              <a:t>Egypt</a:t>
            </a:r>
            <a:r>
              <a:rPr lang="fr-FR" sz="3600" dirty="0" smtClean="0">
                <a:latin typeface="Tw Cen MT" panose="020B0602020104020603" pitchFamily="34" charset="0"/>
              </a:rPr>
              <a:t>, </a:t>
            </a:r>
            <a:r>
              <a:rPr lang="fr-FR" sz="3600" dirty="0" err="1" smtClean="0">
                <a:latin typeface="Tw Cen MT" panose="020B0602020104020603" pitchFamily="34" charset="0"/>
              </a:rPr>
              <a:t>Morocco</a:t>
            </a:r>
            <a:r>
              <a:rPr lang="fr-FR" sz="3600" dirty="0" smtClean="0">
                <a:latin typeface="Tw Cen MT" panose="020B0602020104020603" pitchFamily="34" charset="0"/>
              </a:rPr>
              <a:t>, </a:t>
            </a:r>
            <a:r>
              <a:rPr lang="fr-FR" sz="3600" dirty="0" err="1" smtClean="0">
                <a:latin typeface="Tw Cen MT" panose="020B0602020104020603" pitchFamily="34" charset="0"/>
              </a:rPr>
              <a:t>Tunisia</a:t>
            </a:r>
            <a:r>
              <a:rPr lang="fr-FR" sz="3600" dirty="0" smtClean="0">
                <a:latin typeface="Tw Cen MT" panose="020B0602020104020603" pitchFamily="34" charset="0"/>
              </a:rPr>
              <a:t>, Kenya, </a:t>
            </a:r>
            <a:r>
              <a:rPr lang="fr-FR" sz="3600" dirty="0" err="1" smtClean="0">
                <a:latin typeface="Tw Cen MT" panose="020B0602020104020603" pitchFamily="34" charset="0"/>
              </a:rPr>
              <a:t>Tanzania</a:t>
            </a:r>
            <a:r>
              <a:rPr lang="fr-FR" sz="3600" dirty="0" smtClean="0">
                <a:latin typeface="Tw Cen MT" panose="020B0602020104020603" pitchFamily="34" charset="0"/>
              </a:rPr>
              <a:t> and South </a:t>
            </a:r>
            <a:r>
              <a:rPr lang="fr-FR" sz="3600" dirty="0" err="1" smtClean="0">
                <a:latin typeface="Tw Cen MT" panose="020B0602020104020603" pitchFamily="34" charset="0"/>
              </a:rPr>
              <a:t>Africa</a:t>
            </a:r>
            <a:r>
              <a:rPr lang="fr-FR" sz="3600" dirty="0" smtClean="0">
                <a:latin typeface="Tw Cen MT" panose="020B0602020104020603" pitchFamily="34" charset="0"/>
              </a:rPr>
              <a:t>.</a:t>
            </a:r>
          </a:p>
          <a:p>
            <a:pPr algn="just"/>
            <a:r>
              <a:rPr lang="fr-FR" sz="3600" dirty="0" err="1" smtClean="0">
                <a:latin typeface="Tw Cen MT" panose="020B0602020104020603" pitchFamily="34" charset="0"/>
              </a:rPr>
              <a:t>Some</a:t>
            </a:r>
            <a:r>
              <a:rPr lang="fr-FR" sz="3600" dirty="0" smtClean="0"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latin typeface="Tw Cen MT" panose="020B0602020104020603" pitchFamily="34" charset="0"/>
              </a:rPr>
              <a:t>SAIs</a:t>
            </a:r>
            <a:r>
              <a:rPr lang="fr-FR" sz="3600" dirty="0" smtClean="0">
                <a:latin typeface="Tw Cen MT" panose="020B0602020104020603" pitchFamily="34" charset="0"/>
              </a:rPr>
              <a:t> have </a:t>
            </a:r>
            <a:r>
              <a:rPr lang="fr-FR" sz="3600" dirty="0" err="1" smtClean="0">
                <a:latin typeface="Tw Cen MT" panose="020B0602020104020603" pitchFamily="34" charset="0"/>
              </a:rPr>
              <a:t>done</a:t>
            </a:r>
            <a:r>
              <a:rPr lang="fr-FR" sz="3600" dirty="0" smtClean="0">
                <a:latin typeface="Tw Cen MT" panose="020B0602020104020603" pitchFamily="34" charset="0"/>
              </a:rPr>
              <a:t> audits </a:t>
            </a:r>
            <a:r>
              <a:rPr lang="fr-FR" sz="3600" dirty="0" err="1" smtClean="0">
                <a:latin typeface="Tw Cen MT" panose="020B0602020104020603" pitchFamily="34" charset="0"/>
              </a:rPr>
              <a:t>alone</a:t>
            </a:r>
            <a:r>
              <a:rPr lang="fr-FR" sz="3600" dirty="0" smtClean="0">
                <a:latin typeface="Tw Cen MT" panose="020B0602020104020603" pitchFamily="34" charset="0"/>
              </a:rPr>
              <a:t> in </a:t>
            </a:r>
            <a:r>
              <a:rPr lang="fr-FR" sz="3600" dirty="0" err="1" smtClean="0">
                <a:latin typeface="Tw Cen MT" panose="020B0602020104020603" pitchFamily="34" charset="0"/>
              </a:rPr>
              <a:t>their</a:t>
            </a:r>
            <a:r>
              <a:rPr lang="fr-FR" sz="3600" dirty="0" smtClean="0"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latin typeface="Tw Cen MT" panose="020B0602020104020603" pitchFamily="34" charset="0"/>
              </a:rPr>
              <a:t>own</a:t>
            </a:r>
            <a:r>
              <a:rPr lang="fr-FR" sz="3600" dirty="0" smtClean="0">
                <a:latin typeface="Tw Cen MT" panose="020B0602020104020603" pitchFamily="34" charset="0"/>
              </a:rPr>
              <a:t> countries</a:t>
            </a:r>
          </a:p>
          <a:p>
            <a:pPr algn="just"/>
            <a:r>
              <a:rPr lang="fr-FR" sz="3600" dirty="0" err="1" smtClean="0">
                <a:latin typeface="Tw Cen MT" panose="020B0602020104020603" pitchFamily="34" charset="0"/>
              </a:rPr>
              <a:t>Many</a:t>
            </a:r>
            <a:r>
              <a:rPr lang="fr-FR" sz="3600" dirty="0" smtClean="0"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latin typeface="Tw Cen MT" panose="020B0602020104020603" pitchFamily="34" charset="0"/>
              </a:rPr>
              <a:t>African</a:t>
            </a:r>
            <a:r>
              <a:rPr lang="fr-FR" sz="3600" dirty="0" smtClean="0">
                <a:latin typeface="Tw Cen MT" panose="020B0602020104020603" pitchFamily="34" charset="0"/>
              </a:rPr>
              <a:t> SAI have </a:t>
            </a:r>
            <a:r>
              <a:rPr lang="fr-FR" sz="3600" dirty="0" err="1" smtClean="0">
                <a:latin typeface="Tw Cen MT" panose="020B0602020104020603" pitchFamily="34" charset="0"/>
              </a:rPr>
              <a:t>done</a:t>
            </a:r>
            <a:r>
              <a:rPr lang="fr-FR" sz="3600" dirty="0" smtClean="0">
                <a:latin typeface="Tw Cen MT" panose="020B0602020104020603" pitchFamily="34" charset="0"/>
              </a:rPr>
              <a:t> or are </a:t>
            </a:r>
            <a:r>
              <a:rPr lang="fr-FR" sz="3600" dirty="0" err="1" smtClean="0">
                <a:latin typeface="Tw Cen MT" panose="020B0602020104020603" pitchFamily="34" charset="0"/>
              </a:rPr>
              <a:t>doing</a:t>
            </a:r>
            <a:r>
              <a:rPr lang="fr-FR" sz="3600" dirty="0" smtClean="0"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latin typeface="Tw Cen MT" panose="020B0602020104020603" pitchFamily="34" charset="0"/>
              </a:rPr>
              <a:t>environmental</a:t>
            </a:r>
            <a:r>
              <a:rPr lang="fr-FR" sz="3600" dirty="0" smtClean="0">
                <a:latin typeface="Tw Cen MT" panose="020B0602020104020603" pitchFamily="34" charset="0"/>
              </a:rPr>
              <a:t> audit in a </a:t>
            </a:r>
            <a:r>
              <a:rPr lang="fr-FR" sz="3600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cooperative</a:t>
            </a:r>
            <a:r>
              <a:rPr lang="fr-FR" sz="36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approach</a:t>
            </a:r>
            <a:r>
              <a:rPr lang="fr-FR" sz="36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latin typeface="Tw Cen MT" panose="020B0602020104020603" pitchFamily="34" charset="0"/>
              </a:rPr>
              <a:t>with</a:t>
            </a:r>
            <a:r>
              <a:rPr lang="fr-FR" sz="3600" dirty="0" smtClean="0"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latin typeface="Tw Cen MT" panose="020B0602020104020603" pitchFamily="34" charset="0"/>
              </a:rPr>
              <a:t>other</a:t>
            </a:r>
            <a:r>
              <a:rPr lang="fr-FR" sz="3600" dirty="0" smtClean="0">
                <a:latin typeface="Tw Cen MT" panose="020B0602020104020603" pitchFamily="34" charset="0"/>
              </a:rPr>
              <a:t> </a:t>
            </a:r>
            <a:r>
              <a:rPr lang="fr-FR" sz="3600" dirty="0" err="1" smtClean="0">
                <a:latin typeface="Tw Cen MT" panose="020B0602020104020603" pitchFamily="34" charset="0"/>
              </a:rPr>
              <a:t>SAIs</a:t>
            </a:r>
            <a:endParaRPr lang="fr-FR" sz="3600" dirty="0" smtClean="0">
              <a:latin typeface="Tw Cen MT" panose="020B0602020104020603" pitchFamily="34" charset="0"/>
            </a:endParaRPr>
          </a:p>
          <a:p>
            <a:endParaRPr lang="fr-FR" sz="32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Topics</a:t>
            </a:r>
            <a:r>
              <a:rPr lang="fr-F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usually</a:t>
            </a:r>
            <a:r>
              <a:rPr lang="fr-F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r>
              <a:rPr lang="fr-FR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treated</a:t>
            </a:r>
            <a:r>
              <a:rPr lang="fr-F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 </a:t>
            </a:r>
            <a:endParaRPr lang="fr-F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29686" cy="445906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fr-FR" sz="3200" dirty="0" err="1" smtClean="0">
                <a:latin typeface="Tw Cen MT" panose="020B0602020104020603" pitchFamily="34" charset="0"/>
              </a:rPr>
              <a:t>Topics</a:t>
            </a:r>
            <a:r>
              <a:rPr lang="fr-FR" sz="3200" dirty="0" smtClean="0">
                <a:latin typeface="Tw Cen MT" panose="020B0602020104020603" pitchFamily="34" charset="0"/>
              </a:rPr>
              <a:t> are </a:t>
            </a:r>
            <a:r>
              <a:rPr lang="fr-FR" sz="3200" dirty="0" err="1" smtClean="0">
                <a:latin typeface="Tw Cen MT" panose="020B0602020104020603" pitchFamily="34" charset="0"/>
              </a:rPr>
              <a:t>related</a:t>
            </a:r>
            <a:r>
              <a:rPr lang="fr-FR" sz="3200" dirty="0" smtClean="0">
                <a:latin typeface="Tw Cen MT" panose="020B0602020104020603" pitchFamily="34" charset="0"/>
              </a:rPr>
              <a:t> to </a:t>
            </a:r>
            <a:r>
              <a:rPr lang="fr-FR" sz="3200" dirty="0" err="1" smtClean="0">
                <a:latin typeface="Tw Cen MT" panose="020B0602020104020603" pitchFamily="34" charset="0"/>
              </a:rPr>
              <a:t>current</a:t>
            </a:r>
            <a:r>
              <a:rPr lang="fr-FR" sz="3200" dirty="0" smtClean="0">
                <a:latin typeface="Tw Cen MT" panose="020B0602020104020603" pitchFamily="34" charset="0"/>
              </a:rPr>
              <a:t> or </a:t>
            </a:r>
            <a:r>
              <a:rPr lang="fr-FR" sz="3200" dirty="0" err="1" smtClean="0">
                <a:latin typeface="Tw Cen MT" panose="020B0602020104020603" pitchFamily="34" charset="0"/>
              </a:rPr>
              <a:t>prominent</a:t>
            </a:r>
            <a:r>
              <a:rPr lang="fr-FR" sz="3200" dirty="0" smtClean="0"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latin typeface="Tw Cen MT" panose="020B0602020104020603" pitchFamily="34" charset="0"/>
              </a:rPr>
              <a:t>environmental</a:t>
            </a:r>
            <a:r>
              <a:rPr lang="fr-FR" sz="3200" dirty="0" smtClean="0">
                <a:latin typeface="Tw Cen MT" panose="020B0602020104020603" pitchFamily="34" charset="0"/>
              </a:rPr>
              <a:t> issues in </a:t>
            </a:r>
            <a:r>
              <a:rPr lang="fr-FR" sz="3200" dirty="0" err="1" smtClean="0">
                <a:latin typeface="Tw Cen MT" panose="020B0602020104020603" pitchFamily="34" charset="0"/>
              </a:rPr>
              <a:t>African</a:t>
            </a:r>
            <a:r>
              <a:rPr lang="fr-FR" sz="3200" dirty="0" smtClean="0">
                <a:latin typeface="Tw Cen MT" panose="020B0602020104020603" pitchFamily="34" charset="0"/>
              </a:rPr>
              <a:t> Countries, </a:t>
            </a:r>
            <a:r>
              <a:rPr lang="fr-FR" sz="3200" dirty="0" err="1" smtClean="0">
                <a:latin typeface="Tw Cen MT" panose="020B0602020104020603" pitchFamily="34" charset="0"/>
              </a:rPr>
              <a:t>that</a:t>
            </a:r>
            <a:r>
              <a:rPr lang="fr-FR" sz="3200" dirty="0" smtClean="0">
                <a:latin typeface="Tw Cen MT" panose="020B0602020104020603" pitchFamily="34" charset="0"/>
              </a:rPr>
              <a:t> have </a:t>
            </a:r>
            <a:r>
              <a:rPr lang="fr-FR" sz="3200" dirty="0" err="1" smtClean="0">
                <a:latin typeface="Tw Cen MT" panose="020B0602020104020603" pitchFamily="34" charset="0"/>
              </a:rPr>
              <a:t>negative</a:t>
            </a:r>
            <a:r>
              <a:rPr lang="fr-FR" sz="3200" dirty="0" smtClean="0">
                <a:latin typeface="Tw Cen MT" panose="020B0602020104020603" pitchFamily="34" charset="0"/>
              </a:rPr>
              <a:t> impact or are </a:t>
            </a:r>
            <a:r>
              <a:rPr lang="fr-FR" sz="3200" dirty="0" err="1" smtClean="0">
                <a:latin typeface="Tw Cen MT" panose="020B0602020104020603" pitchFamily="34" charset="0"/>
              </a:rPr>
              <a:t>at</a:t>
            </a:r>
            <a:r>
              <a:rPr lang="fr-FR" sz="3200" dirty="0" smtClean="0">
                <a:latin typeface="Tw Cen MT" panose="020B0602020104020603" pitchFamily="34" charset="0"/>
              </a:rPr>
              <a:t> </a:t>
            </a:r>
            <a:r>
              <a:rPr lang="fr-FR" sz="3200" dirty="0" err="1" smtClean="0">
                <a:latin typeface="Tw Cen MT" panose="020B0602020104020603" pitchFamily="34" charset="0"/>
              </a:rPr>
              <a:t>risk</a:t>
            </a:r>
            <a:r>
              <a:rPr lang="fr-FR" sz="3200" dirty="0" smtClean="0">
                <a:latin typeface="Tw Cen MT" panose="020B0602020104020603" pitchFamily="34" charset="0"/>
              </a:rPr>
              <a:t> to populations and future </a:t>
            </a:r>
            <a:r>
              <a:rPr lang="fr-FR" sz="3200" dirty="0" err="1" smtClean="0">
                <a:latin typeface="Tw Cen MT" panose="020B0602020104020603" pitchFamily="34" charset="0"/>
              </a:rPr>
              <a:t>generations</a:t>
            </a:r>
            <a:endParaRPr lang="fr-FR" sz="3200" dirty="0" smtClean="0">
              <a:latin typeface="Tw Cen MT" panose="020B0602020104020603" pitchFamily="34" charset="0"/>
            </a:endParaRPr>
          </a:p>
          <a:p>
            <a:pPr algn="just"/>
            <a:r>
              <a:rPr lang="fr-FR" sz="3200" dirty="0" err="1" smtClean="0">
                <a:latin typeface="Tw Cen MT" panose="020B0602020104020603" pitchFamily="34" charset="0"/>
              </a:rPr>
              <a:t>Topics</a:t>
            </a:r>
            <a:r>
              <a:rPr lang="fr-FR" sz="3200" dirty="0" smtClean="0">
                <a:latin typeface="Tw Cen MT" panose="020B0602020104020603" pitchFamily="34" charset="0"/>
              </a:rPr>
              <a:t> of audits are </a:t>
            </a:r>
            <a:r>
              <a:rPr lang="fr-FR" sz="3200" dirty="0" smtClean="0">
                <a:latin typeface="Tw Cen MT" panose="020B0602020104020603" pitchFamily="34" charset="0"/>
              </a:rPr>
              <a:t>: </a:t>
            </a:r>
            <a:endParaRPr lang="fr-FR" sz="3200" dirty="0" smtClean="0">
              <a:latin typeface="Tw Cen MT" panose="020B0602020104020603" pitchFamily="34" charset="0"/>
            </a:endParaRPr>
          </a:p>
          <a:p>
            <a:pPr lvl="1" algn="just"/>
            <a:r>
              <a:rPr lang="fr-FR" sz="2800" dirty="0" smtClean="0">
                <a:latin typeface="Tw Cen MT" panose="020B0602020104020603" pitchFamily="34" charset="0"/>
              </a:rPr>
              <a:t>the management of </a:t>
            </a:r>
            <a:r>
              <a:rPr lang="fr-FR" sz="2800" dirty="0" err="1" smtClean="0">
                <a:latin typeface="Tw Cen MT" panose="020B0602020104020603" pitchFamily="34" charset="0"/>
              </a:rPr>
              <a:t>natural</a:t>
            </a:r>
            <a:r>
              <a:rPr lang="fr-FR" sz="2800" dirty="0" smtClean="0">
                <a:latin typeface="Tw Cen MT" panose="020B0602020104020603" pitchFamily="34" charset="0"/>
              </a:rPr>
              <a:t> ressources; </a:t>
            </a:r>
          </a:p>
          <a:p>
            <a:pPr lvl="1" algn="just"/>
            <a:r>
              <a:rPr lang="fr-FR" sz="2800" dirty="0" smtClean="0">
                <a:latin typeface="Tw Cen MT" panose="020B0602020104020603" pitchFamily="34" charset="0"/>
              </a:rPr>
              <a:t>the </a:t>
            </a:r>
            <a:r>
              <a:rPr lang="fr-FR" sz="2800" dirty="0" err="1" smtClean="0">
                <a:latin typeface="Tw Cen MT" panose="020B0602020104020603" pitchFamily="34" charset="0"/>
              </a:rPr>
              <a:t>implementation</a:t>
            </a:r>
            <a:r>
              <a:rPr lang="fr-FR" sz="2800" dirty="0" smtClean="0">
                <a:latin typeface="Tw Cen MT" panose="020B0602020104020603" pitchFamily="34" charset="0"/>
              </a:rPr>
              <a:t> of the Kyoto Agreement in </a:t>
            </a:r>
            <a:r>
              <a:rPr lang="fr-FR" sz="2800" dirty="0" err="1" smtClean="0">
                <a:latin typeface="Tw Cen MT" panose="020B0602020104020603" pitchFamily="34" charset="0"/>
              </a:rPr>
              <a:t>African</a:t>
            </a:r>
            <a:r>
              <a:rPr lang="fr-FR" sz="2800" dirty="0" smtClean="0">
                <a:latin typeface="Tw Cen MT" panose="020B0602020104020603" pitchFamily="34" charset="0"/>
              </a:rPr>
              <a:t> Countries; </a:t>
            </a:r>
          </a:p>
          <a:p>
            <a:pPr lvl="1" algn="just"/>
            <a:r>
              <a:rPr lang="fr-FR" sz="2800" dirty="0">
                <a:latin typeface="Tw Cen MT" panose="020B0602020104020603" pitchFamily="34" charset="0"/>
              </a:rPr>
              <a:t>t</a:t>
            </a:r>
            <a:r>
              <a:rPr lang="fr-FR" sz="2800" dirty="0" smtClean="0">
                <a:latin typeface="Tw Cen MT" panose="020B0602020104020603" pitchFamily="34" charset="0"/>
              </a:rPr>
              <a:t>he impact of </a:t>
            </a:r>
            <a:r>
              <a:rPr lang="fr-FR" sz="2800" dirty="0" err="1" smtClean="0">
                <a:latin typeface="Tw Cen MT" panose="020B0602020104020603" pitchFamily="34" charset="0"/>
              </a:rPr>
              <a:t>mining</a:t>
            </a:r>
            <a:r>
              <a:rPr lang="fr-FR" sz="2800" dirty="0" smtClean="0">
                <a:latin typeface="Tw Cen MT" panose="020B0602020104020603" pitchFamily="34" charset="0"/>
              </a:rPr>
              <a:t> and </a:t>
            </a:r>
            <a:r>
              <a:rPr lang="fr-FR" sz="2800" dirty="0" err="1" smtClean="0">
                <a:latin typeface="Tw Cen MT" panose="020B0602020104020603" pitchFamily="34" charset="0"/>
              </a:rPr>
              <a:t>petroleum</a:t>
            </a:r>
            <a:r>
              <a:rPr lang="fr-FR" sz="2800" dirty="0" smtClean="0">
                <a:latin typeface="Tw Cen MT" panose="020B0602020104020603" pitchFamily="34" charset="0"/>
              </a:rPr>
              <a:t> exploitation;</a:t>
            </a:r>
          </a:p>
          <a:p>
            <a:pPr lvl="1" algn="just"/>
            <a:r>
              <a:rPr lang="fr-FR" sz="2800" dirty="0" smtClean="0">
                <a:latin typeface="Tw Cen MT" panose="020B0602020104020603" pitchFamily="34" charset="0"/>
              </a:rPr>
              <a:t> the </a:t>
            </a:r>
            <a:r>
              <a:rPr lang="fr-FR" sz="2800" dirty="0" err="1" smtClean="0">
                <a:latin typeface="Tw Cen MT" panose="020B0602020104020603" pitchFamily="34" charset="0"/>
              </a:rPr>
              <a:t>biodiversity</a:t>
            </a:r>
            <a:r>
              <a:rPr lang="fr-FR" sz="2800" dirty="0" smtClean="0">
                <a:latin typeface="Tw Cen MT" panose="020B0602020104020603" pitchFamily="34" charset="0"/>
              </a:rPr>
              <a:t> management in line </a:t>
            </a:r>
            <a:r>
              <a:rPr lang="fr-FR" sz="2800" dirty="0" err="1" smtClean="0">
                <a:latin typeface="Tw Cen MT" panose="020B0602020104020603" pitchFamily="34" charset="0"/>
              </a:rPr>
              <a:t>with</a:t>
            </a:r>
            <a:r>
              <a:rPr lang="fr-FR" sz="2800" dirty="0" smtClean="0">
                <a:latin typeface="Tw Cen MT" panose="020B0602020104020603" pitchFamily="34" charset="0"/>
              </a:rPr>
              <a:t> </a:t>
            </a:r>
            <a:r>
              <a:rPr lang="fr-FR" sz="2800" dirty="0" err="1" smtClean="0">
                <a:latin typeface="Tw Cen MT" panose="020B0602020104020603" pitchFamily="34" charset="0"/>
              </a:rPr>
              <a:t>tourism</a:t>
            </a:r>
            <a:r>
              <a:rPr lang="fr-FR" sz="2800" dirty="0" smtClean="0">
                <a:latin typeface="Tw Cen MT" panose="020B0602020104020603" pitchFamily="34" charset="0"/>
              </a:rPr>
              <a:t>,</a:t>
            </a:r>
          </a:p>
          <a:p>
            <a:pPr lvl="1" algn="just"/>
            <a:r>
              <a:rPr lang="fr-FR" sz="2800" dirty="0">
                <a:latin typeface="Tw Cen MT" panose="020B0602020104020603" pitchFamily="34" charset="0"/>
              </a:rPr>
              <a:t>t</a:t>
            </a:r>
            <a:r>
              <a:rPr lang="fr-FR" sz="2800" dirty="0" smtClean="0">
                <a:latin typeface="Tw Cen MT" panose="020B0602020104020603" pitchFamily="34" charset="0"/>
              </a:rPr>
              <a:t>he management of </a:t>
            </a:r>
            <a:r>
              <a:rPr lang="fr-FR" sz="2800" dirty="0" err="1" smtClean="0">
                <a:latin typeface="Tw Cen MT" panose="020B0602020104020603" pitchFamily="34" charset="0"/>
              </a:rPr>
              <a:t>wastes</a:t>
            </a:r>
            <a:r>
              <a:rPr lang="fr-FR" sz="2800" dirty="0" smtClean="0">
                <a:latin typeface="Tw Cen MT" panose="020B0602020104020603" pitchFamily="34" charset="0"/>
              </a:rPr>
              <a:t>.    </a:t>
            </a:r>
            <a:endParaRPr lang="fr-FR" sz="28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13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693</Words>
  <Application>Microsoft Office PowerPoint</Application>
  <PresentationFormat>Grand écran</PresentationFormat>
  <Paragraphs>69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Tw Cen MT</vt:lpstr>
      <vt:lpstr>Wingdings</vt:lpstr>
      <vt:lpstr>Thème Office</vt:lpstr>
      <vt:lpstr>AFROSAI WGEA </vt:lpstr>
      <vt:lpstr>Summary of the presentation </vt:lpstr>
      <vt:lpstr>Some facts about AFROSAI WGEA </vt:lpstr>
      <vt:lpstr>An overview of AFROSAI WGEA members </vt:lpstr>
      <vt:lpstr>AFROSAI WGEA’s Vision  for 2014-2016</vt:lpstr>
      <vt:lpstr>AFRICAN SAIS EXPERIENCE IN ENVIRONMENTAL AUDITING </vt:lpstr>
      <vt:lpstr>Materials and technical tools to conduct environmental audits</vt:lpstr>
      <vt:lpstr>How African SAIs have been conducting environmental audits : experience</vt:lpstr>
      <vt:lpstr>Topics usually treated </vt:lpstr>
      <vt:lpstr>ENVIRONMENTAL AUDIT PRACTICES AMONG AFRICAN SAIS</vt:lpstr>
      <vt:lpstr>The case of the Joint audit on Lake Chad</vt:lpstr>
      <vt:lpstr>THE WAY FORWARD FOR AFROSAI WGEA </vt:lpstr>
      <vt:lpstr>Thank you for your kind attention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AFROSAI WGEA</dc:title>
  <dc:creator>Francis BEKEMEN</dc:creator>
  <cp:lastModifiedBy>Francis BEKEMEN</cp:lastModifiedBy>
  <cp:revision>20</cp:revision>
  <dcterms:created xsi:type="dcterms:W3CDTF">2014-03-12T10:24:47Z</dcterms:created>
  <dcterms:modified xsi:type="dcterms:W3CDTF">2014-03-21T12:09:13Z</dcterms:modified>
</cp:coreProperties>
</file>