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74" r:id="rId4"/>
    <p:sldId id="257" r:id="rId5"/>
    <p:sldId id="260" r:id="rId6"/>
    <p:sldId id="276" r:id="rId7"/>
    <p:sldId id="279" r:id="rId8"/>
    <p:sldId id="280" r:id="rId9"/>
    <p:sldId id="275" r:id="rId10"/>
    <p:sldId id="281" r:id="rId11"/>
    <p:sldId id="282" r:id="rId12"/>
    <p:sldId id="283" r:id="rId13"/>
  </p:sldIdLst>
  <p:sldSz cx="9144000" cy="6858000" type="screen4x3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Arial Black" pitchFamily="34" charset="0"/>
      <p:bold r:id="rId19"/>
    </p:embeddedFont>
    <p:embeddedFont>
      <p:font typeface="MS PMincho" pitchFamily="18" charset="-128"/>
      <p:regular r:id="rId20"/>
    </p:embeddedFont>
    <p:embeddedFont>
      <p:font typeface="微软雅黑" pitchFamily="34" charset="-122"/>
      <p:regular r:id="rId21"/>
      <p:bold r:id="rId22"/>
    </p:embeddedFont>
    <p:embeddedFont>
      <p:font typeface="Bernard MT Condensed" pitchFamily="18" charset="0"/>
      <p:regular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05"/>
    <a:srgbClr val="00A29A"/>
    <a:srgbClr val="ECC6C6"/>
    <a:srgbClr val="00A0E9"/>
    <a:srgbClr val="D13E2F"/>
    <a:srgbClr val="003146"/>
    <a:srgbClr val="FCE5C4"/>
    <a:srgbClr val="7777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>
        <p:scale>
          <a:sx n="64" d="100"/>
          <a:sy n="64" d="100"/>
        </p:scale>
        <p:origin x="-845" y="240"/>
      </p:cViewPr>
      <p:guideLst>
        <p:guide orient="horz" pos="2154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1413" y="754063"/>
            <a:ext cx="43910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/>
              <a:t>单击此处编辑母版文本样式</a:t>
            </a:r>
          </a:p>
          <a:p>
            <a:pPr lvl="1"/>
            <a:r>
              <a:rPr lang="zh-CN" altLang="zh-CN" noProof="0" smtClean="0"/>
              <a:t>第二级</a:t>
            </a:r>
          </a:p>
          <a:p>
            <a:pPr lvl="2"/>
            <a:r>
              <a:rPr lang="zh-CN" altLang="zh-CN" noProof="0" smtClean="0"/>
              <a:t>第三级</a:t>
            </a:r>
          </a:p>
          <a:p>
            <a:pPr lvl="3"/>
            <a:r>
              <a:rPr lang="zh-CN" altLang="zh-CN" noProof="0" smtClean="0"/>
              <a:t>第四级</a:t>
            </a:r>
          </a:p>
          <a:p>
            <a:pPr lvl="4"/>
            <a:r>
              <a:rPr lang="zh-CN" altLang="zh-CN" noProof="0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EF63D2-0FAF-40BC-8A5F-2629AA8B8B8D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A56BCD0-C78C-47C7-A2A6-FC41996323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31436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幻灯片放映→使用演示者视图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6BCD0-C78C-47C7-A2A6-FC419963232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15201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56BCD0-C78C-47C7-A2A6-FC4199632323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E8DDA-3E2F-468F-BF6E-39746BC3EF4F}" type="slidenum">
              <a:rPr lang="en-US" altLang="ko-KR"/>
              <a:pPr/>
              <a:t>7</a:t>
            </a:fld>
            <a:endParaRPr lang="en-US" altLang="ko-K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AA32-323E-4D3D-BF5D-917A3E144F24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B6FB-87C9-45A4-A3E3-980018BB35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79068523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78DE6-19C2-4A88-871D-3C1F2D3D2056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5D0FC-CED1-4C72-9496-28CB6534B8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2573543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0C77A-8222-45F8-91C7-9E810FBA9FA9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2D004-DAA4-4CC0-A75A-A3E33A48B1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18802708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034D8-DFDB-4677-88E7-899020FFDA8C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44BB4-E058-462A-8F02-6AF4CA8F36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40464821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91E80-238B-4496-A208-74D682E5239C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3368-82BB-4AB7-9F41-210CE94D0C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22545705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80FB1-0006-4028-A453-F3798DDE6F1C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640D-1736-4C73-91DA-3311B81778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2360908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B985-35B0-442F-856F-B64BF5A13F4A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E3DD-DB28-488C-A612-B51192F1BB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7336268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294D-AD52-4B48-BE38-CE85D0E0DFDA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B76A8-14F6-4862-A802-6FB2BA783B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45232377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7969-372B-49BB-910A-09A201E8373F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324F-48CF-4ADE-A3E1-FF1E7C149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01707101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B95C-D453-40A9-92FC-42171B0672B1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CE4A-21AA-4D63-A6DB-AC3CFAA210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0466925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8F958-B61A-4A8E-8D85-A4415B5A411C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66E83-25B0-47B6-827A-13D8BD3ECC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851511080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Click to edit Master text styles</a:t>
            </a:r>
          </a:p>
          <a:p>
            <a:pPr lvl="1"/>
            <a:r>
              <a:rPr lang="zh-CN" altLang="zh-CN" smtClean="0"/>
              <a:t>Second level</a:t>
            </a:r>
          </a:p>
          <a:p>
            <a:pPr lvl="2"/>
            <a:r>
              <a:rPr lang="zh-CN" altLang="zh-CN" smtClean="0"/>
              <a:t>Third level</a:t>
            </a:r>
          </a:p>
          <a:p>
            <a:pPr lvl="3"/>
            <a:r>
              <a:rPr lang="zh-CN" altLang="zh-CN" smtClean="0"/>
              <a:t>Fourth level</a:t>
            </a:r>
          </a:p>
          <a:p>
            <a:pPr lvl="4"/>
            <a:r>
              <a:rPr lang="zh-CN" altLang="zh-CN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1"/>
            <a:ext cx="2457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48B487-1CA4-4861-AAFB-CEAD400D555A}" type="datetimeFigureOut">
              <a:rPr lang="zh-CN" altLang="en-US"/>
              <a:pPr>
                <a:defRPr/>
              </a:pPr>
              <a:t>2014/4/16</a:t>
            </a:fld>
            <a:endParaRPr lang="zh-CN" alt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56351"/>
            <a:ext cx="2171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57900" y="6356351"/>
            <a:ext cx="2457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DC0720B-EBBE-44F6-B40F-19FB1D697D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push dir="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image" Target="../media/image1.jpeg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1ppt.com/shit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88119" y="1412876"/>
            <a:ext cx="486966" cy="1444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3"/>
              </a:rPr>
              <a:t>www.1ppt.com/moban/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行业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模板：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4"/>
              </a:rPr>
              <a:t>www.1ppt.com/hangye/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节日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模板：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5"/>
              </a:rPr>
              <a:t>www.1ppt.com/jieri/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   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6"/>
              </a:rPr>
              <a:t>www.1ppt.com/sucai/</a:t>
            </a:r>
            <a:endParaRPr lang="en-US" altLang="zh-CN" sz="100" kern="0" dirty="0">
              <a:solidFill>
                <a:srgbClr val="EEECE1">
                  <a:lumMod val="25000"/>
                </a:srgbClr>
              </a:solidFill>
              <a:latin typeface="Calibri"/>
              <a:ea typeface="宋体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7"/>
              </a:rPr>
              <a:t>www.1ppt.com/beijing/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8"/>
              </a:rPr>
              <a:t>www.1ppt.com/tubiao/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优秀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9"/>
              </a:rPr>
              <a:t>www.1ppt.com/xiazai/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教程： 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0"/>
              </a:rPr>
              <a:t>www.1ppt.com/powerpoint/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Word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教程： 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1"/>
              </a:rPr>
              <a:t>www.1ppt.com/word/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      Excel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教程：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2"/>
              </a:rPr>
              <a:t>www.1ppt.com/excel/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3"/>
              </a:rPr>
              <a:t>www.1ppt.com/ziliao/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        PPT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4"/>
              </a:rPr>
              <a:t>www.1ppt.com/kejian/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5"/>
              </a:rPr>
              <a:t>www.1ppt.com/fanwen/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           </a:t>
            </a: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6"/>
              </a:rPr>
              <a:t>www.1ppt.com/shiti/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  <a:hlinkClick r:id="rId17"/>
              </a:rPr>
              <a:t>www.1ppt.com/jiaoan/</a:t>
            </a: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rgbClr val="EEECE1">
                    <a:lumMod val="25000"/>
                  </a:srgbClr>
                </a:solidFill>
                <a:latin typeface="Calibri"/>
                <a:ea typeface="宋体"/>
              </a:rPr>
              <a:t>  </a:t>
            </a:r>
            <a:endParaRPr lang="zh-CN" altLang="en-US" sz="100" kern="0" dirty="0">
              <a:solidFill>
                <a:srgbClr val="EEECE1">
                  <a:lumMod val="25000"/>
                </a:srgbClr>
              </a:solidFill>
              <a:latin typeface="Calibri"/>
              <a:ea typeface="宋体"/>
            </a:endParaRPr>
          </a:p>
        </p:txBody>
      </p:sp>
      <p:pic>
        <p:nvPicPr>
          <p:cNvPr id="14339" name="Picture 10" descr="C:\Users\apple\Desktop\mb\222222222\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2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602" y="1276151"/>
            <a:ext cx="8108752" cy="25391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Chinese Government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Actively Copes with </a:t>
            </a:r>
          </a:p>
          <a:p>
            <a:endParaRPr lang="zh-CN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0408" y="3371114"/>
            <a:ext cx="51465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anose="020B0A04020102020204" pitchFamily="34" charset="0"/>
              </a:rPr>
              <a:t>Atmospheric Pollution</a:t>
            </a:r>
            <a:endParaRPr lang="zh-CN" alt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7174" y="5492411"/>
            <a:ext cx="4658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Audit Office of </a:t>
            </a:r>
            <a:r>
              <a:rPr lang="en-US" altLang="zh-CN" sz="2400" b="1" dirty="0" smtClean="0">
                <a:solidFill>
                  <a:srgbClr val="D13E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P.R.China</a:t>
            </a:r>
            <a:endParaRPr lang="zh-CN" altLang="en-US" sz="2400" b="1" dirty="0">
              <a:solidFill>
                <a:srgbClr val="D13E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687" y="414938"/>
            <a:ext cx="6982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Environmental Auditing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promotes prevention and control of atmospheric pollution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12" descr="C:\Users\apple\Desktop\mb\222222222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8" y="727145"/>
            <a:ext cx="82154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apple\Desktop\mb\222222222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27" y="178129"/>
            <a:ext cx="75842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755621" y="1379490"/>
            <a:ext cx="74146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dirty="0" smtClean="0"/>
              <a:t> The management and use of the funds for atmospheric pollution prevention and control </a:t>
            </a:r>
            <a:endParaRPr lang="en-US" altLang="zh-CN" dirty="0">
              <a:solidFill>
                <a:schemeClr val="accent3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682389" y="2422540"/>
            <a:ext cx="66803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dirty="0" smtClean="0"/>
              <a:t>  The completion of obligatory target of atmospheric pollutants emission reduction </a:t>
            </a:r>
            <a:endParaRPr lang="en-US" altLang="zh-CN" dirty="0" smtClean="0">
              <a:solidFill>
                <a:schemeClr val="accent3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dirty="0">
              <a:solidFill>
                <a:schemeClr val="accent3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13"/>
          <p:cNvSpPr>
            <a:spLocks noChangeArrowheads="1"/>
          </p:cNvSpPr>
          <p:nvPr/>
        </p:nvSpPr>
        <p:spPr bwMode="auto">
          <a:xfrm>
            <a:off x="831272" y="3596217"/>
            <a:ext cx="66930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dirty="0" smtClean="0"/>
              <a:t> The implementation of relevant policies are audited.</a:t>
            </a:r>
            <a:endParaRPr lang="en-US" altLang="zh-CN" dirty="0">
              <a:solidFill>
                <a:schemeClr val="accent3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 rot="19549484">
            <a:off x="2390684" y="2071407"/>
            <a:ext cx="366129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Done by CNAO</a:t>
            </a:r>
            <a:endParaRPr lang="zh-CN" alt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矩形 16">
            <a:hlinkClick r:id="rId4" action="ppaction://hlinksldjump">
              <a:snd r:embed="rId5" name="click.wav"/>
            </a:hlinkClick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448913" y="5992700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方正大标宋简体" pitchFamily="2" charset="-122"/>
                <a:ea typeface="方正大标宋简体" pitchFamily="2" charset="-122"/>
              </a:rPr>
              <a:t>【PART 5】</a:t>
            </a:r>
            <a:endParaRPr lang="zh-CN" altLang="en-US" sz="1800" dirty="0">
              <a:latin typeface="方正大标宋简体" pitchFamily="2" charset="-122"/>
              <a:ea typeface="方正大标宋简体" pitchFamily="2" charset="-122"/>
            </a:endParaRPr>
          </a:p>
        </p:txBody>
      </p:sp>
      <p:sp>
        <p:nvSpPr>
          <p:cNvPr id="14" name="矩形 11"/>
          <p:cNvSpPr>
            <a:spLocks noChangeArrowheads="1"/>
          </p:cNvSpPr>
          <p:nvPr/>
        </p:nvSpPr>
        <p:spPr bwMode="auto">
          <a:xfrm>
            <a:off x="509340" y="5749518"/>
            <a:ext cx="8072512" cy="182562"/>
          </a:xfrm>
          <a:prstGeom prst="rect">
            <a:avLst/>
          </a:prstGeom>
          <a:solidFill>
            <a:srgbClr val="D9D9D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687" y="414938"/>
            <a:ext cx="6982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CNAO will timely carry out Environmental Auditing on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the prevention and control of atmospheric pollution </a:t>
            </a:r>
            <a:endParaRPr lang="zh-CN" altLang="en-US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12" descr="C:\Users\apple\Desktop\mb\222222222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8" y="727145"/>
            <a:ext cx="82154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apple\Desktop\mb\222222222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27" y="178129"/>
            <a:ext cx="75842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3"/>
          <p:cNvSpPr>
            <a:spLocks noChangeArrowheads="1"/>
          </p:cNvSpPr>
          <p:nvPr/>
        </p:nvSpPr>
        <p:spPr bwMode="auto">
          <a:xfrm>
            <a:off x="898124" y="2578898"/>
            <a:ext cx="7414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dirty="0" smtClean="0"/>
              <a:t> Key funds</a:t>
            </a:r>
            <a:endParaRPr lang="en-US" altLang="zh-CN" dirty="0">
              <a:solidFill>
                <a:schemeClr val="accent3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13"/>
          <p:cNvSpPr>
            <a:spLocks noChangeArrowheads="1"/>
          </p:cNvSpPr>
          <p:nvPr/>
        </p:nvSpPr>
        <p:spPr bwMode="auto">
          <a:xfrm>
            <a:off x="813017" y="3574445"/>
            <a:ext cx="6680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dirty="0" smtClean="0"/>
              <a:t> Key projects</a:t>
            </a:r>
            <a:endParaRPr lang="en-US" altLang="zh-CN" dirty="0">
              <a:solidFill>
                <a:schemeClr val="accent3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848644" y="1745645"/>
            <a:ext cx="74146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Continue to focus On:</a:t>
            </a:r>
            <a:endParaRPr lang="en-US" altLang="zh-CN" dirty="0">
              <a:solidFill>
                <a:schemeClr val="accent3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592467" y="5618889"/>
            <a:ext cx="8072512" cy="182562"/>
          </a:xfrm>
          <a:prstGeom prst="rect">
            <a:avLst/>
          </a:prstGeom>
          <a:solidFill>
            <a:srgbClr val="D9D9D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2" name="矩形 16">
            <a:hlinkClick r:id="rId4" action="ppaction://hlinksldjump">
              <a:snd r:embed="rId5" name="click.wav"/>
            </a:hlinkClick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5157" y="6016450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latin typeface="方正大标宋简体" pitchFamily="2" charset="-122"/>
                <a:ea typeface="方正大标宋简体" pitchFamily="2" charset="-122"/>
              </a:rPr>
              <a:t>【PART 5】</a:t>
            </a:r>
            <a:endParaRPr lang="zh-CN" altLang="en-US" sz="1800" dirty="0">
              <a:latin typeface="方正大标宋简体" pitchFamily="2" charset="-122"/>
              <a:ea typeface="方正大标宋简体" pitchFamily="2" charset="-122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x220\Desktop\802885f0665dc00b16b34d1332b5da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1917339"/>
            <a:ext cx="6162080" cy="4245955"/>
          </a:xfrm>
          <a:prstGeom prst="rect">
            <a:avLst/>
          </a:prstGeom>
          <a:noFill/>
        </p:spPr>
      </p:pic>
      <p:sp>
        <p:nvSpPr>
          <p:cNvPr id="4" name="矩形 6"/>
          <p:cNvSpPr>
            <a:spLocks noChangeArrowheads="1"/>
          </p:cNvSpPr>
          <p:nvPr/>
        </p:nvSpPr>
        <p:spPr bwMode="auto">
          <a:xfrm>
            <a:off x="6133537" y="3146962"/>
            <a:ext cx="30104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THANKS</a:t>
            </a:r>
            <a:r>
              <a:rPr lang="en-US" altLang="zh-CN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For Your Attention</a:t>
            </a:r>
            <a:endParaRPr lang="en-US" altLang="zh-CN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8" y="285009"/>
            <a:ext cx="7953709" cy="630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9" descr="C:\Users\apple\Desktop\mb\222222222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0" y="-1"/>
            <a:ext cx="896139" cy="104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" y="742347"/>
            <a:ext cx="71882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13"/>
          <p:cNvSpPr>
            <a:spLocks noChangeArrowheads="1"/>
          </p:cNvSpPr>
          <p:nvPr/>
        </p:nvSpPr>
        <p:spPr bwMode="auto">
          <a:xfrm>
            <a:off x="3192042" y="2386417"/>
            <a:ext cx="531375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The sustainable and healthy development of the national economy </a:t>
            </a:r>
          </a:p>
        </p:txBody>
      </p:sp>
      <p:sp>
        <p:nvSpPr>
          <p:cNvPr id="11" name="矩形 13"/>
          <p:cNvSpPr>
            <a:spLocks noChangeArrowheads="1"/>
          </p:cNvSpPr>
          <p:nvPr/>
        </p:nvSpPr>
        <p:spPr bwMode="auto">
          <a:xfrm>
            <a:off x="3156416" y="3801935"/>
            <a:ext cx="418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•Long-term </a:t>
            </a:r>
            <a:r>
              <a:rPr lang="en-US" altLang="zh-CN" dirty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accumulation</a:t>
            </a:r>
          </a:p>
        </p:txBody>
      </p:sp>
      <p:sp>
        <p:nvSpPr>
          <p:cNvPr id="12" name="矩形 13"/>
          <p:cNvSpPr>
            <a:spLocks noChangeArrowheads="1"/>
          </p:cNvSpPr>
          <p:nvPr/>
        </p:nvSpPr>
        <p:spPr bwMode="auto">
          <a:xfrm>
            <a:off x="3166312" y="1367615"/>
            <a:ext cx="41838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•The fundamental </a:t>
            </a:r>
            <a:r>
              <a:rPr lang="en-US" altLang="zh-CN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interests of citizens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dirty="0">
              <a:solidFill>
                <a:schemeClr val="accent3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3237478" y="4401908"/>
            <a:ext cx="5390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SHORT-TERM MANAGEMENT</a:t>
            </a:r>
            <a:endParaRPr lang="en-US" altLang="zh-CN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2957400" y="4710682"/>
            <a:ext cx="5277616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45715" y="2050407"/>
            <a:ext cx="2494368" cy="2390965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9" descr="C:\Users\apple\Desktop\mb\222222222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215" y="0"/>
            <a:ext cx="75842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" y="742347"/>
            <a:ext cx="71882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x220\Desktop\u=3566032032,3125248183&amp;fm=23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066" y="2224567"/>
            <a:ext cx="5373215" cy="372496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215740" y="902525"/>
            <a:ext cx="105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椭圆形标注 16"/>
          <p:cNvSpPr/>
          <p:nvPr/>
        </p:nvSpPr>
        <p:spPr bwMode="auto">
          <a:xfrm>
            <a:off x="6068292" y="1413163"/>
            <a:ext cx="3075708" cy="2624448"/>
          </a:xfrm>
          <a:prstGeom prst="wedgeEllipseCallout">
            <a:avLst>
              <a:gd name="adj1" fmla="val -62293"/>
              <a:gd name="adj2" fmla="val 2922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isometricOffAxis1Right"/>
            <a:lightRig rig="threePt" dir="t"/>
          </a:scene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defRPr/>
            </a:pPr>
            <a:r>
              <a:rPr lang="en-US" altLang="zh-CN" sz="2000" dirty="0" smtClean="0"/>
              <a:t>We will declare war against pollution and fight it with the same determination we battled poverty!</a:t>
            </a:r>
            <a:endParaRPr lang="zh-CN" altLang="en-US" sz="2000" dirty="0" smtClean="0"/>
          </a:p>
          <a:p>
            <a:endParaRPr lang="zh-CN" alt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992110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0"/>
          <p:cNvSpPr>
            <a:spLocks noChangeArrowheads="1"/>
          </p:cNvSpPr>
          <p:nvPr/>
        </p:nvSpPr>
        <p:spPr bwMode="auto">
          <a:xfrm>
            <a:off x="1015009" y="796637"/>
            <a:ext cx="27478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>
                <a:solidFill>
                  <a:schemeClr val="bg2">
                    <a:lumMod val="25000"/>
                  </a:schemeClr>
                </a:solidFill>
                <a:latin typeface="MS PMincho" pitchFamily="18" charset="-128"/>
                <a:ea typeface="MS PMincho" pitchFamily="18" charset="-128"/>
              </a:rPr>
              <a:t>Main </a:t>
            </a:r>
            <a:r>
              <a:rPr lang="en-US" altLang="zh-CN" sz="3200" b="1" dirty="0" smtClean="0">
                <a:solidFill>
                  <a:schemeClr val="bg2">
                    <a:lumMod val="25000"/>
                  </a:schemeClr>
                </a:solidFill>
                <a:latin typeface="MS PMincho" pitchFamily="18" charset="-128"/>
                <a:ea typeface="MS PMincho" pitchFamily="18" charset="-128"/>
              </a:rPr>
              <a:t>Measures</a:t>
            </a:r>
          </a:p>
        </p:txBody>
      </p:sp>
      <p:pic>
        <p:nvPicPr>
          <p:cNvPr id="15364" name="Picture 11" descr="C:\Users\apple\Desktop\mb\222222222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4"/>
            <a:ext cx="100607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212849" y="1733976"/>
            <a:ext cx="5507240" cy="369332"/>
            <a:chOff x="1652236" y="2493997"/>
            <a:chExt cx="5507240" cy="369332"/>
          </a:xfrm>
        </p:grpSpPr>
        <p:pic>
          <p:nvPicPr>
            <p:cNvPr id="8198" name="Picture 12" descr="C:\Users\apple\Desktop\mb\222222222\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236" y="2670969"/>
              <a:ext cx="82154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6" name="矩形 21"/>
            <p:cNvSpPr>
              <a:spLocks noChangeArrowheads="1"/>
            </p:cNvSpPr>
            <p:nvPr/>
          </p:nvSpPr>
          <p:spPr bwMode="auto">
            <a:xfrm>
              <a:off x="1989535" y="2493997"/>
              <a:ext cx="51699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7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Put </a:t>
              </a:r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forward </a:t>
              </a:r>
              <a:r>
                <a:rPr lang="en-US" altLang="zh-CN" sz="1800" b="1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clear goals</a:t>
              </a:r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, determine </a:t>
              </a:r>
              <a:r>
                <a:rPr lang="en-US" altLang="zh-CN" sz="1800" b="1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key </a:t>
              </a:r>
              <a:r>
                <a:rPr lang="en-US" altLang="zh-CN" sz="1800" b="1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areas</a:t>
              </a:r>
              <a:r>
                <a:rPr lang="en-US" altLang="zh-CN" sz="17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endParaRPr lang="zh-CN" altLang="en-US" sz="17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70862" y="2408874"/>
            <a:ext cx="6261247" cy="892552"/>
            <a:chOff x="2394022" y="3228272"/>
            <a:chExt cx="6261247" cy="892552"/>
          </a:xfrm>
        </p:grpSpPr>
        <p:pic>
          <p:nvPicPr>
            <p:cNvPr id="8199" name="Picture 12" descr="C:\Users\apple\Desktop\mb\222222222\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022" y="3612085"/>
              <a:ext cx="8215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矩形 23"/>
            <p:cNvSpPr>
              <a:spLocks noChangeArrowheads="1"/>
            </p:cNvSpPr>
            <p:nvPr/>
          </p:nvSpPr>
          <p:spPr bwMode="auto">
            <a:xfrm>
              <a:off x="2887267" y="3228272"/>
              <a:ext cx="5768002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Explore </a:t>
              </a:r>
              <a:r>
                <a:rPr lang="en-US" altLang="zh-CN" sz="1800" b="1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and implement </a:t>
              </a:r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the </a:t>
              </a:r>
              <a:r>
                <a:rPr lang="en-US" altLang="zh-CN" sz="17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working mechanism </a:t>
              </a:r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of joint prevention, </a:t>
              </a:r>
              <a:r>
                <a:rPr lang="en-US" altLang="zh-CN" sz="17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control </a:t>
              </a:r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for regional atmospheric </a:t>
              </a:r>
              <a:r>
                <a:rPr lang="en-US" altLang="zh-CN" sz="17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pollution.</a:t>
              </a:r>
              <a:endParaRPr lang="zh-CN" altLang="en-US" sz="17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171663" y="3453525"/>
            <a:ext cx="6996717" cy="630942"/>
            <a:chOff x="1658552" y="4510429"/>
            <a:chExt cx="6996717" cy="630942"/>
          </a:xfrm>
        </p:grpSpPr>
        <p:pic>
          <p:nvPicPr>
            <p:cNvPr id="8200" name="Picture 12" descr="C:\Users\apple\Desktop\mb\222222222\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552" y="4826782"/>
              <a:ext cx="82154" cy="10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矩形 24"/>
            <p:cNvSpPr>
              <a:spLocks noChangeArrowheads="1"/>
            </p:cNvSpPr>
            <p:nvPr/>
          </p:nvSpPr>
          <p:spPr bwMode="auto">
            <a:xfrm>
              <a:off x="2066539" y="4510429"/>
              <a:ext cx="6588730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Increase investment </a:t>
              </a:r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to guarantee </a:t>
              </a:r>
              <a:r>
                <a:rPr lang="en-US" altLang="zh-CN" sz="17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the implementation </a:t>
              </a:r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of atmospheric pollution prevention and control </a:t>
              </a:r>
              <a:r>
                <a:rPr lang="en-US" altLang="zh-CN" sz="17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measures.</a:t>
              </a:r>
              <a:endParaRPr lang="zh-CN" altLang="en-US" sz="17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05986" y="4339119"/>
            <a:ext cx="7496250" cy="369332"/>
            <a:chOff x="932855" y="5621654"/>
            <a:chExt cx="7496250" cy="369332"/>
          </a:xfrm>
        </p:grpSpPr>
        <p:pic>
          <p:nvPicPr>
            <p:cNvPr id="8201" name="Picture 12" descr="C:\Users\apple\Desktop\mb\222222222\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55" y="5743856"/>
              <a:ext cx="82154" cy="10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389413" y="5621654"/>
              <a:ext cx="7039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Improve the monitoring </a:t>
              </a:r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and early warning emergency system</a:t>
              </a:r>
              <a:endParaRPr lang="zh-CN" altLang="en-US" sz="17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9" name="Picture 9" descr="C:\Users\apple\Desktop\mb\222222222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1" y="0"/>
            <a:ext cx="75842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1227759" y="5085285"/>
            <a:ext cx="7496250" cy="646331"/>
            <a:chOff x="932855" y="5621654"/>
            <a:chExt cx="7496250" cy="646331"/>
          </a:xfrm>
        </p:grpSpPr>
        <p:pic>
          <p:nvPicPr>
            <p:cNvPr id="21" name="Picture 12" descr="C:\Users\apple\Desktop\mb\222222222\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55" y="5743856"/>
              <a:ext cx="82154" cy="10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389413" y="5621654"/>
              <a:ext cx="7039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Environmental Auditing </a:t>
              </a:r>
              <a:r>
                <a:rPr lang="en-US" altLang="zh-CN" sz="1700" dirty="0" smtClean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promotes prevention and control of atmospheric pollution </a:t>
              </a:r>
              <a:endParaRPr lang="zh-CN" altLang="en-US" sz="17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C:\Users\apple\Desktop\mb\222222222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1" y="0"/>
            <a:ext cx="75842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12"/>
          <p:cNvSpPr>
            <a:spLocks noChangeArrowheads="1"/>
          </p:cNvSpPr>
          <p:nvPr/>
        </p:nvSpPr>
        <p:spPr bwMode="auto">
          <a:xfrm>
            <a:off x="1199408" y="1464638"/>
            <a:ext cx="7196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overall national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air quality will improve</a:t>
            </a:r>
          </a:p>
        </p:txBody>
      </p:sp>
      <p:sp>
        <p:nvSpPr>
          <p:cNvPr id="18441" name="矩形 16">
            <a:hlinkClick r:id="rId3" action="ppaction://hlinksldjump">
              <a:snd r:embed="rId4" name="click.wav"/>
            </a:hlinkClick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88883" y="628808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rgbClr val="00A0E9"/>
                </a:solidFill>
                <a:latin typeface="方正大标宋简体" pitchFamily="2" charset="-122"/>
                <a:ea typeface="方正大标宋简体" pitchFamily="2" charset="-122"/>
              </a:rPr>
              <a:t>【PART 1】</a:t>
            </a:r>
            <a:endParaRPr lang="zh-CN" altLang="en-US" sz="1800" dirty="0">
              <a:solidFill>
                <a:srgbClr val="00A0E9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3698" y="699572"/>
            <a:ext cx="3876409" cy="461665"/>
            <a:chOff x="1652236" y="2493997"/>
            <a:chExt cx="3876409" cy="461665"/>
          </a:xfrm>
        </p:grpSpPr>
        <p:pic>
          <p:nvPicPr>
            <p:cNvPr id="11" name="Picture 12" descr="C:\Users\apple\Desktop\mb\222222222\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236" y="2670969"/>
              <a:ext cx="82154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21"/>
            <p:cNvSpPr>
              <a:spLocks noChangeArrowheads="1"/>
            </p:cNvSpPr>
            <p:nvPr/>
          </p:nvSpPr>
          <p:spPr bwMode="auto">
            <a:xfrm>
              <a:off x="1989535" y="2493997"/>
              <a:ext cx="35391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400" b="1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Clear </a:t>
              </a:r>
              <a:r>
                <a:rPr lang="en-US" altLang="zh-CN" sz="2400" b="1" dirty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goals, </a:t>
              </a:r>
              <a:r>
                <a:rPr lang="en-US" altLang="zh-CN" sz="2400" b="1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Key areas</a:t>
              </a:r>
              <a:endParaRPr lang="zh-CN" altLang="en-US" sz="24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70659" y="2346347"/>
            <a:ext cx="6221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• Heavy pollution weather  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80935" y="2726996"/>
            <a:ext cx="3953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solidFill>
                  <a:srgbClr val="D13E2F"/>
                </a:solidFill>
                <a:latin typeface="Times New Roman" pitchFamily="18" charset="0"/>
                <a:cs typeface="Times New Roman" pitchFamily="18" charset="0"/>
              </a:rPr>
              <a:t>GREATLY REDUCED</a:t>
            </a:r>
            <a:endParaRPr lang="en-US" altLang="zh-CN" sz="2400" dirty="0">
              <a:solidFill>
                <a:srgbClr val="D13E2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341910" y="3621973"/>
            <a:ext cx="5799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•The </a:t>
            </a:r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key areas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has been determined</a:t>
            </a:r>
          </a:p>
        </p:txBody>
      </p:sp>
      <p:sp>
        <p:nvSpPr>
          <p:cNvPr id="19" name="矩形 11"/>
          <p:cNvSpPr>
            <a:spLocks noChangeArrowheads="1"/>
          </p:cNvSpPr>
          <p:nvPr/>
        </p:nvSpPr>
        <p:spPr bwMode="auto">
          <a:xfrm>
            <a:off x="509340" y="5749518"/>
            <a:ext cx="8072512" cy="182562"/>
          </a:xfrm>
          <a:prstGeom prst="rect">
            <a:avLst/>
          </a:prstGeom>
          <a:solidFill>
            <a:srgbClr val="D9D9D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3" grpId="0"/>
      <p:bldP spid="13" grpId="1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C:\Users\apple\Desktop\mb\222222222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1" y="0"/>
            <a:ext cx="75842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矩形 16">
            <a:hlinkClick r:id="rId3" action="ppaction://hlinksldjump">
              <a:snd r:embed="rId4" name="click.wav"/>
            </a:hlinkClick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0758" y="6488668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rgbClr val="00A0E9"/>
                </a:solidFill>
                <a:latin typeface="方正大标宋简体" pitchFamily="2" charset="-122"/>
                <a:ea typeface="方正大标宋简体" pitchFamily="2" charset="-122"/>
              </a:rPr>
              <a:t>【PART 2】</a:t>
            </a:r>
            <a:endParaRPr lang="zh-CN" altLang="en-US" sz="1800" dirty="0">
              <a:solidFill>
                <a:srgbClr val="00A0E9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 rot="289386">
            <a:off x="3406030" y="980656"/>
            <a:ext cx="3112627" cy="2694706"/>
            <a:chOff x="3024604" y="967298"/>
            <a:chExt cx="3657846" cy="2884225"/>
          </a:xfrm>
        </p:grpSpPr>
        <p:sp>
          <p:nvSpPr>
            <p:cNvPr id="6" name="任意多边形 5"/>
            <p:cNvSpPr/>
            <p:nvPr/>
          </p:nvSpPr>
          <p:spPr>
            <a:xfrm rot="20100540">
              <a:off x="3024604" y="3162816"/>
              <a:ext cx="1437217" cy="16859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3969"/>
                  </a:moveTo>
                  <a:lnTo>
                    <a:pt x="876188" y="33969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任意多边形 7"/>
            <p:cNvSpPr/>
            <p:nvPr/>
          </p:nvSpPr>
          <p:spPr>
            <a:xfrm>
              <a:off x="3798225" y="967298"/>
              <a:ext cx="2884225" cy="2884225"/>
            </a:xfrm>
            <a:custGeom>
              <a:avLst/>
              <a:gdLst>
                <a:gd name="connsiteX0" fmla="*/ 0 w 2884225"/>
                <a:gd name="connsiteY0" fmla="*/ 1442113 h 2884225"/>
                <a:gd name="connsiteX1" fmla="*/ 1442113 w 2884225"/>
                <a:gd name="connsiteY1" fmla="*/ 0 h 2884225"/>
                <a:gd name="connsiteX2" fmla="*/ 2884226 w 2884225"/>
                <a:gd name="connsiteY2" fmla="*/ 1442113 h 2884225"/>
                <a:gd name="connsiteX3" fmla="*/ 1442113 w 2884225"/>
                <a:gd name="connsiteY3" fmla="*/ 2884226 h 2884225"/>
                <a:gd name="connsiteX4" fmla="*/ 0 w 2884225"/>
                <a:gd name="connsiteY4" fmla="*/ 1442113 h 288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225" h="2884225">
                  <a:moveTo>
                    <a:pt x="0" y="1442113"/>
                  </a:moveTo>
                  <a:cubicBezTo>
                    <a:pt x="0" y="645656"/>
                    <a:pt x="645656" y="0"/>
                    <a:pt x="1442113" y="0"/>
                  </a:cubicBezTo>
                  <a:cubicBezTo>
                    <a:pt x="2238570" y="0"/>
                    <a:pt x="2884226" y="645656"/>
                    <a:pt x="2884226" y="1442113"/>
                  </a:cubicBezTo>
                  <a:cubicBezTo>
                    <a:pt x="2884226" y="2238570"/>
                    <a:pt x="2238570" y="2884226"/>
                    <a:pt x="1442113" y="2884226"/>
                  </a:cubicBezTo>
                  <a:cubicBezTo>
                    <a:pt x="645656" y="2884226"/>
                    <a:pt x="0" y="2238570"/>
                    <a:pt x="0" y="1442113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32545" tIns="432545" rIns="432545" bIns="432545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b="1" dirty="0"/>
                <a:t>The regional and compound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kern="1200" dirty="0" smtClean="0"/>
                <a:t> </a:t>
              </a:r>
              <a:r>
                <a:rPr lang="en-US" altLang="zh-CN" b="1" dirty="0" smtClean="0"/>
                <a:t>A</a:t>
              </a:r>
              <a:r>
                <a:rPr lang="en-US" altLang="en-US" b="1" dirty="0" smtClean="0"/>
                <a:t>tmospheric environment</a:t>
              </a:r>
              <a:endParaRPr lang="zh-CN" altLang="en-US" b="1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03636" y="3524676"/>
            <a:ext cx="4762827" cy="2650494"/>
            <a:chOff x="2464991" y="3510363"/>
            <a:chExt cx="5781275" cy="2777721"/>
          </a:xfrm>
        </p:grpSpPr>
        <p:sp>
          <p:nvSpPr>
            <p:cNvPr id="5" name="任意多边形 4"/>
            <p:cNvSpPr/>
            <p:nvPr/>
          </p:nvSpPr>
          <p:spPr>
            <a:xfrm rot="737442">
              <a:off x="2464991" y="4239695"/>
              <a:ext cx="3474863" cy="26971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33969"/>
                  </a:moveTo>
                  <a:lnTo>
                    <a:pt x="2416678" y="33969"/>
                  </a:lnTo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9" name="任意多边形 8"/>
            <p:cNvSpPr/>
            <p:nvPr/>
          </p:nvSpPr>
          <p:spPr>
            <a:xfrm>
              <a:off x="5468545" y="3510363"/>
              <a:ext cx="2777721" cy="2777721"/>
            </a:xfrm>
            <a:custGeom>
              <a:avLst/>
              <a:gdLst>
                <a:gd name="connsiteX0" fmla="*/ 0 w 2777721"/>
                <a:gd name="connsiteY0" fmla="*/ 1388861 h 2777721"/>
                <a:gd name="connsiteX1" fmla="*/ 1388861 w 2777721"/>
                <a:gd name="connsiteY1" fmla="*/ 0 h 2777721"/>
                <a:gd name="connsiteX2" fmla="*/ 2777722 w 2777721"/>
                <a:gd name="connsiteY2" fmla="*/ 1388861 h 2777721"/>
                <a:gd name="connsiteX3" fmla="*/ 1388861 w 2777721"/>
                <a:gd name="connsiteY3" fmla="*/ 2777722 h 2777721"/>
                <a:gd name="connsiteX4" fmla="*/ 0 w 2777721"/>
                <a:gd name="connsiteY4" fmla="*/ 1388861 h 27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7721" h="2777721">
                  <a:moveTo>
                    <a:pt x="0" y="1388861"/>
                  </a:moveTo>
                  <a:cubicBezTo>
                    <a:pt x="0" y="621814"/>
                    <a:pt x="621814" y="0"/>
                    <a:pt x="1388861" y="0"/>
                  </a:cubicBezTo>
                  <a:cubicBezTo>
                    <a:pt x="2155908" y="0"/>
                    <a:pt x="2777722" y="621814"/>
                    <a:pt x="2777722" y="1388861"/>
                  </a:cubicBezTo>
                  <a:cubicBezTo>
                    <a:pt x="2777722" y="2155908"/>
                    <a:pt x="2155908" y="2777722"/>
                    <a:pt x="1388861" y="2777722"/>
                  </a:cubicBezTo>
                  <a:cubicBezTo>
                    <a:pt x="621814" y="2777722"/>
                    <a:pt x="0" y="2155908"/>
                    <a:pt x="0" y="1388861"/>
                  </a:cubicBez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48063" tIns="448063" rIns="448063" bIns="44806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en-US" b="1" dirty="0"/>
                <a:t>The frequency of heavy and wide-range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b="1" dirty="0" smtClean="0"/>
                <a:t>Air Pollution</a:t>
              </a:r>
              <a:endParaRPr lang="zh-CN" alt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513490" y="2103776"/>
            <a:ext cx="2271881" cy="5107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PROMINENT</a:t>
            </a:r>
            <a:endParaRPr lang="zh-CN" altLang="en-US" sz="2400" b="1" dirty="0"/>
          </a:p>
        </p:txBody>
      </p:sp>
      <p:sp>
        <p:nvSpPr>
          <p:cNvPr id="28" name="TextBox 27"/>
          <p:cNvSpPr txBox="1"/>
          <p:nvPr/>
        </p:nvSpPr>
        <p:spPr>
          <a:xfrm rot="21378692">
            <a:off x="3540888" y="5312836"/>
            <a:ext cx="223649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/>
              <a:t>INCREASING</a:t>
            </a:r>
            <a:endParaRPr lang="zh-CN" altLang="en-US" sz="2400" b="1" dirty="0"/>
          </a:p>
        </p:txBody>
      </p:sp>
      <p:grpSp>
        <p:nvGrpSpPr>
          <p:cNvPr id="17" name="组合 16"/>
          <p:cNvGrpSpPr/>
          <p:nvPr/>
        </p:nvGrpSpPr>
        <p:grpSpPr>
          <a:xfrm>
            <a:off x="252243" y="415636"/>
            <a:ext cx="6011865" cy="707886"/>
            <a:chOff x="2394022" y="3399635"/>
            <a:chExt cx="6011865" cy="707886"/>
          </a:xfrm>
        </p:grpSpPr>
        <p:pic>
          <p:nvPicPr>
            <p:cNvPr id="21" name="Picture 12" descr="C:\Users\apple\Desktop\mb\222222222\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022" y="3612085"/>
              <a:ext cx="8215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矩形 23"/>
            <p:cNvSpPr>
              <a:spLocks noChangeArrowheads="1"/>
            </p:cNvSpPr>
            <p:nvPr/>
          </p:nvSpPr>
          <p:spPr bwMode="auto">
            <a:xfrm>
              <a:off x="2637885" y="3399635"/>
              <a:ext cx="576800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Working mechanism 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of joint prevention, </a:t>
              </a:r>
              <a:r>
                <a:rPr lang="en-US" altLang="zh-CN" sz="20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control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6" name="矩形 13"/>
          <p:cNvSpPr>
            <a:spLocks noChangeArrowheads="1"/>
          </p:cNvSpPr>
          <p:nvPr/>
        </p:nvSpPr>
        <p:spPr bwMode="auto">
          <a:xfrm>
            <a:off x="336376" y="3075708"/>
            <a:ext cx="380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•New Huge </a:t>
            </a:r>
            <a:r>
              <a:rPr lang="en-US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altLang="zh-CN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11"/>
          <p:cNvSpPr>
            <a:spLocks noChangeArrowheads="1"/>
          </p:cNvSpPr>
          <p:nvPr/>
        </p:nvSpPr>
        <p:spPr bwMode="auto">
          <a:xfrm>
            <a:off x="556841" y="6208224"/>
            <a:ext cx="8072512" cy="182562"/>
          </a:xfrm>
          <a:prstGeom prst="rect">
            <a:avLst/>
          </a:prstGeom>
          <a:solidFill>
            <a:srgbClr val="D9D9D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  <p:extLst>
      <p:ext uri="{BB962C8B-B14F-4D97-AF65-F5344CB8AC3E}">
        <p14:creationId xmlns="" xmlns:p14="http://schemas.microsoft.com/office/powerpoint/2010/main" val="16958762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Line 3"/>
          <p:cNvSpPr>
            <a:spLocks noChangeShapeType="1"/>
          </p:cNvSpPr>
          <p:nvPr/>
        </p:nvSpPr>
        <p:spPr bwMode="auto">
          <a:xfrm>
            <a:off x="0" y="695325"/>
            <a:ext cx="9144000" cy="0"/>
          </a:xfrm>
          <a:prstGeom prst="line">
            <a:avLst/>
          </a:prstGeom>
          <a:noFill/>
          <a:ln w="3175" cap="rnd">
            <a:solidFill>
              <a:srgbClr val="DDDDDD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1754826" y="2138486"/>
            <a:ext cx="5435600" cy="3603625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5400000" scaled="1"/>
          </a:gradFill>
          <a:ln w="12700" algn="ctr">
            <a:noFill/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1835150" y="2224088"/>
            <a:ext cx="5157788" cy="3278187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2700" algn="ctr">
            <a:noFill/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endParaRPr lang="zh-CN" alt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12690" y="4532066"/>
            <a:ext cx="2159000" cy="1657350"/>
            <a:chOff x="1156" y="2795"/>
            <a:chExt cx="1360" cy="1044"/>
          </a:xfrm>
        </p:grpSpPr>
        <p:sp>
          <p:nvSpPr>
            <p:cNvPr id="76815" name="Oval 15"/>
            <p:cNvSpPr>
              <a:spLocks noChangeArrowheads="1"/>
            </p:cNvSpPr>
            <p:nvPr/>
          </p:nvSpPr>
          <p:spPr bwMode="auto">
            <a:xfrm>
              <a:off x="1156" y="2932"/>
              <a:ext cx="1360" cy="90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0" scaled="1"/>
            </a:gradFill>
            <a:ln w="12700" cap="rnd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16" name="Rectangle 16"/>
            <p:cNvSpPr>
              <a:spLocks noChangeArrowheads="1"/>
            </p:cNvSpPr>
            <p:nvPr/>
          </p:nvSpPr>
          <p:spPr bwMode="auto">
            <a:xfrm>
              <a:off x="1156" y="3249"/>
              <a:ext cx="1360" cy="136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17" name="Oval 17"/>
            <p:cNvSpPr>
              <a:spLocks noChangeArrowheads="1"/>
            </p:cNvSpPr>
            <p:nvPr/>
          </p:nvSpPr>
          <p:spPr bwMode="auto">
            <a:xfrm>
              <a:off x="1156" y="2795"/>
              <a:ext cx="1360" cy="90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12700" cap="rnd" algn="ctr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18" name="Oval 18"/>
            <p:cNvSpPr>
              <a:spLocks noChangeArrowheads="1"/>
            </p:cNvSpPr>
            <p:nvPr/>
          </p:nvSpPr>
          <p:spPr bwMode="auto">
            <a:xfrm>
              <a:off x="1179" y="2813"/>
              <a:ext cx="1315" cy="861"/>
            </a:xfrm>
            <a:prstGeom prst="ellipse">
              <a:avLst/>
            </a:prstGeom>
            <a:gradFill rotWithShape="1">
              <a:gsLst>
                <a:gs pos="0">
                  <a:srgbClr val="00A200">
                    <a:alpha val="60001"/>
                  </a:srgbClr>
                </a:gs>
                <a:gs pos="100000">
                  <a:srgbClr val="333333">
                    <a:alpha val="60001"/>
                  </a:srgbClr>
                </a:gs>
              </a:gsLst>
              <a:path path="rect">
                <a:fillToRect r="100000" b="100000"/>
              </a:path>
            </a:gradFill>
            <a:ln w="12700" cap="rnd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070121" y="1628590"/>
            <a:ext cx="1724025" cy="1323975"/>
            <a:chOff x="1156" y="2795"/>
            <a:chExt cx="1360" cy="1044"/>
          </a:xfrm>
        </p:grpSpPr>
        <p:sp>
          <p:nvSpPr>
            <p:cNvPr id="76825" name="Oval 25"/>
            <p:cNvSpPr>
              <a:spLocks noChangeAspect="1" noChangeArrowheads="1"/>
            </p:cNvSpPr>
            <p:nvPr/>
          </p:nvSpPr>
          <p:spPr bwMode="auto">
            <a:xfrm>
              <a:off x="1156" y="2932"/>
              <a:ext cx="1360" cy="90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0" scaled="1"/>
            </a:gradFill>
            <a:ln w="12700" cap="rnd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6" name="Rectangle 26"/>
            <p:cNvSpPr>
              <a:spLocks noChangeAspect="1" noChangeArrowheads="1"/>
            </p:cNvSpPr>
            <p:nvPr/>
          </p:nvSpPr>
          <p:spPr bwMode="auto">
            <a:xfrm>
              <a:off x="1156" y="3249"/>
              <a:ext cx="1360" cy="136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7" name="Oval 27"/>
            <p:cNvSpPr>
              <a:spLocks noChangeAspect="1" noChangeArrowheads="1"/>
            </p:cNvSpPr>
            <p:nvPr/>
          </p:nvSpPr>
          <p:spPr bwMode="auto">
            <a:xfrm>
              <a:off x="1156" y="2795"/>
              <a:ext cx="1360" cy="90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12700" cap="rnd" algn="ctr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28" name="Oval 28"/>
            <p:cNvSpPr>
              <a:spLocks noChangeAspect="1" noChangeArrowheads="1"/>
            </p:cNvSpPr>
            <p:nvPr/>
          </p:nvSpPr>
          <p:spPr bwMode="auto">
            <a:xfrm>
              <a:off x="1179" y="2813"/>
              <a:ext cx="1315" cy="861"/>
            </a:xfrm>
            <a:prstGeom prst="ellipse">
              <a:avLst/>
            </a:prstGeom>
            <a:gradFill rotWithShape="1">
              <a:gsLst>
                <a:gs pos="0">
                  <a:srgbClr val="00A200">
                    <a:alpha val="60001"/>
                  </a:srgbClr>
                </a:gs>
                <a:gs pos="100000">
                  <a:srgbClr val="333333">
                    <a:alpha val="60001"/>
                  </a:srgbClr>
                </a:gs>
              </a:gsLst>
              <a:path path="rect">
                <a:fillToRect r="100000" b="100000"/>
              </a:path>
            </a:gradFill>
            <a:ln w="12700" cap="rnd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29"/>
          <p:cNvGrpSpPr>
            <a:grpSpLocks noChangeAspect="1"/>
          </p:cNvGrpSpPr>
          <p:nvPr/>
        </p:nvGrpSpPr>
        <p:grpSpPr bwMode="auto">
          <a:xfrm>
            <a:off x="5855524" y="1964975"/>
            <a:ext cx="1946275" cy="1493837"/>
            <a:chOff x="1156" y="2795"/>
            <a:chExt cx="1360" cy="1044"/>
          </a:xfrm>
        </p:grpSpPr>
        <p:sp>
          <p:nvSpPr>
            <p:cNvPr id="76830" name="Oval 30"/>
            <p:cNvSpPr>
              <a:spLocks noChangeAspect="1" noChangeArrowheads="1"/>
            </p:cNvSpPr>
            <p:nvPr/>
          </p:nvSpPr>
          <p:spPr bwMode="auto">
            <a:xfrm>
              <a:off x="1156" y="2932"/>
              <a:ext cx="1360" cy="90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0" scaled="1"/>
            </a:gradFill>
            <a:ln w="12700" cap="rnd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1" name="Rectangle 31"/>
            <p:cNvSpPr>
              <a:spLocks noChangeAspect="1" noChangeArrowheads="1"/>
            </p:cNvSpPr>
            <p:nvPr/>
          </p:nvSpPr>
          <p:spPr bwMode="auto">
            <a:xfrm>
              <a:off x="1156" y="3249"/>
              <a:ext cx="1360" cy="136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2" name="Oval 32"/>
            <p:cNvSpPr>
              <a:spLocks noChangeAspect="1" noChangeArrowheads="1"/>
            </p:cNvSpPr>
            <p:nvPr/>
          </p:nvSpPr>
          <p:spPr bwMode="auto">
            <a:xfrm>
              <a:off x="1156" y="2795"/>
              <a:ext cx="1360" cy="90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12700" cap="rnd" algn="ctr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3" name="Oval 33"/>
            <p:cNvSpPr>
              <a:spLocks noChangeAspect="1" noChangeArrowheads="1"/>
            </p:cNvSpPr>
            <p:nvPr/>
          </p:nvSpPr>
          <p:spPr bwMode="auto">
            <a:xfrm>
              <a:off x="1179" y="2813"/>
              <a:ext cx="1315" cy="861"/>
            </a:xfrm>
            <a:prstGeom prst="ellipse">
              <a:avLst/>
            </a:prstGeom>
            <a:gradFill rotWithShape="1">
              <a:gsLst>
                <a:gs pos="0">
                  <a:srgbClr val="00A200">
                    <a:alpha val="60001"/>
                  </a:srgbClr>
                </a:gs>
                <a:gs pos="100000">
                  <a:srgbClr val="333333">
                    <a:alpha val="60001"/>
                  </a:srgbClr>
                </a:gs>
              </a:gsLst>
              <a:path path="rect">
                <a:fillToRect r="100000" b="100000"/>
              </a:path>
            </a:gradFill>
            <a:ln w="12700" cap="rnd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7" name="Group 34"/>
          <p:cNvGrpSpPr>
            <a:grpSpLocks noChangeAspect="1"/>
          </p:cNvGrpSpPr>
          <p:nvPr/>
        </p:nvGrpSpPr>
        <p:grpSpPr bwMode="auto">
          <a:xfrm>
            <a:off x="914132" y="3995655"/>
            <a:ext cx="1946275" cy="1493837"/>
            <a:chOff x="1156" y="2795"/>
            <a:chExt cx="1360" cy="1044"/>
          </a:xfrm>
        </p:grpSpPr>
        <p:sp>
          <p:nvSpPr>
            <p:cNvPr id="76835" name="Oval 35"/>
            <p:cNvSpPr>
              <a:spLocks noChangeAspect="1" noChangeArrowheads="1"/>
            </p:cNvSpPr>
            <p:nvPr/>
          </p:nvSpPr>
          <p:spPr bwMode="auto">
            <a:xfrm>
              <a:off x="1156" y="2932"/>
              <a:ext cx="1360" cy="90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0" scaled="1"/>
            </a:gradFill>
            <a:ln w="12700" cap="rnd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6" name="Rectangle 36"/>
            <p:cNvSpPr>
              <a:spLocks noChangeAspect="1" noChangeArrowheads="1"/>
            </p:cNvSpPr>
            <p:nvPr/>
          </p:nvSpPr>
          <p:spPr bwMode="auto">
            <a:xfrm>
              <a:off x="1156" y="3249"/>
              <a:ext cx="1360" cy="136"/>
            </a:xfrm>
            <a:prstGeom prst="rect">
              <a:avLst/>
            </a:prstGeom>
            <a:gradFill rotWithShape="1"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0" scaled="1"/>
            </a:gradFill>
            <a:ln w="12700" cap="rnd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7" name="Oval 37"/>
            <p:cNvSpPr>
              <a:spLocks noChangeAspect="1" noChangeArrowheads="1"/>
            </p:cNvSpPr>
            <p:nvPr/>
          </p:nvSpPr>
          <p:spPr bwMode="auto">
            <a:xfrm>
              <a:off x="1156" y="2795"/>
              <a:ext cx="1360" cy="907"/>
            </a:xfrm>
            <a:prstGeom prst="ellipse">
              <a:avLst/>
            </a:prstGeom>
            <a:gradFill rotWithShape="1">
              <a:gsLst>
                <a:gs pos="0">
                  <a:srgbClr val="006600"/>
                </a:gs>
                <a:gs pos="100000">
                  <a:schemeClr val="tx1"/>
                </a:gs>
              </a:gsLst>
              <a:path path="rect">
                <a:fillToRect r="100000" b="100000"/>
              </a:path>
            </a:gradFill>
            <a:ln w="12700" cap="rnd" algn="ctr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6838" name="Oval 38"/>
            <p:cNvSpPr>
              <a:spLocks noChangeAspect="1" noChangeArrowheads="1"/>
            </p:cNvSpPr>
            <p:nvPr/>
          </p:nvSpPr>
          <p:spPr bwMode="auto">
            <a:xfrm>
              <a:off x="1179" y="2813"/>
              <a:ext cx="1315" cy="861"/>
            </a:xfrm>
            <a:prstGeom prst="ellipse">
              <a:avLst/>
            </a:prstGeom>
            <a:gradFill rotWithShape="1">
              <a:gsLst>
                <a:gs pos="0">
                  <a:srgbClr val="00A200">
                    <a:alpha val="60001"/>
                  </a:srgbClr>
                </a:gs>
                <a:gs pos="100000">
                  <a:srgbClr val="333333">
                    <a:alpha val="60001"/>
                  </a:srgbClr>
                </a:gs>
              </a:gsLst>
              <a:path path="rect">
                <a:fillToRect r="100000" b="100000"/>
              </a:path>
            </a:gradFill>
            <a:ln w="12700" cap="rnd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6843" name="Rectangle 43"/>
          <p:cNvSpPr>
            <a:spLocks noChangeArrowheads="1"/>
          </p:cNvSpPr>
          <p:nvPr/>
        </p:nvSpPr>
        <p:spPr bwMode="auto">
          <a:xfrm>
            <a:off x="1199408" y="4227616"/>
            <a:ext cx="1413164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600" dirty="0" smtClean="0">
                <a:solidFill>
                  <a:schemeClr val="accent1"/>
                </a:solidFill>
              </a:rPr>
              <a:t>early warning and emergency response mechanism</a:t>
            </a:r>
            <a:endParaRPr lang="en-US" altLang="ko-KR" sz="1600" dirty="0" smtClean="0">
              <a:solidFill>
                <a:schemeClr val="accent1"/>
              </a:solidFill>
            </a:endParaRPr>
          </a:p>
        </p:txBody>
      </p:sp>
      <p:sp>
        <p:nvSpPr>
          <p:cNvPr id="76845" name="Rectangle 45"/>
          <p:cNvSpPr>
            <a:spLocks noChangeArrowheads="1"/>
          </p:cNvSpPr>
          <p:nvPr/>
        </p:nvSpPr>
        <p:spPr bwMode="auto">
          <a:xfrm>
            <a:off x="2291938" y="1698171"/>
            <a:ext cx="1312409" cy="10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600" dirty="0" smtClean="0">
                <a:solidFill>
                  <a:schemeClr val="accent1"/>
                </a:solidFill>
              </a:rPr>
              <a:t>joint law enforcement</a:t>
            </a:r>
          </a:p>
          <a:p>
            <a:pPr algn="ctr">
              <a:lnSpc>
                <a:spcPct val="90000"/>
              </a:lnSpc>
            </a:pPr>
            <a:r>
              <a:rPr lang="en-US" altLang="zh-CN" sz="1600" dirty="0" smtClean="0">
                <a:solidFill>
                  <a:schemeClr val="accent1"/>
                </a:solidFill>
              </a:rPr>
              <a:t> supervision mechanism</a:t>
            </a:r>
            <a:endParaRPr lang="en-US" altLang="ko-KR" sz="1600" dirty="0" smtClean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eaLnBrk="0" latinLnBrk="0" hangingPunct="0">
              <a:lnSpc>
                <a:spcPct val="90000"/>
              </a:lnSpc>
            </a:pPr>
            <a:endParaRPr lang="en-US" altLang="ko-KR" sz="1400" dirty="0">
              <a:solidFill>
                <a:schemeClr val="accent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6847" name="Rectangle 47"/>
          <p:cNvSpPr>
            <a:spLocks noChangeArrowheads="1"/>
          </p:cNvSpPr>
          <p:nvPr/>
        </p:nvSpPr>
        <p:spPr bwMode="auto">
          <a:xfrm>
            <a:off x="6080165" y="2291938"/>
            <a:ext cx="13656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600" dirty="0" smtClean="0"/>
              <a:t> </a:t>
            </a:r>
            <a:r>
              <a:rPr lang="en-US" altLang="zh-CN" sz="1600" dirty="0" smtClean="0">
                <a:solidFill>
                  <a:schemeClr val="accent1"/>
                </a:solidFill>
              </a:rPr>
              <a:t>assessment consultation of major projects</a:t>
            </a:r>
            <a:endParaRPr lang="en-US" altLang="ko-KR" sz="1600" dirty="0" smtClean="0">
              <a:solidFill>
                <a:schemeClr val="accent1"/>
              </a:solidFill>
            </a:endParaRPr>
          </a:p>
        </p:txBody>
      </p:sp>
      <p:sp>
        <p:nvSpPr>
          <p:cNvPr id="76849" name="Rectangle 49"/>
          <p:cNvSpPr>
            <a:spLocks noChangeArrowheads="1"/>
          </p:cNvSpPr>
          <p:nvPr/>
        </p:nvSpPr>
        <p:spPr bwMode="auto">
          <a:xfrm>
            <a:off x="5609892" y="4773876"/>
            <a:ext cx="139655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600" dirty="0" smtClean="0">
                <a:solidFill>
                  <a:schemeClr val="accent1"/>
                </a:solidFill>
              </a:rPr>
              <a:t>information sharing mechanism</a:t>
            </a:r>
            <a:endParaRPr lang="en-US" altLang="ko-KR" sz="1600" dirty="0" smtClean="0">
              <a:solidFill>
                <a:schemeClr val="accent1"/>
              </a:solidFill>
            </a:endParaRPr>
          </a:p>
        </p:txBody>
      </p:sp>
      <p:sp>
        <p:nvSpPr>
          <p:cNvPr id="76855" name="AutoShape 55"/>
          <p:cNvSpPr>
            <a:spLocks noChangeArrowheads="1"/>
          </p:cNvSpPr>
          <p:nvPr/>
        </p:nvSpPr>
        <p:spPr bwMode="auto">
          <a:xfrm>
            <a:off x="2108033" y="3306100"/>
            <a:ext cx="4577775" cy="110328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dirty="0" smtClean="0"/>
              <a:t>unified working mechanism</a:t>
            </a:r>
            <a:endParaRPr lang="en-US" altLang="ko-KR" sz="3600" b="1" dirty="0">
              <a:solidFill>
                <a:srgbClr val="800000"/>
              </a:solidFill>
              <a:latin typeface="Arial" pitchFamily="34" charset="0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252243" y="415636"/>
            <a:ext cx="7276713" cy="400110"/>
            <a:chOff x="2394022" y="3399635"/>
            <a:chExt cx="6011865" cy="400110"/>
          </a:xfrm>
        </p:grpSpPr>
        <p:pic>
          <p:nvPicPr>
            <p:cNvPr id="57" name="Picture 12" descr="C:\Users\apple\Desktop\mb\222222222\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022" y="3612085"/>
              <a:ext cx="8215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矩形 23"/>
            <p:cNvSpPr>
              <a:spLocks noChangeArrowheads="1"/>
            </p:cNvSpPr>
            <p:nvPr/>
          </p:nvSpPr>
          <p:spPr bwMode="auto">
            <a:xfrm>
              <a:off x="2637885" y="3399635"/>
              <a:ext cx="576800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 smtClean="0">
                  <a:solidFill>
                    <a:schemeClr val="accent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Working mechanisms </a:t>
              </a:r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of joint prevention, </a:t>
              </a:r>
              <a:r>
                <a:rPr lang="en-US" altLang="zh-CN" sz="2000" dirty="0" smtClean="0">
                  <a:solidFill>
                    <a:schemeClr val="bg2">
                      <a:lumMod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control</a:t>
              </a:r>
              <a:endParaRPr lang="zh-CN" altLang="en-US" sz="20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9" name="矩形 13"/>
          <p:cNvSpPr>
            <a:spLocks noChangeArrowheads="1"/>
          </p:cNvSpPr>
          <p:nvPr/>
        </p:nvSpPr>
        <p:spPr bwMode="auto">
          <a:xfrm>
            <a:off x="1175763" y="919656"/>
            <a:ext cx="5333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 smtClean="0">
                <a:solidFill>
                  <a:schemeClr val="accent3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set of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working mechanism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Picture 9" descr="C:\Users\apple\Desktop\mb\222222222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41" y="0"/>
            <a:ext cx="75842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矩形 11"/>
          <p:cNvSpPr>
            <a:spLocks noChangeArrowheads="1"/>
          </p:cNvSpPr>
          <p:nvPr/>
        </p:nvSpPr>
        <p:spPr bwMode="auto">
          <a:xfrm>
            <a:off x="711221" y="6220100"/>
            <a:ext cx="8072512" cy="182562"/>
          </a:xfrm>
          <a:prstGeom prst="rect">
            <a:avLst/>
          </a:prstGeom>
          <a:solidFill>
            <a:srgbClr val="D9D9D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62" name="矩形 16">
            <a:hlinkClick r:id="rId5" action="ppaction://hlinksldjump">
              <a:snd r:embed="rId6" name="click.wav"/>
            </a:hlinkClick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84573" y="6488668"/>
            <a:ext cx="1407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rgbClr val="00A0E9"/>
                </a:solidFill>
                <a:latin typeface="方正大标宋简体" pitchFamily="2" charset="-122"/>
                <a:ea typeface="方正大标宋简体" pitchFamily="2" charset="-122"/>
              </a:rPr>
              <a:t>【PART 2】</a:t>
            </a:r>
            <a:endParaRPr lang="zh-CN" altLang="en-US" sz="1800" dirty="0">
              <a:solidFill>
                <a:srgbClr val="00A0E9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1038"/>
          <p:cNvSpPr>
            <a:spLocks noChangeArrowheads="1"/>
          </p:cNvSpPr>
          <p:nvPr/>
        </p:nvSpPr>
        <p:spPr bwMode="auto">
          <a:xfrm>
            <a:off x="635000" y="1962955"/>
            <a:ext cx="1328738" cy="2168525"/>
          </a:xfrm>
          <a:prstGeom prst="homePlate">
            <a:avLst>
              <a:gd name="adj" fmla="val 11796"/>
            </a:avLst>
          </a:prstGeom>
          <a:solidFill>
            <a:srgbClr val="ECC6C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15" name="矩形 24"/>
          <p:cNvSpPr>
            <a:spLocks noChangeArrowheads="1"/>
          </p:cNvSpPr>
          <p:nvPr/>
        </p:nvSpPr>
        <p:spPr bwMode="auto">
          <a:xfrm>
            <a:off x="704485" y="220199"/>
            <a:ext cx="658873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Increase investment </a:t>
            </a:r>
            <a:r>
              <a:rPr lang="en-US" altLang="zh-CN" sz="17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to guarantee </a:t>
            </a:r>
            <a:r>
              <a:rPr lang="en-US" altLang="zh-CN" sz="1700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implementation </a:t>
            </a:r>
            <a:r>
              <a:rPr lang="en-US" altLang="zh-CN" sz="1700" dirty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of atmospheric pollution prevention and control </a:t>
            </a:r>
            <a:r>
              <a:rPr lang="en-US" altLang="zh-CN" sz="1700" dirty="0" smtClean="0">
                <a:solidFill>
                  <a:schemeClr val="bg2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measures.</a:t>
            </a:r>
            <a:endParaRPr lang="zh-CN" altLang="en-US" sz="1700" dirty="0">
              <a:solidFill>
                <a:schemeClr val="bg2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Rectangle 1027"/>
          <p:cNvSpPr>
            <a:spLocks noChangeArrowheads="1"/>
          </p:cNvSpPr>
          <p:nvPr/>
        </p:nvSpPr>
        <p:spPr bwMode="auto">
          <a:xfrm>
            <a:off x="7253225" y="1891704"/>
            <a:ext cx="1279525" cy="2168525"/>
          </a:xfrm>
          <a:prstGeom prst="rect">
            <a:avLst/>
          </a:prstGeom>
          <a:solidFill>
            <a:srgbClr val="FF9B05"/>
          </a:solidFill>
          <a:ln w="6350">
            <a:noFill/>
            <a:miter lim="800000"/>
            <a:headEnd/>
            <a:tailEnd/>
          </a:ln>
          <a:effectLst>
            <a:outerShdw dist="35921" dir="2700000" algn="ctr" rotWithShape="0">
              <a:schemeClr val="hlink"/>
            </a:outerShdw>
          </a:effectLst>
        </p:spPr>
        <p:txBody>
          <a:bodyPr lIns="0" tIns="0" rIns="0" bIns="0" anchor="ctr">
            <a:spAutoFit/>
          </a:bodyPr>
          <a:lstStyle/>
          <a:p>
            <a:endParaRPr lang="zh-CN" altLang="en-US"/>
          </a:p>
        </p:txBody>
      </p:sp>
      <p:sp>
        <p:nvSpPr>
          <p:cNvPr id="29" name="Text Box 1028"/>
          <p:cNvSpPr txBox="1">
            <a:spLocks noChangeArrowheads="1"/>
          </p:cNvSpPr>
          <p:nvPr/>
        </p:nvSpPr>
        <p:spPr bwMode="auto">
          <a:xfrm>
            <a:off x="750001" y="2540180"/>
            <a:ext cx="1168400" cy="10156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lvl="0"/>
            <a:r>
              <a:rPr lang="en-US" altLang="en-US" dirty="0" smtClean="0"/>
              <a:t>Set up new Special Funds </a:t>
            </a:r>
            <a:endParaRPr lang="zh-CN" altLang="en-US" dirty="0" smtClean="0"/>
          </a:p>
          <a:p>
            <a:pPr eaLnBrk="0" hangingPunct="0"/>
            <a:endParaRPr kumimoji="1" lang="en-US" altLang="zh-CN" sz="1200" dirty="0">
              <a:solidFill>
                <a:srgbClr val="000000"/>
              </a:solidFill>
            </a:endParaRPr>
          </a:p>
        </p:txBody>
      </p:sp>
      <p:sp>
        <p:nvSpPr>
          <p:cNvPr id="30" name="AutoShape 1031"/>
          <p:cNvSpPr>
            <a:spLocks noChangeArrowheads="1"/>
          </p:cNvSpPr>
          <p:nvPr/>
        </p:nvSpPr>
        <p:spPr bwMode="auto">
          <a:xfrm>
            <a:off x="2412516" y="1977187"/>
            <a:ext cx="1328737" cy="2168525"/>
          </a:xfrm>
          <a:prstGeom prst="chevron">
            <a:avLst>
              <a:gd name="adj" fmla="val 11468"/>
            </a:avLst>
          </a:prstGeom>
          <a:solidFill>
            <a:srgbClr val="ECC6C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1" name="Text Box 1032"/>
          <p:cNvSpPr txBox="1">
            <a:spLocks noChangeArrowheads="1"/>
          </p:cNvSpPr>
          <p:nvPr/>
        </p:nvSpPr>
        <p:spPr bwMode="auto">
          <a:xfrm>
            <a:off x="2624447" y="2416713"/>
            <a:ext cx="1077175" cy="107721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800 million USD for Support in JING-JIN-JI Area</a:t>
            </a:r>
            <a:endParaRPr kumimoji="1"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32" name="AutoShape 1033"/>
          <p:cNvSpPr>
            <a:spLocks noChangeArrowheads="1"/>
          </p:cNvSpPr>
          <p:nvPr/>
        </p:nvSpPr>
        <p:spPr bwMode="auto">
          <a:xfrm>
            <a:off x="4140674" y="1962955"/>
            <a:ext cx="1328737" cy="2168525"/>
          </a:xfrm>
          <a:prstGeom prst="chevron">
            <a:avLst>
              <a:gd name="adj" fmla="val 11468"/>
            </a:avLst>
          </a:prstGeom>
          <a:solidFill>
            <a:srgbClr val="ECC6C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3" name="Text Box 1034"/>
          <p:cNvSpPr txBox="1">
            <a:spLocks noChangeArrowheads="1"/>
          </p:cNvSpPr>
          <p:nvPr/>
        </p:nvSpPr>
        <p:spPr bwMode="auto">
          <a:xfrm>
            <a:off x="4370120" y="2039524"/>
            <a:ext cx="878774" cy="212365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en-US" altLang="en-US" sz="1400" b="1" dirty="0" smtClean="0">
                <a:solidFill>
                  <a:schemeClr val="tx2">
                    <a:lumMod val="50000"/>
                  </a:schemeClr>
                </a:solidFill>
              </a:rPr>
              <a:t>80 millions USD FOR Support Coal-Fired Boiler Smoke Management in 12 KEY cities</a:t>
            </a:r>
            <a:endParaRPr lang="zh-CN" altLang="en-US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0" hangingPunct="0"/>
            <a:endParaRPr kumimoji="1" lang="en-US" altLang="zh-CN" sz="1200" dirty="0">
              <a:solidFill>
                <a:srgbClr val="000000"/>
              </a:solidFill>
            </a:endParaRPr>
          </a:p>
        </p:txBody>
      </p:sp>
      <p:sp>
        <p:nvSpPr>
          <p:cNvPr id="34" name="AutoShape 1035"/>
          <p:cNvSpPr>
            <a:spLocks noChangeArrowheads="1"/>
          </p:cNvSpPr>
          <p:nvPr/>
        </p:nvSpPr>
        <p:spPr bwMode="auto">
          <a:xfrm>
            <a:off x="5662592" y="1951080"/>
            <a:ext cx="1328738" cy="2168525"/>
          </a:xfrm>
          <a:prstGeom prst="chevron">
            <a:avLst>
              <a:gd name="adj" fmla="val 11468"/>
            </a:avLst>
          </a:prstGeom>
          <a:solidFill>
            <a:srgbClr val="ECC6C6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35" name="Text Box 1036"/>
          <p:cNvSpPr txBox="1">
            <a:spLocks noChangeArrowheads="1"/>
          </p:cNvSpPr>
          <p:nvPr/>
        </p:nvSpPr>
        <p:spPr bwMode="auto">
          <a:xfrm>
            <a:off x="5835691" y="2375456"/>
            <a:ext cx="1075748" cy="110799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Increasing  public finance investment in 2014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Text Box 1037"/>
          <p:cNvSpPr txBox="1">
            <a:spLocks noChangeArrowheads="1"/>
          </p:cNvSpPr>
          <p:nvPr/>
        </p:nvSpPr>
        <p:spPr bwMode="auto">
          <a:xfrm>
            <a:off x="7374639" y="2347336"/>
            <a:ext cx="1092468" cy="16619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/>
            <a:r>
              <a:rPr kumimoji="1" lang="en-US" altLang="zh-CN" b="1" dirty="0" smtClean="0">
                <a:solidFill>
                  <a:srgbClr val="000000"/>
                </a:solidFill>
              </a:rPr>
              <a:t>Predicted total investment surpass  280 billion USD </a:t>
            </a:r>
            <a:endParaRPr kumimoji="1" lang="en-US" altLang="zh-CN" b="1" dirty="0">
              <a:solidFill>
                <a:srgbClr val="000000"/>
              </a:solidFill>
            </a:endParaRPr>
          </a:p>
        </p:txBody>
      </p:sp>
      <p:pic>
        <p:nvPicPr>
          <p:cNvPr id="38" name="Picture 9" descr="C:\Users\apple\Desktop\mb\222222222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21" y="237506"/>
            <a:ext cx="75842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11"/>
          <p:cNvSpPr>
            <a:spLocks noChangeArrowheads="1"/>
          </p:cNvSpPr>
          <p:nvPr/>
        </p:nvSpPr>
        <p:spPr bwMode="auto">
          <a:xfrm>
            <a:off x="746847" y="6113223"/>
            <a:ext cx="8072512" cy="182562"/>
          </a:xfrm>
          <a:prstGeom prst="rect">
            <a:avLst/>
          </a:prstGeom>
          <a:solidFill>
            <a:srgbClr val="D9D9D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0" name="矩形 16">
            <a:hlinkClick r:id="rId3" action="ppaction://hlinksldjump">
              <a:snd r:embed="rId4" name="click.wav"/>
            </a:hlinkClick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84573" y="6488668"/>
            <a:ext cx="1407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rgbClr val="00A0E9"/>
                </a:solidFill>
                <a:latin typeface="方正大标宋简体" pitchFamily="2" charset="-122"/>
                <a:ea typeface="方正大标宋简体" pitchFamily="2" charset="-122"/>
              </a:rPr>
              <a:t>【PART 3】</a:t>
            </a:r>
            <a:endParaRPr lang="zh-CN" altLang="en-US" sz="1800" dirty="0">
              <a:solidFill>
                <a:srgbClr val="00A0E9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2" animBg="1"/>
      <p:bldP spid="28" grpId="0" animBg="1"/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C:\Users\apple\Desktop\mb\222222222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88274" y="1215724"/>
            <a:ext cx="7945821" cy="851297"/>
          </a:xfrm>
          <a:prstGeom prst="roundRect">
            <a:avLst/>
          </a:prstGeom>
          <a:solidFill>
            <a:srgbClr val="00A29A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Bernard MT Condensed" panose="02050806060905020404" pitchFamily="18" charset="0"/>
              </a:rPr>
              <a:t>The governments at all levels</a:t>
            </a:r>
            <a:endParaRPr lang="zh-CN" altLang="en-US" sz="4400" dirty="0">
              <a:latin typeface="Bernard MT Condensed" panose="02050806060905020404" pitchFamily="18" charset="0"/>
            </a:endParaRPr>
          </a:p>
        </p:txBody>
      </p:sp>
      <p:grpSp>
        <p:nvGrpSpPr>
          <p:cNvPr id="16407" name="组合 16406"/>
          <p:cNvGrpSpPr/>
          <p:nvPr/>
        </p:nvGrpSpPr>
        <p:grpSpPr>
          <a:xfrm>
            <a:off x="285008" y="2064642"/>
            <a:ext cx="1888176" cy="3442426"/>
            <a:chOff x="285008" y="2064642"/>
            <a:chExt cx="1888176" cy="3442426"/>
          </a:xfrm>
        </p:grpSpPr>
        <p:cxnSp>
          <p:nvCxnSpPr>
            <p:cNvPr id="26" name="直接连接符 25"/>
            <p:cNvCxnSpPr/>
            <p:nvPr/>
          </p:nvCxnSpPr>
          <p:spPr bwMode="auto">
            <a:xfrm>
              <a:off x="1257299" y="2064642"/>
              <a:ext cx="0" cy="1978195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390" name="TextBox 16389"/>
            <p:cNvSpPr txBox="1"/>
            <p:nvPr/>
          </p:nvSpPr>
          <p:spPr>
            <a:xfrm>
              <a:off x="285008" y="4042837"/>
              <a:ext cx="1888176" cy="1464231"/>
            </a:xfrm>
            <a:prstGeom prst="round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Monitoring </a:t>
              </a:r>
              <a:r>
                <a:rPr lang="en-US" altLang="zh-CN" sz="2000" b="1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and early warning system</a:t>
              </a:r>
              <a:endParaRPr lang="zh-CN" altLang="en-US" sz="2000" b="1" dirty="0">
                <a:solidFill>
                  <a:schemeClr val="bg1"/>
                </a:solidFill>
                <a:latin typeface="Adobe Gothic Std B" pitchFamily="34" charset="-128"/>
              </a:endParaRPr>
            </a:p>
          </p:txBody>
        </p:sp>
      </p:grpSp>
      <p:grpSp>
        <p:nvGrpSpPr>
          <p:cNvPr id="16408" name="组合 16407"/>
          <p:cNvGrpSpPr/>
          <p:nvPr/>
        </p:nvGrpSpPr>
        <p:grpSpPr>
          <a:xfrm>
            <a:off x="1840623" y="2064642"/>
            <a:ext cx="1793226" cy="1978195"/>
            <a:chOff x="1840623" y="2064642"/>
            <a:chExt cx="1793226" cy="1978195"/>
          </a:xfrm>
        </p:grpSpPr>
        <p:cxnSp>
          <p:nvCxnSpPr>
            <p:cNvPr id="19" name="直接连接符 18"/>
            <p:cNvCxnSpPr>
              <a:endCxn id="40" idx="0"/>
            </p:cNvCxnSpPr>
            <p:nvPr/>
          </p:nvCxnSpPr>
          <p:spPr bwMode="auto">
            <a:xfrm>
              <a:off x="2711668" y="2064642"/>
              <a:ext cx="25568" cy="854483"/>
            </a:xfrm>
            <a:prstGeom prst="line">
              <a:avLst/>
            </a:prstGeom>
            <a:ln w="76200">
              <a:solidFill>
                <a:srgbClr val="FF9B05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840623" y="2919125"/>
              <a:ext cx="1793226" cy="1123712"/>
            </a:xfrm>
            <a:prstGeom prst="round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Formulate emergency plan</a:t>
              </a:r>
              <a:endParaRPr lang="zh-CN" altLang="en-US" sz="2000" b="1" dirty="0">
                <a:solidFill>
                  <a:schemeClr val="bg1"/>
                </a:solidFill>
                <a:latin typeface="Adobe Gothic Std B" pitchFamily="34" charset="-128"/>
              </a:endParaRPr>
            </a:p>
          </p:txBody>
        </p:sp>
      </p:grpSp>
      <p:grpSp>
        <p:nvGrpSpPr>
          <p:cNvPr id="16409" name="组合 16408"/>
          <p:cNvGrpSpPr/>
          <p:nvPr/>
        </p:nvGrpSpPr>
        <p:grpSpPr>
          <a:xfrm>
            <a:off x="2731325" y="2033111"/>
            <a:ext cx="1926070" cy="4311879"/>
            <a:chOff x="2731325" y="2033111"/>
            <a:chExt cx="1926070" cy="4311879"/>
          </a:xfrm>
        </p:grpSpPr>
        <p:cxnSp>
          <p:nvCxnSpPr>
            <p:cNvPr id="23" name="直接连接符 22"/>
            <p:cNvCxnSpPr/>
            <p:nvPr/>
          </p:nvCxnSpPr>
          <p:spPr bwMode="auto">
            <a:xfrm>
              <a:off x="3823139" y="2033111"/>
              <a:ext cx="39413" cy="3108826"/>
            </a:xfrm>
            <a:prstGeom prst="line">
              <a:avLst/>
            </a:prstGeom>
            <a:ln w="76200">
              <a:solidFill>
                <a:srgbClr val="FFFF00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731325" y="4880759"/>
              <a:ext cx="1926070" cy="1464231"/>
            </a:xfrm>
            <a:prstGeom prst="round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>
                      <a:lumMod val="65000"/>
                    </a:schemeClr>
                  </a:solidFill>
                  <a:latin typeface="Adobe Gothic Std B" pitchFamily="34" charset="-128"/>
                  <a:ea typeface="Adobe Gothic Std B" pitchFamily="34" charset="-128"/>
                </a:rPr>
                <a:t>Adopt emergency measures in time</a:t>
              </a:r>
              <a:endParaRPr lang="zh-CN" altLang="en-US" sz="2000" b="1" dirty="0">
                <a:solidFill>
                  <a:schemeClr val="bg1">
                    <a:lumMod val="65000"/>
                  </a:schemeClr>
                </a:solidFill>
                <a:latin typeface="Adobe Gothic Std B" pitchFamily="34" charset="-128"/>
              </a:endParaRPr>
            </a:p>
          </p:txBody>
        </p:sp>
      </p:grpSp>
      <p:grpSp>
        <p:nvGrpSpPr>
          <p:cNvPr id="16410" name="组合 16409"/>
          <p:cNvGrpSpPr/>
          <p:nvPr/>
        </p:nvGrpSpPr>
        <p:grpSpPr>
          <a:xfrm>
            <a:off x="4107173" y="1652627"/>
            <a:ext cx="1742090" cy="3081184"/>
            <a:chOff x="4296360" y="1652627"/>
            <a:chExt cx="1742090" cy="2401709"/>
          </a:xfrm>
        </p:grpSpPr>
        <p:cxnSp>
          <p:nvCxnSpPr>
            <p:cNvPr id="29" name="直接连接符 28"/>
            <p:cNvCxnSpPr>
              <a:endCxn id="45" idx="0"/>
            </p:cNvCxnSpPr>
            <p:nvPr/>
          </p:nvCxnSpPr>
          <p:spPr bwMode="auto">
            <a:xfrm>
              <a:off x="5167405" y="1652627"/>
              <a:ext cx="0" cy="152580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4296360" y="3178429"/>
              <a:ext cx="1742090" cy="875907"/>
            </a:xfrm>
            <a:prstGeom prst="round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The </a:t>
              </a:r>
              <a:r>
                <a:rPr lang="en-US" altLang="zh-CN" sz="2000" b="1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specific inspection</a:t>
              </a:r>
              <a:endParaRPr lang="zh-CN" altLang="en-US" sz="2000" b="1" dirty="0">
                <a:solidFill>
                  <a:schemeClr val="bg1"/>
                </a:solidFill>
                <a:latin typeface="Adobe Gothic Std B" pitchFamily="34" charset="-128"/>
              </a:endParaRPr>
            </a:p>
          </p:txBody>
        </p:sp>
      </p:grpSp>
      <p:grpSp>
        <p:nvGrpSpPr>
          <p:cNvPr id="16411" name="组合 16410"/>
          <p:cNvGrpSpPr/>
          <p:nvPr/>
        </p:nvGrpSpPr>
        <p:grpSpPr>
          <a:xfrm>
            <a:off x="5308269" y="2064642"/>
            <a:ext cx="1694249" cy="4640716"/>
            <a:chOff x="5308269" y="2064642"/>
            <a:chExt cx="1694249" cy="4640716"/>
          </a:xfrm>
        </p:grpSpPr>
        <p:cxnSp>
          <p:nvCxnSpPr>
            <p:cNvPr id="31" name="直接连接符 30"/>
            <p:cNvCxnSpPr>
              <a:endCxn id="48" idx="0"/>
            </p:cNvCxnSpPr>
            <p:nvPr/>
          </p:nvCxnSpPr>
          <p:spPr bwMode="auto">
            <a:xfrm>
              <a:off x="6131474" y="2064642"/>
              <a:ext cx="23920" cy="285174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A2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Box 47"/>
            <p:cNvSpPr txBox="1"/>
            <p:nvPr/>
          </p:nvSpPr>
          <p:spPr>
            <a:xfrm>
              <a:off x="5308269" y="4916384"/>
              <a:ext cx="1694249" cy="1788974"/>
            </a:xfrm>
            <a:prstGeom prst="roundRect">
              <a:avLst/>
            </a:prstGeom>
            <a:solidFill>
              <a:srgbClr val="00A29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T</a:t>
              </a:r>
              <a:r>
                <a:rPr lang="en-US" altLang="zh-CN" sz="2000" b="1" dirty="0" smtClean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he analysis on pollution trend</a:t>
              </a:r>
              <a:endParaRPr lang="zh-CN" altLang="en-US" sz="2000" b="1" dirty="0">
                <a:solidFill>
                  <a:schemeClr val="bg1"/>
                </a:solidFill>
                <a:latin typeface="Adobe Gothic Std B" pitchFamily="34" charset="-128"/>
              </a:endParaRPr>
            </a:p>
          </p:txBody>
        </p:sp>
      </p:grpSp>
      <p:grpSp>
        <p:nvGrpSpPr>
          <p:cNvPr id="16412" name="组合 16411"/>
          <p:cNvGrpSpPr/>
          <p:nvPr/>
        </p:nvGrpSpPr>
        <p:grpSpPr>
          <a:xfrm>
            <a:off x="6198919" y="2127704"/>
            <a:ext cx="1911928" cy="2309224"/>
            <a:chOff x="6198919" y="2127704"/>
            <a:chExt cx="1911928" cy="2309224"/>
          </a:xfrm>
        </p:grpSpPr>
        <p:cxnSp>
          <p:nvCxnSpPr>
            <p:cNvPr id="16385" name="直接连接符 16384"/>
            <p:cNvCxnSpPr>
              <a:endCxn id="54" idx="0"/>
            </p:cNvCxnSpPr>
            <p:nvPr/>
          </p:nvCxnSpPr>
          <p:spPr bwMode="auto">
            <a:xfrm flipH="1">
              <a:off x="7154883" y="2127704"/>
              <a:ext cx="18430" cy="1185512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00A0E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Box 53"/>
            <p:cNvSpPr txBox="1"/>
            <p:nvPr/>
          </p:nvSpPr>
          <p:spPr>
            <a:xfrm>
              <a:off x="6198919" y="3313216"/>
              <a:ext cx="1911928" cy="1123712"/>
            </a:xfrm>
            <a:prstGeom prst="round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Publish real-time information</a:t>
              </a:r>
              <a:endParaRPr lang="zh-CN" altLang="en-US" sz="2000" b="1" dirty="0">
                <a:solidFill>
                  <a:schemeClr val="bg1"/>
                </a:solidFill>
                <a:latin typeface="Adobe Gothic Std B" pitchFamily="34" charset="-128"/>
              </a:endParaRPr>
            </a:p>
          </p:txBody>
        </p:sp>
      </p:grpSp>
      <p:grpSp>
        <p:nvGrpSpPr>
          <p:cNvPr id="16413" name="组合 16412"/>
          <p:cNvGrpSpPr/>
          <p:nvPr/>
        </p:nvGrpSpPr>
        <p:grpSpPr>
          <a:xfrm>
            <a:off x="7173311" y="2067021"/>
            <a:ext cx="1742090" cy="4234438"/>
            <a:chOff x="7173311" y="2067021"/>
            <a:chExt cx="1742090" cy="4496905"/>
          </a:xfrm>
        </p:grpSpPr>
        <p:cxnSp>
          <p:nvCxnSpPr>
            <p:cNvPr id="16388" name="直接连接符 16387"/>
            <p:cNvCxnSpPr/>
            <p:nvPr/>
          </p:nvCxnSpPr>
          <p:spPr bwMode="auto">
            <a:xfrm>
              <a:off x="8135006" y="2067021"/>
              <a:ext cx="0" cy="270793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TextBox 54"/>
            <p:cNvSpPr txBox="1"/>
            <p:nvPr/>
          </p:nvSpPr>
          <p:spPr>
            <a:xfrm>
              <a:off x="7173311" y="4774952"/>
              <a:ext cx="1742090" cy="1788974"/>
            </a:xfrm>
            <a:prstGeom prst="round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dobe Gothic Std B" pitchFamily="34" charset="-128"/>
                  <a:ea typeface="Adobe Gothic Std B" pitchFamily="34" charset="-128"/>
                </a:rPr>
                <a:t>Release forecast early warning timely</a:t>
              </a:r>
              <a:endParaRPr lang="zh-CN" altLang="en-US" sz="2000" b="1" dirty="0">
                <a:solidFill>
                  <a:schemeClr val="bg1"/>
                </a:solidFill>
                <a:latin typeface="Adobe Gothic Std B" pitchFamily="34" charset="-128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386254" y="450564"/>
            <a:ext cx="7496250" cy="369332"/>
            <a:chOff x="932855" y="5621654"/>
            <a:chExt cx="7496250" cy="369332"/>
          </a:xfrm>
        </p:grpSpPr>
        <p:pic>
          <p:nvPicPr>
            <p:cNvPr id="69" name="Picture 12" descr="C:\Users\apple\Desktop\mb\222222222\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55" y="5743856"/>
              <a:ext cx="82154" cy="10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69"/>
            <p:cNvSpPr txBox="1"/>
            <p:nvPr/>
          </p:nvSpPr>
          <p:spPr>
            <a:xfrm>
              <a:off x="1446415" y="5621654"/>
              <a:ext cx="69826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Improve the </a:t>
              </a:r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monitoring and early warning </a:t>
              </a:r>
              <a:r>
                <a:rPr lang="en-US" altLang="zh-CN" sz="170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emergency system</a:t>
              </a:r>
              <a:endParaRPr lang="zh-CN" altLang="en-US" sz="17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矩形 16">
            <a:hlinkClick r:id="rId4" action="ppaction://hlinksldjump">
              <a:snd r:embed="rId5" name="click.wav"/>
            </a:hlinkClick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6573" y="6301459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方正大标宋简体" pitchFamily="2" charset="-122"/>
                <a:ea typeface="方正大标宋简体" pitchFamily="2" charset="-122"/>
              </a:rPr>
              <a:t>【PART 4】</a:t>
            </a:r>
            <a:endParaRPr lang="zh-CN" altLang="en-US" sz="1800" dirty="0">
              <a:solidFill>
                <a:schemeClr val="bg1"/>
              </a:solidFill>
              <a:latin typeface="方正大标宋简体" pitchFamily="2" charset="-122"/>
              <a:ea typeface="方正大标宋简体" pitchFamily="2" charset="-122"/>
            </a:endParaRPr>
          </a:p>
        </p:txBody>
      </p:sp>
      <p:pic>
        <p:nvPicPr>
          <p:cNvPr id="30" name="Picture 9" descr="C:\Users\apple\Desktop\mb\222222222\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227" y="178129"/>
            <a:ext cx="75842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528288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</TotalTime>
  <Pages>0</Pages>
  <Words>495</Words>
  <Characters>0</Characters>
  <Application>Microsoft Office PowerPoint</Application>
  <DocSecurity>0</DocSecurity>
  <PresentationFormat>全屏显示(4:3)</PresentationFormat>
  <Lines>0</Lines>
  <Paragraphs>82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Calibri</vt:lpstr>
      <vt:lpstr>Adobe Gothic Std B</vt:lpstr>
      <vt:lpstr>Arial Black</vt:lpstr>
      <vt:lpstr>Times New Roman</vt:lpstr>
      <vt:lpstr>MS PMincho</vt:lpstr>
      <vt:lpstr>微软雅黑</vt:lpstr>
      <vt:lpstr>方正大标宋简体</vt:lpstr>
      <vt:lpstr>HY헤드라인M</vt:lpstr>
      <vt:lpstr>Bernard MT Condensed</vt:lpstr>
      <vt:lpstr>Calibri Light</vt:lpstr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zuazua W</dc:creator>
  <cp:lastModifiedBy>x220</cp:lastModifiedBy>
  <cp:revision>102</cp:revision>
  <dcterms:created xsi:type="dcterms:W3CDTF">2012-09-21T09:29:31Z</dcterms:created>
  <dcterms:modified xsi:type="dcterms:W3CDTF">2014-04-16T05:30:55Z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2052-8.1.0.3483</vt:lpwstr>
  </property>
</Properties>
</file>