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9" r:id="rId5"/>
    <p:sldId id="260" r:id="rId6"/>
    <p:sldId id="275" r:id="rId7"/>
    <p:sldId id="277" r:id="rId8"/>
    <p:sldId id="276" r:id="rId9"/>
    <p:sldId id="261" r:id="rId10"/>
    <p:sldId id="263" r:id="rId11"/>
    <p:sldId id="264" r:id="rId12"/>
    <p:sldId id="278" r:id="rId13"/>
    <p:sldId id="279" r:id="rId14"/>
    <p:sldId id="280" r:id="rId15"/>
    <p:sldId id="28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606" y="-108"/>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454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4135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127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C186-A52E-4EF0-BCE2-F037F35B13E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2948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48C186-A52E-4EF0-BCE2-F037F35B13E2}"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5575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C186-A52E-4EF0-BCE2-F037F35B13E2}" type="datetimeFigureOut">
              <a:rPr lang="en-US" smtClean="0"/>
              <a:pPr/>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005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C186-A52E-4EF0-BCE2-F037F35B13E2}" type="datetimeFigureOut">
              <a:rPr lang="en-US" smtClean="0"/>
              <a:pPr/>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164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C186-A52E-4EF0-BCE2-F037F35B13E2}" type="datetimeFigureOut">
              <a:rPr lang="en-US" smtClean="0"/>
              <a:pPr/>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C186-A52E-4EF0-BCE2-F037F35B13E2}"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542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C186-A52E-4EF0-BCE2-F037F35B13E2}"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19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C186-A52E-4EF0-BCE2-F037F35B13E2}" type="datetimeFigureOut">
              <a:rPr lang="en-US" smtClean="0"/>
              <a:pPr/>
              <a:t>4/9/2014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pPr/>
              <a:t>‹#›</a:t>
            </a:fld>
            <a:endParaRPr lang="en-US"/>
          </a:p>
        </p:txBody>
      </p:sp>
    </p:spTree>
    <p:extLst>
      <p:ext uri="{BB962C8B-B14F-4D97-AF65-F5344CB8AC3E}">
        <p14:creationId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txStyles>
    <p:titleStyle>
      <a:lvl1pPr algn="l" defTabSz="914400" rtl="1"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800" dirty="0" smtClean="0"/>
              <a:t>Cooperative </a:t>
            </a:r>
            <a:r>
              <a:rPr lang="en-US" sz="3800" dirty="0"/>
              <a:t>Environmental Audit of Dust and Sandstorms </a:t>
            </a:r>
            <a:r>
              <a:rPr lang="en-US" sz="3800" dirty="0" smtClean="0"/>
              <a:t>(DSS) Prevention</a:t>
            </a:r>
            <a:endParaRPr lang="en-US" sz="3800" dirty="0"/>
          </a:p>
        </p:txBody>
      </p:sp>
      <p:sp>
        <p:nvSpPr>
          <p:cNvPr id="3" name="Subtitle 2"/>
          <p:cNvSpPr>
            <a:spLocks noGrp="1"/>
          </p:cNvSpPr>
          <p:nvPr>
            <p:ph type="subTitle" idx="1"/>
          </p:nvPr>
        </p:nvSpPr>
        <p:spPr>
          <a:xfrm>
            <a:off x="4214810" y="3286124"/>
            <a:ext cx="4429156" cy="3000396"/>
          </a:xfrm>
        </p:spPr>
        <p:txBody>
          <a:bodyPr>
            <a:normAutofit fontScale="62500" lnSpcReduction="20000"/>
          </a:bodyPr>
          <a:lstStyle/>
          <a:p>
            <a:r>
              <a:rPr lang="en-US" sz="5100" b="1" dirty="0" smtClean="0"/>
              <a:t>Proposal of </a:t>
            </a:r>
          </a:p>
          <a:p>
            <a:r>
              <a:rPr lang="en-US" sz="5100" b="1" dirty="0" smtClean="0"/>
              <a:t>Supreme Audit Court of I. R. Iran</a:t>
            </a:r>
            <a:endParaRPr lang="en-US" b="1" dirty="0" smtClean="0"/>
          </a:p>
          <a:p>
            <a:r>
              <a:rPr lang="en-US" dirty="0" smtClean="0"/>
              <a:t>The 5</a:t>
            </a:r>
            <a:r>
              <a:rPr lang="en-US" baseline="30000" dirty="0" smtClean="0"/>
              <a:t>th</a:t>
            </a:r>
            <a:r>
              <a:rPr lang="en-US" dirty="0" smtClean="0"/>
              <a:t> Seminar on Environmental Auditing</a:t>
            </a:r>
          </a:p>
          <a:p>
            <a:r>
              <a:rPr lang="en-US" dirty="0" smtClean="0"/>
              <a:t>4</a:t>
            </a:r>
            <a:r>
              <a:rPr lang="en-US" baseline="30000" dirty="0" smtClean="0"/>
              <a:t>th</a:t>
            </a:r>
            <a:r>
              <a:rPr lang="en-US" dirty="0" smtClean="0"/>
              <a:t> ASOSAI WGEA Meeting </a:t>
            </a:r>
          </a:p>
          <a:p>
            <a:r>
              <a:rPr lang="en-US" dirty="0" smtClean="0"/>
              <a:t>15-17 April 2014, </a:t>
            </a:r>
          </a:p>
          <a:p>
            <a:r>
              <a:rPr lang="en-US" dirty="0" smtClean="0"/>
              <a:t>Hanoi, Vietnam</a:t>
            </a:r>
          </a:p>
          <a:p>
            <a:endParaRPr lang="en-US" dirty="0"/>
          </a:p>
        </p:txBody>
      </p:sp>
    </p:spTree>
    <p:extLst>
      <p:ext uri="{BB962C8B-B14F-4D97-AF65-F5344CB8AC3E}">
        <p14:creationId xmlns:p14="http://schemas.microsoft.com/office/powerpoint/2010/main" val="1267827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Audit Proposal</a:t>
            </a:r>
            <a:endParaRPr lang="fa-IR" dirty="0"/>
          </a:p>
        </p:txBody>
      </p:sp>
      <p:sp>
        <p:nvSpPr>
          <p:cNvPr id="3" name="Content Placeholder 2"/>
          <p:cNvSpPr>
            <a:spLocks noGrp="1"/>
          </p:cNvSpPr>
          <p:nvPr>
            <p:ph idx="1"/>
          </p:nvPr>
        </p:nvSpPr>
        <p:spPr>
          <a:xfrm>
            <a:off x="1295400" y="1785958"/>
            <a:ext cx="7620000" cy="4572000"/>
          </a:xfrm>
        </p:spPr>
        <p:txBody>
          <a:bodyPr>
            <a:normAutofit fontScale="92500" lnSpcReduction="20000"/>
          </a:bodyPr>
          <a:lstStyle/>
          <a:p>
            <a:pPr marL="514350" lvl="0" indent="-514350" algn="l" rtl="0">
              <a:buClr>
                <a:schemeClr val="accent4"/>
              </a:buClr>
              <a:buSzPct val="115000"/>
              <a:buBlip>
                <a:blip r:embed="rId2"/>
              </a:buBlip>
            </a:pPr>
            <a:r>
              <a:rPr lang="en-US" dirty="0" smtClean="0"/>
              <a:t>Environmental audit, aimed at ensuring development without environmental destruction and without taking away the right of future generations to benefit from natural resources. In this regard, the supreme audit institutions have a heavy responsibility. </a:t>
            </a:r>
          </a:p>
          <a:p>
            <a:pPr marL="514350" lvl="0" indent="-514350" algn="l" rtl="0">
              <a:buClr>
                <a:schemeClr val="accent4"/>
              </a:buClr>
              <a:buSzPct val="115000"/>
              <a:buBlip>
                <a:blip r:embed="rId2"/>
              </a:buBlip>
            </a:pPr>
            <a:r>
              <a:rPr lang="en-US" dirty="0" smtClean="0"/>
              <a:t>Supreme audit court of Iran toward performing its duty, intends engage in joint project on regional environmental issues, with collaboration of the ASIs of the countries of the region. </a:t>
            </a:r>
          </a:p>
          <a:p>
            <a:pPr algn="l" rtl="0"/>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Audit Proposal</a:t>
            </a:r>
            <a:endParaRPr lang="fa-IR" dirty="0"/>
          </a:p>
        </p:txBody>
      </p:sp>
      <p:sp>
        <p:nvSpPr>
          <p:cNvPr id="3" name="Content Placeholder 2"/>
          <p:cNvSpPr>
            <a:spLocks noGrp="1"/>
          </p:cNvSpPr>
          <p:nvPr>
            <p:ph idx="1"/>
          </p:nvPr>
        </p:nvSpPr>
        <p:spPr>
          <a:xfrm>
            <a:off x="1295400" y="1785958"/>
            <a:ext cx="7620000" cy="4572000"/>
          </a:xfrm>
        </p:spPr>
        <p:txBody>
          <a:bodyPr>
            <a:normAutofit fontScale="92500" lnSpcReduction="10000"/>
          </a:bodyPr>
          <a:lstStyle/>
          <a:p>
            <a:pPr marL="514350" lvl="0" indent="-514350" algn="l" rtl="0">
              <a:buClr>
                <a:schemeClr val="accent4"/>
              </a:buClr>
              <a:buSzPct val="115000"/>
              <a:buBlip>
                <a:blip r:embed="rId2"/>
              </a:buBlip>
            </a:pPr>
            <a:r>
              <a:rPr lang="en-US" dirty="0" smtClean="0"/>
              <a:t>Joint audit of DSS is one of the issues that this SAI is interested to be audited with cooperation of neighbors. </a:t>
            </a:r>
          </a:p>
          <a:p>
            <a:pPr marL="514350" lvl="0" indent="-514350" algn="l" rtl="0">
              <a:buClr>
                <a:schemeClr val="accent4"/>
              </a:buClr>
              <a:buSzPct val="115000"/>
              <a:buBlip>
                <a:blip r:embed="rId2"/>
              </a:buBlip>
            </a:pPr>
            <a:r>
              <a:rPr lang="en-US" dirty="0" smtClean="0"/>
              <a:t>Without commitment and participation of beneficiary countries, dealing with harmful effects of DSS phenomenon as a regional problem is not possible. Therefore, it is recommended that the project of “Cooperative Environmental Audit of DSS Prevention” be defined.</a:t>
            </a:r>
          </a:p>
          <a:p>
            <a:pPr algn="l" rtl="0"/>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Audit Proposal</a:t>
            </a:r>
            <a:endParaRPr lang="fa-IR" dirty="0"/>
          </a:p>
        </p:txBody>
      </p:sp>
      <p:sp>
        <p:nvSpPr>
          <p:cNvPr id="3" name="Content Placeholder 2"/>
          <p:cNvSpPr>
            <a:spLocks noGrp="1"/>
          </p:cNvSpPr>
          <p:nvPr>
            <p:ph idx="1"/>
          </p:nvPr>
        </p:nvSpPr>
        <p:spPr>
          <a:xfrm>
            <a:off x="1295400" y="1785958"/>
            <a:ext cx="7620000" cy="4572000"/>
          </a:xfrm>
        </p:spPr>
        <p:txBody>
          <a:bodyPr>
            <a:normAutofit fontScale="77500" lnSpcReduction="20000"/>
          </a:bodyPr>
          <a:lstStyle/>
          <a:p>
            <a:pPr marL="514350" lvl="0" indent="-514350" algn="l" rtl="0">
              <a:buClr>
                <a:schemeClr val="accent4"/>
              </a:buClr>
              <a:buSzPct val="115000"/>
              <a:buBlip>
                <a:blip r:embed="rId2"/>
              </a:buBlip>
            </a:pPr>
            <a:r>
              <a:rPr lang="en-US" dirty="0" smtClean="0"/>
              <a:t>For example, “Work Plan for Regional Cooperation on Environmental Climate Change with Special Emphasis on DSS” which was signed by Environmental authorities of Turkey, Iraq, Qatar, Syria and Iran, can be defined as a base for the cooperative audit.</a:t>
            </a:r>
          </a:p>
          <a:p>
            <a:pPr marL="514350" lvl="0" indent="-514350" algn="l" rtl="0">
              <a:buClr>
                <a:schemeClr val="accent4"/>
              </a:buClr>
              <a:buSzPct val="115000"/>
              <a:buBlip>
                <a:blip r:embed="rId2"/>
              </a:buBlip>
            </a:pPr>
            <a:r>
              <a:rPr lang="en-US" dirty="0"/>
              <a:t>Based on defined project, the countries’ SAIs would audit and would share or exchange their experiences and </a:t>
            </a:r>
            <a:r>
              <a:rPr lang="en-US" dirty="0" smtClean="0"/>
              <a:t>information, under </a:t>
            </a:r>
            <a:r>
              <a:rPr lang="en-US" dirty="0"/>
              <a:t>the supervision of </a:t>
            </a:r>
            <a:r>
              <a:rPr lang="en-US" dirty="0" smtClean="0"/>
              <a:t>ASOSAI, </a:t>
            </a:r>
            <a:r>
              <a:rPr lang="en-US" dirty="0"/>
              <a:t>in alternately expert meetings in one of the countries of Iran, Turkey, Qatar and with the presence of two countries of Iraq and Syria (regarding the problems of security in Iraq and Syria).</a:t>
            </a:r>
            <a:endParaRPr lang="en-US" dirty="0" smtClean="0"/>
          </a:p>
          <a:p>
            <a:pPr marL="514350" lvl="0" indent="-514350" algn="l" rtl="0">
              <a:buClr>
                <a:schemeClr val="accent4"/>
              </a:buClr>
              <a:buSzPct val="115000"/>
              <a:buBlip>
                <a:blip r:embed="rId2"/>
              </a:buBlip>
            </a:pP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Audit Proposal</a:t>
            </a:r>
            <a:endParaRPr lang="fa-IR" dirty="0"/>
          </a:p>
        </p:txBody>
      </p:sp>
      <p:sp>
        <p:nvSpPr>
          <p:cNvPr id="3" name="Content Placeholder 2"/>
          <p:cNvSpPr>
            <a:spLocks noGrp="1"/>
          </p:cNvSpPr>
          <p:nvPr>
            <p:ph idx="1"/>
          </p:nvPr>
        </p:nvSpPr>
        <p:spPr>
          <a:xfrm>
            <a:off x="1295400" y="1785958"/>
            <a:ext cx="7620000" cy="4572000"/>
          </a:xfrm>
        </p:spPr>
        <p:txBody>
          <a:bodyPr>
            <a:normAutofit fontScale="92500"/>
          </a:bodyPr>
          <a:lstStyle/>
          <a:p>
            <a:pPr marL="514350" lvl="0" indent="-514350" algn="l" rtl="0">
              <a:buClr>
                <a:schemeClr val="accent4"/>
              </a:buClr>
              <a:buSzPct val="115000"/>
              <a:buBlip>
                <a:blip r:embed="rId2"/>
              </a:buBlip>
            </a:pPr>
            <a:r>
              <a:rPr lang="en-US" dirty="0" smtClean="0"/>
              <a:t>Other countries with same region, can also have a cooperative DSS audit and share the results with other ASOSAI members.</a:t>
            </a:r>
          </a:p>
          <a:p>
            <a:pPr marL="514350" lvl="0" indent="-514350" algn="l" rtl="0">
              <a:buClr>
                <a:schemeClr val="accent4"/>
              </a:buClr>
              <a:buSzPct val="115000"/>
              <a:buBlip>
                <a:blip r:embed="rId2"/>
              </a:buBlip>
            </a:pPr>
            <a:r>
              <a:rPr lang="en-US" dirty="0"/>
              <a:t>To perform DSS joint audit, if accepted by other neighbors, the methodology and procedures of audit (joint, concurrent or coordinated) can be determined in expert meetings by representatives of </a:t>
            </a:r>
            <a:r>
              <a:rPr lang="en-US" dirty="0" smtClean="0"/>
              <a:t>the beneficiary </a:t>
            </a:r>
            <a:r>
              <a:rPr lang="en-US" dirty="0"/>
              <a:t>countries. </a:t>
            </a:r>
            <a:endParaRPr lang="fa-IR" dirty="0"/>
          </a:p>
        </p:txBody>
      </p:sp>
    </p:spTree>
    <p:extLst>
      <p:ext uri="{BB962C8B-B14F-4D97-AF65-F5344CB8AC3E}">
        <p14:creationId xmlns:p14="http://schemas.microsoft.com/office/powerpoint/2010/main" val="340737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Audit Proposal</a:t>
            </a:r>
            <a:endParaRPr lang="fa-IR" dirty="0"/>
          </a:p>
        </p:txBody>
      </p:sp>
      <p:sp>
        <p:nvSpPr>
          <p:cNvPr id="3" name="Content Placeholder 2"/>
          <p:cNvSpPr>
            <a:spLocks noGrp="1"/>
          </p:cNvSpPr>
          <p:nvPr>
            <p:ph idx="1"/>
          </p:nvPr>
        </p:nvSpPr>
        <p:spPr>
          <a:xfrm>
            <a:off x="1295400" y="1785958"/>
            <a:ext cx="7620000" cy="4572000"/>
          </a:xfrm>
        </p:spPr>
        <p:txBody>
          <a:bodyPr>
            <a:normAutofit fontScale="92500" lnSpcReduction="10000"/>
          </a:bodyPr>
          <a:lstStyle/>
          <a:p>
            <a:pPr marL="514350" lvl="0" indent="-514350" algn="l" rtl="0">
              <a:buClr>
                <a:schemeClr val="accent4"/>
              </a:buClr>
              <a:buSzPct val="115000"/>
              <a:buBlip>
                <a:blip r:embed="rId2"/>
              </a:buBlip>
            </a:pPr>
            <a:r>
              <a:rPr lang="en-US" dirty="0" smtClean="0"/>
              <a:t>It </a:t>
            </a:r>
            <a:r>
              <a:rPr lang="en-US" dirty="0"/>
              <a:t>is recommended that project of </a:t>
            </a:r>
            <a:r>
              <a:rPr lang="en-US" dirty="0" smtClean="0"/>
              <a:t>“Cooperative </a:t>
            </a:r>
            <a:r>
              <a:rPr lang="en-US" dirty="0"/>
              <a:t>Environmental Audit of Dust and Sandstorms Prevention” under the supervision of ASOSAI and by I.R. of Iran, Saudi Arabia, Iraq, Jordan and other countries affected by DSS phenomenon, be defined.  </a:t>
            </a:r>
          </a:p>
          <a:p>
            <a:pPr marL="514350" lvl="0" indent="-514350" algn="l" rtl="0">
              <a:buClr>
                <a:schemeClr val="accent4"/>
              </a:buClr>
              <a:buSzPct val="115000"/>
              <a:buBlip>
                <a:blip r:embed="rId2"/>
              </a:buBlip>
            </a:pPr>
            <a:r>
              <a:rPr lang="en-US" dirty="0"/>
              <a:t>The methodology and audit details are the subject to the consent and participation of SAIs of respective countries.</a:t>
            </a:r>
          </a:p>
        </p:txBody>
      </p:sp>
    </p:spTree>
    <p:extLst>
      <p:ext uri="{BB962C8B-B14F-4D97-AF65-F5344CB8AC3E}">
        <p14:creationId xmlns:p14="http://schemas.microsoft.com/office/powerpoint/2010/main" val="2145542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etabkhaneh\Desktop\thanks-you-world-400x251.png"/>
          <p:cNvPicPr>
            <a:picLocks noChangeAspect="1" noChangeArrowheads="1"/>
          </p:cNvPicPr>
          <p:nvPr/>
        </p:nvPicPr>
        <p:blipFill>
          <a:blip r:embed="rId2" cstate="print"/>
          <a:srcRect/>
          <a:stretch>
            <a:fillRect/>
          </a:stretch>
        </p:blipFill>
        <p:spPr bwMode="auto">
          <a:xfrm>
            <a:off x="1" y="571480"/>
            <a:ext cx="9125818" cy="62865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Formation Mechanisms of DSS</a:t>
            </a:r>
            <a:endParaRPr lang="fa-IR" dirty="0"/>
          </a:p>
        </p:txBody>
      </p:sp>
      <p:sp>
        <p:nvSpPr>
          <p:cNvPr id="3" name="Content Placeholder 2"/>
          <p:cNvSpPr>
            <a:spLocks noGrp="1"/>
          </p:cNvSpPr>
          <p:nvPr>
            <p:ph idx="1"/>
          </p:nvPr>
        </p:nvSpPr>
        <p:spPr>
          <a:xfrm>
            <a:off x="1295400" y="1785958"/>
            <a:ext cx="7620000" cy="4572000"/>
          </a:xfrm>
        </p:spPr>
        <p:txBody>
          <a:bodyPr>
            <a:normAutofit fontScale="85000" lnSpcReduction="10000"/>
          </a:bodyPr>
          <a:lstStyle/>
          <a:p>
            <a:pPr indent="0" algn="l" rtl="0">
              <a:buNone/>
            </a:pPr>
            <a:r>
              <a:rPr lang="en-US" dirty="0" smtClean="0"/>
              <a:t>The surface of land contains very fine soil particles (between 0/5-60 microns). These areas lack adhesive factors such as soil moisture and biological structure. Due to topographic conditions, wind speed, the vertical windflaw the particles can be elevated up to 2000 meters above the surface. These areas challenge with extreme drought and the policies of stabilization and land use management have not been made. On the whole, these factors provide necessary conditions for DSS and the hotspots are the origins.</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of DSS</a:t>
            </a:r>
            <a:endParaRPr lang="en-US" dirty="0"/>
          </a:p>
        </p:txBody>
      </p:sp>
      <p:sp>
        <p:nvSpPr>
          <p:cNvPr id="3" name="Content Placeholder 2"/>
          <p:cNvSpPr>
            <a:spLocks noGrp="1"/>
          </p:cNvSpPr>
          <p:nvPr>
            <p:ph idx="1"/>
          </p:nvPr>
        </p:nvSpPr>
        <p:spPr>
          <a:xfrm>
            <a:off x="1285852" y="1785926"/>
            <a:ext cx="7620000" cy="4572000"/>
          </a:xfrm>
        </p:spPr>
        <p:txBody>
          <a:bodyPr>
            <a:normAutofit fontScale="85000" lnSpcReduction="20000"/>
          </a:bodyPr>
          <a:lstStyle/>
          <a:p>
            <a:pPr marL="514350" lvl="0" indent="-514350" algn="l" rtl="0">
              <a:spcAft>
                <a:spcPts val="600"/>
              </a:spcAft>
              <a:buClr>
                <a:schemeClr val="accent4"/>
              </a:buClr>
              <a:buSzPct val="116000"/>
              <a:buNone/>
            </a:pPr>
            <a:r>
              <a:rPr lang="en-US" dirty="0" smtClean="0"/>
              <a:t>DSS is one of the most serious environmental problems in arid and semiarid.  These areas having more than 35% of the earth’s land area, host 17% of the world population. Therefore, it is expected that the phenomenon of the DSS will be a major international challenge among natural hazards.</a:t>
            </a:r>
          </a:p>
          <a:p>
            <a:pPr marL="514350" lvl="0" indent="-514350" algn="l" rtl="0">
              <a:spcAft>
                <a:spcPts val="600"/>
              </a:spcAft>
              <a:buClr>
                <a:schemeClr val="accent4"/>
              </a:buClr>
              <a:buSzPct val="116000"/>
              <a:buNone/>
            </a:pPr>
            <a:r>
              <a:rPr lang="en-US" dirty="0" smtClean="0"/>
              <a:t>DSS is one of the main challenges in the Middle East, too. The countries in this region including Iran, Iraq and Syria have been affected severely by the harmful effects of this phenomenon. In regard to broad aspects of this phenomenon, the necessity of multifaceted activities is clear. </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DSS</a:t>
            </a:r>
            <a:endParaRPr lang="fa-IR" dirty="0"/>
          </a:p>
        </p:txBody>
      </p:sp>
      <p:sp>
        <p:nvSpPr>
          <p:cNvPr id="3" name="Content Placeholder 2"/>
          <p:cNvSpPr>
            <a:spLocks noGrp="1"/>
          </p:cNvSpPr>
          <p:nvPr>
            <p:ph idx="1"/>
          </p:nvPr>
        </p:nvSpPr>
        <p:spPr>
          <a:xfrm>
            <a:off x="785786" y="1676400"/>
            <a:ext cx="8129614" cy="4572000"/>
          </a:xfrm>
        </p:spPr>
        <p:txBody>
          <a:bodyPr>
            <a:noAutofit/>
          </a:bodyPr>
          <a:lstStyle/>
          <a:p>
            <a:pPr marL="514350" indent="0" algn="l" rtl="0">
              <a:spcAft>
                <a:spcPts val="600"/>
              </a:spcAft>
              <a:buClr>
                <a:schemeClr val="accent4"/>
              </a:buClr>
              <a:buSzPct val="116000"/>
              <a:buNone/>
            </a:pPr>
            <a:r>
              <a:rPr lang="en-US" sz="3600" dirty="0" smtClean="0"/>
              <a:t>Improper utilization of land and water and soil resources, successive wars, deforestation and wetland dying, changing land use caused by unsuitable allocation of water resources and also natural factors, particularly the issue of climate change and warming, exacerbate this phenomenon.</a:t>
            </a:r>
            <a:endParaRPr lang="fa-IR" sz="36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Harmful Effects of DSS</a:t>
            </a:r>
            <a:endParaRPr lang="en-US" dirty="0"/>
          </a:p>
        </p:txBody>
      </p:sp>
      <p:sp>
        <p:nvSpPr>
          <p:cNvPr id="3" name="Content Placeholder 2"/>
          <p:cNvSpPr>
            <a:spLocks noGrp="1"/>
          </p:cNvSpPr>
          <p:nvPr>
            <p:ph sz="half" idx="1"/>
          </p:nvPr>
        </p:nvSpPr>
        <p:spPr>
          <a:xfrm>
            <a:off x="428596" y="1214422"/>
            <a:ext cx="3749040" cy="4525963"/>
          </a:xfrm>
        </p:spPr>
        <p:txBody>
          <a:bodyPr>
            <a:normAutofit fontScale="92500" lnSpcReduction="10000"/>
          </a:bodyPr>
          <a:lstStyle/>
          <a:p>
            <a:pPr lvl="0" indent="0" algn="l">
              <a:buNone/>
            </a:pPr>
            <a:r>
              <a:rPr lang="en-US" b="1" dirty="0" smtClean="0">
                <a:solidFill>
                  <a:schemeClr val="accent5">
                    <a:lumMod val="75000"/>
                  </a:schemeClr>
                </a:solidFill>
              </a:rPr>
              <a:t>The biological effects</a:t>
            </a:r>
          </a:p>
          <a:p>
            <a:pPr lvl="0" indent="0" algn="l">
              <a:buNone/>
            </a:pPr>
            <a:endParaRPr lang="en-US" sz="1100" b="1" dirty="0" smtClean="0">
              <a:solidFill>
                <a:schemeClr val="accent5">
                  <a:lumMod val="75000"/>
                </a:schemeClr>
              </a:solidFill>
            </a:endParaRPr>
          </a:p>
          <a:p>
            <a:pPr lvl="0" algn="l" rtl="0"/>
            <a:r>
              <a:rPr lang="en-US" dirty="0" smtClean="0"/>
              <a:t>Effects on agricultural and horticultural crops due to particles on blossoms and flowers.</a:t>
            </a:r>
          </a:p>
          <a:p>
            <a:pPr lvl="0" algn="l" rtl="0"/>
            <a:r>
              <a:rPr lang="en-US" dirty="0" smtClean="0"/>
              <a:t>Aggravated damages caused by pests and plants diseases.</a:t>
            </a:r>
          </a:p>
          <a:p>
            <a:pPr lvl="0" algn="l" rtl="0"/>
            <a:r>
              <a:rPr lang="en-US" dirty="0" smtClean="0"/>
              <a:t>Effects on plants and reducing photosynthesis</a:t>
            </a:r>
          </a:p>
          <a:p>
            <a:pPr algn="l" rtl="0"/>
            <a:endParaRPr lang="en-US" dirty="0"/>
          </a:p>
        </p:txBody>
      </p:sp>
      <p:pic>
        <p:nvPicPr>
          <p:cNvPr id="5" name="Content Placeholder 4" descr="275px-Dust-storm-Texas-1935.png"/>
          <p:cNvPicPr>
            <a:picLocks noGrp="1" noChangeAspect="1"/>
          </p:cNvPicPr>
          <p:nvPr>
            <p:ph sz="half" idx="2"/>
          </p:nvPr>
        </p:nvPicPr>
        <p:blipFill>
          <a:blip r:embed="rId2" cstate="print"/>
          <a:stretch>
            <a:fillRect/>
          </a:stretch>
        </p:blipFill>
        <p:spPr>
          <a:xfrm>
            <a:off x="4357686" y="2000240"/>
            <a:ext cx="4086367"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33396"/>
            <a:ext cx="4495800" cy="6096000"/>
          </a:xfrm>
        </p:spPr>
        <p:txBody>
          <a:bodyPr>
            <a:normAutofit fontScale="47500" lnSpcReduction="20000"/>
          </a:bodyPr>
          <a:lstStyle/>
          <a:p>
            <a:pPr lvl="0" algn="ctr" rtl="0">
              <a:buNone/>
            </a:pPr>
            <a:r>
              <a:rPr lang="en-US" sz="5900" b="1" dirty="0" smtClean="0">
                <a:solidFill>
                  <a:schemeClr val="accent5">
                    <a:lumMod val="75000"/>
                  </a:schemeClr>
                </a:solidFill>
              </a:rPr>
              <a:t>The economic effects</a:t>
            </a:r>
          </a:p>
          <a:p>
            <a:pPr lvl="0" algn="ctr" rtl="0">
              <a:buNone/>
            </a:pPr>
            <a:endParaRPr lang="en-US" dirty="0" smtClean="0"/>
          </a:p>
          <a:p>
            <a:pPr lvl="0" algn="l" rtl="0"/>
            <a:r>
              <a:rPr lang="en-US" sz="4600" b="1" dirty="0" smtClean="0"/>
              <a:t>Accidents due to reduced visibility </a:t>
            </a:r>
          </a:p>
          <a:p>
            <a:pPr lvl="0" algn="l" rtl="0"/>
            <a:r>
              <a:rPr lang="en-US" sz="4600" b="1" dirty="0" smtClean="0"/>
              <a:t>Cancelled flights </a:t>
            </a:r>
          </a:p>
          <a:p>
            <a:pPr lvl="0" algn="l" rtl="0"/>
            <a:r>
              <a:rPr lang="en-US" sz="4600" b="1" dirty="0" smtClean="0"/>
              <a:t>Costs for patients in the hospitals</a:t>
            </a:r>
          </a:p>
          <a:p>
            <a:pPr lvl="0" algn="l" rtl="0"/>
            <a:r>
              <a:rPr lang="en-US" sz="4600" b="1" dirty="0" smtClean="0"/>
              <a:t>Increase in per capita household expenditure due to cost of masks and other medical supplies </a:t>
            </a:r>
          </a:p>
          <a:p>
            <a:pPr lvl="0" algn="l" rtl="0"/>
            <a:r>
              <a:rPr lang="en-US" sz="4600" b="1" dirty="0" smtClean="0"/>
              <a:t>Closure of industrial units, private and public sectors and the resulting loss of production and distribution of good</a:t>
            </a:r>
          </a:p>
          <a:p>
            <a:pPr lvl="0" algn="l" rtl="0"/>
            <a:r>
              <a:rPr lang="en-US" sz="4600" b="1" dirty="0" smtClean="0"/>
              <a:t>Contamination of water resources and increased water turbidity and thus increased water filtering. </a:t>
            </a:r>
          </a:p>
          <a:p>
            <a:pPr algn="l" rtl="0"/>
            <a:r>
              <a:rPr lang="en-US" sz="4600" b="1" dirty="0" smtClean="0"/>
              <a:t>Increase in buildings and installations erosion coefficient</a:t>
            </a:r>
            <a:endParaRPr lang="en-US" sz="4600" b="1" dirty="0"/>
          </a:p>
        </p:txBody>
      </p:sp>
      <p:pic>
        <p:nvPicPr>
          <p:cNvPr id="5" name="Picture 2" descr="G:\1792677_827.jpg"/>
          <p:cNvPicPr>
            <a:picLocks noChangeAspect="1" noChangeArrowheads="1"/>
          </p:cNvPicPr>
          <p:nvPr/>
        </p:nvPicPr>
        <p:blipFill>
          <a:blip r:embed="rId2" cstate="print"/>
          <a:srcRect/>
          <a:stretch>
            <a:fillRect/>
          </a:stretch>
        </p:blipFill>
        <p:spPr bwMode="auto">
          <a:xfrm>
            <a:off x="4929190" y="1071546"/>
            <a:ext cx="3929090"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Harmful Effects of DSS</a:t>
            </a:r>
            <a:endParaRPr lang="en-US" dirty="0"/>
          </a:p>
        </p:txBody>
      </p:sp>
      <p:sp>
        <p:nvSpPr>
          <p:cNvPr id="3" name="Content Placeholder 2"/>
          <p:cNvSpPr>
            <a:spLocks noGrp="1"/>
          </p:cNvSpPr>
          <p:nvPr>
            <p:ph sz="half" idx="1"/>
          </p:nvPr>
        </p:nvSpPr>
        <p:spPr>
          <a:xfrm>
            <a:off x="357158" y="1214422"/>
            <a:ext cx="4357718" cy="4643470"/>
          </a:xfrm>
        </p:spPr>
        <p:txBody>
          <a:bodyPr>
            <a:normAutofit fontScale="77500" lnSpcReduction="20000"/>
          </a:bodyPr>
          <a:lstStyle/>
          <a:p>
            <a:pPr lvl="0" indent="0" algn="l">
              <a:buNone/>
            </a:pPr>
            <a:r>
              <a:rPr lang="en-US" b="1" dirty="0" smtClean="0">
                <a:solidFill>
                  <a:schemeClr val="accent5">
                    <a:lumMod val="75000"/>
                  </a:schemeClr>
                </a:solidFill>
              </a:rPr>
              <a:t>Health and Social Effects</a:t>
            </a:r>
            <a:endParaRPr lang="en-US" sz="1100" b="1" dirty="0" smtClean="0">
              <a:solidFill>
                <a:schemeClr val="accent5">
                  <a:lumMod val="75000"/>
                </a:schemeClr>
              </a:solidFill>
            </a:endParaRPr>
          </a:p>
          <a:p>
            <a:pPr lvl="0" algn="l" rtl="0"/>
            <a:r>
              <a:rPr lang="en-US" b="1" dirty="0" smtClean="0"/>
              <a:t>Dust particles entering the respiratory system and blood, cause precipitation in vessels, atherosclerosis and lung cancer. This is worse in people with chronic lung disease, elderly people, pregnant women and children. </a:t>
            </a:r>
          </a:p>
          <a:p>
            <a:pPr lvl="0" algn="l" rtl="0"/>
            <a:r>
              <a:rPr lang="en-US" b="1" dirty="0" smtClean="0"/>
              <a:t>Increase in number of patients in hospitals</a:t>
            </a:r>
          </a:p>
          <a:p>
            <a:pPr lvl="0" algn="l" rtl="0"/>
            <a:r>
              <a:rPr lang="en-US" b="1" dirty="0" smtClean="0"/>
              <a:t>Closure of education and research centers </a:t>
            </a:r>
          </a:p>
          <a:p>
            <a:pPr lvl="0" algn="l" rtl="0"/>
            <a:r>
              <a:rPr lang="en-US" b="1" dirty="0" smtClean="0"/>
              <a:t>Increasing internal migration </a:t>
            </a:r>
          </a:p>
          <a:p>
            <a:pPr lvl="0" algn="l" rtl="0"/>
            <a:r>
              <a:rPr lang="en-US" b="1" dirty="0" smtClean="0"/>
              <a:t>Reduce in number of tourists</a:t>
            </a:r>
            <a:endParaRPr lang="en-US" b="1" dirty="0"/>
          </a:p>
        </p:txBody>
      </p:sp>
      <p:pic>
        <p:nvPicPr>
          <p:cNvPr id="1027" name="Picture 3" descr="G:\index.jpg"/>
          <p:cNvPicPr>
            <a:picLocks noGrp="1" noChangeAspect="1" noChangeArrowheads="1"/>
          </p:cNvPicPr>
          <p:nvPr>
            <p:ph sz="half" idx="2"/>
          </p:nvPr>
        </p:nvPicPr>
        <p:blipFill>
          <a:blip r:embed="rId2" cstate="print"/>
          <a:srcRect/>
          <a:stretch>
            <a:fillRect/>
          </a:stretch>
        </p:blipFill>
        <p:spPr bwMode="auto">
          <a:xfrm>
            <a:off x="4857752" y="2285992"/>
            <a:ext cx="4143404"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DSS in Iran</a:t>
            </a:r>
            <a:endParaRPr lang="fa-IR" dirty="0"/>
          </a:p>
        </p:txBody>
      </p:sp>
      <p:sp>
        <p:nvSpPr>
          <p:cNvPr id="3" name="Content Placeholder 2"/>
          <p:cNvSpPr>
            <a:spLocks noGrp="1"/>
          </p:cNvSpPr>
          <p:nvPr>
            <p:ph idx="1"/>
          </p:nvPr>
        </p:nvSpPr>
        <p:spPr>
          <a:xfrm>
            <a:off x="1295400" y="1857364"/>
            <a:ext cx="7620000" cy="4391036"/>
          </a:xfrm>
        </p:spPr>
        <p:txBody>
          <a:bodyPr>
            <a:normAutofit fontScale="92500"/>
          </a:bodyPr>
          <a:lstStyle/>
          <a:p>
            <a:pPr algn="l" rtl="0">
              <a:buBlip>
                <a:blip r:embed="rId2"/>
              </a:buBlip>
            </a:pPr>
            <a:r>
              <a:rPr lang="en-US" dirty="0" smtClean="0"/>
              <a:t>Over the last ten years, DSS entered the country, mainly originated from western neighbors. The contribution of each of these countries in dust production was different. </a:t>
            </a:r>
          </a:p>
          <a:p>
            <a:pPr algn="l" rtl="0">
              <a:buBlip>
                <a:blip r:embed="rId2"/>
              </a:buBlip>
            </a:pPr>
            <a:r>
              <a:rPr lang="en-US" dirty="0" smtClean="0"/>
              <a:t>In recent decade, the occurrence of DSSs with foreign origins, especially in the west of Iran and in spring and summer, has increased significantly. This fact caused many social, economic and environmental problems. </a:t>
            </a:r>
            <a:endParaRPr lang="fa-I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Importance of Environmental Cooperative audits</a:t>
            </a:r>
            <a:endParaRPr lang="fa-IR" sz="3200" dirty="0"/>
          </a:p>
        </p:txBody>
      </p:sp>
      <p:sp>
        <p:nvSpPr>
          <p:cNvPr id="3" name="Content Placeholder 2"/>
          <p:cNvSpPr>
            <a:spLocks noGrp="1"/>
          </p:cNvSpPr>
          <p:nvPr>
            <p:ph idx="1"/>
          </p:nvPr>
        </p:nvSpPr>
        <p:spPr>
          <a:xfrm>
            <a:off x="1295400" y="1785958"/>
            <a:ext cx="7620000" cy="4572000"/>
          </a:xfrm>
        </p:spPr>
        <p:txBody>
          <a:bodyPr>
            <a:normAutofit fontScale="92500" lnSpcReduction="20000"/>
          </a:bodyPr>
          <a:lstStyle/>
          <a:p>
            <a:pPr marL="514350" lvl="0" indent="-514350" algn="l" rtl="0">
              <a:buClr>
                <a:schemeClr val="accent4"/>
              </a:buClr>
              <a:buSzPct val="115000"/>
              <a:buFont typeface="+mj-lt"/>
              <a:buAutoNum type="arabicPeriod"/>
            </a:pPr>
            <a:r>
              <a:rPr lang="en-US" dirty="0" smtClean="0"/>
              <a:t>Many environmental issues, including DSS are regional and their effects are often go beyond national borders. Therefore, the nature of these issues and the state policies in the field of environmental issues requires cooperation of SAIs. </a:t>
            </a:r>
          </a:p>
          <a:p>
            <a:pPr marL="514350" lvl="0" indent="-514350" algn="l" rtl="0">
              <a:buClr>
                <a:schemeClr val="accent4"/>
              </a:buClr>
              <a:buSzPct val="115000"/>
              <a:buFont typeface="+mj-lt"/>
              <a:buAutoNum type="arabicPeriod"/>
            </a:pPr>
            <a:r>
              <a:rPr lang="en-US" dirty="0" smtClean="0"/>
              <a:t>Joint, concurrent and coordinated audits can be used as a way of collaborating on auditing methods and techniques and exchanging environmental auditing skills by member countries.</a:t>
            </a:r>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881357">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TS101881357</Template>
  <TotalTime>219</TotalTime>
  <Words>1004</Words>
  <Application>Microsoft Office PowerPoint</Application>
  <PresentationFormat>On-screen Show (4:3)</PresentationFormat>
  <Paragraphs>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TS101881357</vt:lpstr>
      <vt:lpstr>Cooperative Environmental Audit of Dust and Sandstorms (DSS) Prevention</vt:lpstr>
      <vt:lpstr>Formation Mechanisms of DSS</vt:lpstr>
      <vt:lpstr>Domain of DSS</vt:lpstr>
      <vt:lpstr>Reasons for DSS</vt:lpstr>
      <vt:lpstr>Some of the Harmful Effects of DSS</vt:lpstr>
      <vt:lpstr>PowerPoint Presentation</vt:lpstr>
      <vt:lpstr>Some of the Harmful Effects of DSS</vt:lpstr>
      <vt:lpstr> DSS in Iran</vt:lpstr>
      <vt:lpstr>Importance of Environmental Cooperative audits</vt:lpstr>
      <vt:lpstr>Cooperative Audit Proposal</vt:lpstr>
      <vt:lpstr>Cooperative Audit Proposal</vt:lpstr>
      <vt:lpstr>Cooperative Audit Proposal</vt:lpstr>
      <vt:lpstr>Cooperative Audit Proposal</vt:lpstr>
      <vt:lpstr>Cooperative Audit Proposal</vt:lpstr>
      <vt:lpstr>PowerPoint Presentation</vt:lpstr>
    </vt:vector>
  </TitlesOfParts>
  <Company>MRT Win2Farsi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Audit of  the Project for Reducing Tehran Air Pollution Caused by Vehicles</dc:title>
  <dc:creator>ketabkhaneh</dc:creator>
  <dc:description>animated 2010 green global template from PresentationPro.com</dc:description>
  <cp:lastModifiedBy>asadi</cp:lastModifiedBy>
  <cp:revision>27</cp:revision>
  <dcterms:created xsi:type="dcterms:W3CDTF">2014-03-19T06:22:22Z</dcterms:created>
  <dcterms:modified xsi:type="dcterms:W3CDTF">2014-04-09T12:49:35Z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