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09/03/2014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09/03/2014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09/03/2014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09/03/2014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09/03/2014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09/03/2014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09/03/2014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09/03/2014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09/03/2014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09/03/2014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09/03/2014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09/03/2014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09/03/2014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09/03/2014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09/03/2014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09/03/2014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09/03/2014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6094" y="2566557"/>
            <a:ext cx="7766936" cy="1646302"/>
          </a:xfrm>
        </p:spPr>
        <p:txBody>
          <a:bodyPr/>
          <a:lstStyle/>
          <a:p>
            <a:pPr algn="ctr"/>
            <a:r>
              <a:rPr lang="en-US" sz="8000" b="1" dirty="0"/>
              <a:t>Solid Waste </a:t>
            </a:r>
            <a:endParaRPr lang="en-US" sz="8000" dirty="0"/>
          </a:p>
        </p:txBody>
      </p:sp>
      <p:sp>
        <p:nvSpPr>
          <p:cNvPr id="3" name="Subtitle 2"/>
          <p:cNvSpPr>
            <a:spLocks noGrp="1"/>
          </p:cNvSpPr>
          <p:nvPr>
            <p:ph type="subTitle" idx="1"/>
          </p:nvPr>
        </p:nvSpPr>
        <p:spPr>
          <a:xfrm>
            <a:off x="218597" y="1835302"/>
            <a:ext cx="2534994" cy="731255"/>
          </a:xfrm>
        </p:spPr>
        <p:txBody>
          <a:bodyPr>
            <a:normAutofit/>
          </a:bodyPr>
          <a:lstStyle/>
          <a:p>
            <a:pPr algn="ctr"/>
            <a:r>
              <a:rPr lang="en-US" b="1" dirty="0"/>
              <a:t>State Audit Bureau of </a:t>
            </a:r>
            <a:r>
              <a:rPr lang="en-US" b="1" dirty="0" smtClean="0"/>
              <a:t>Kuwait</a:t>
            </a:r>
            <a:endParaRPr lang="en-US"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355" y="472353"/>
            <a:ext cx="1112309" cy="1252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414155" y="4423490"/>
            <a:ext cx="6096000" cy="1041247"/>
          </a:xfrm>
          <a:prstGeom prst="rect">
            <a:avLst/>
          </a:prstGeom>
        </p:spPr>
        <p:txBody>
          <a:bodyPr>
            <a:spAutoFit/>
          </a:bodyPr>
          <a:lstStyle/>
          <a:p>
            <a:pPr marR="0" lvl="0" algn="ctr">
              <a:lnSpc>
                <a:spcPct val="115000"/>
              </a:lnSpc>
              <a:spcBef>
                <a:spcPts val="0"/>
              </a:spcBef>
              <a:spcAft>
                <a:spcPts val="0"/>
              </a:spcAft>
            </a:pPr>
            <a:r>
              <a:rPr lang="en-US" sz="2800" dirty="0" smtClean="0">
                <a:solidFill>
                  <a:srgbClr val="000000"/>
                </a:solidFill>
                <a:ea typeface="Times New Roman" panose="02020603050405020304" pitchFamily="18" charset="0"/>
              </a:rPr>
              <a:t>Noura </a:t>
            </a:r>
            <a:r>
              <a:rPr lang="en-US" sz="2800" dirty="0" err="1">
                <a:solidFill>
                  <a:srgbClr val="000000"/>
                </a:solidFill>
                <a:ea typeface="Times New Roman" panose="02020603050405020304" pitchFamily="18" charset="0"/>
              </a:rPr>
              <a:t>AlTerkait</a:t>
            </a:r>
            <a:r>
              <a:rPr lang="en-US" sz="2000" dirty="0">
                <a:solidFill>
                  <a:srgbClr val="000000"/>
                </a:solidFill>
                <a:ea typeface="Times New Roman" panose="02020603050405020304" pitchFamily="18" charset="0"/>
              </a:rPr>
              <a:t> - First </a:t>
            </a:r>
            <a:r>
              <a:rPr lang="en-US" sz="2000" dirty="0" smtClean="0">
                <a:solidFill>
                  <a:srgbClr val="000000"/>
                </a:solidFill>
                <a:ea typeface="Times New Roman" panose="02020603050405020304" pitchFamily="18" charset="0"/>
              </a:rPr>
              <a:t>Auditor</a:t>
            </a:r>
            <a:endParaRPr lang="en-US" dirty="0" smtClean="0">
              <a:ea typeface="Times New Roman" panose="02020603050405020304" pitchFamily="18" charset="0"/>
            </a:endParaRPr>
          </a:p>
          <a:p>
            <a:pPr marR="0" lvl="0" algn="ctr">
              <a:lnSpc>
                <a:spcPct val="115000"/>
              </a:lnSpc>
              <a:spcBef>
                <a:spcPts val="0"/>
              </a:spcBef>
              <a:spcAft>
                <a:spcPts val="0"/>
              </a:spcAft>
            </a:pPr>
            <a:r>
              <a:rPr lang="en-US" sz="2800" dirty="0" err="1" smtClean="0">
                <a:solidFill>
                  <a:srgbClr val="000000"/>
                </a:solidFill>
                <a:ea typeface="Times New Roman" panose="02020603050405020304" pitchFamily="18" charset="0"/>
              </a:rPr>
              <a:t>Hussah</a:t>
            </a:r>
            <a:r>
              <a:rPr lang="en-US" sz="2800" dirty="0" smtClean="0">
                <a:solidFill>
                  <a:srgbClr val="000000"/>
                </a:solidFill>
                <a:ea typeface="Times New Roman" panose="02020603050405020304" pitchFamily="18" charset="0"/>
              </a:rPr>
              <a:t> </a:t>
            </a:r>
            <a:r>
              <a:rPr lang="en-US" sz="2800" dirty="0" err="1">
                <a:solidFill>
                  <a:srgbClr val="000000"/>
                </a:solidFill>
                <a:ea typeface="Times New Roman" panose="02020603050405020304" pitchFamily="18" charset="0"/>
              </a:rPr>
              <a:t>AlRashed</a:t>
            </a:r>
            <a:r>
              <a:rPr lang="en-US" sz="2000" dirty="0">
                <a:solidFill>
                  <a:srgbClr val="000000"/>
                </a:solidFill>
                <a:ea typeface="Times New Roman" panose="02020603050405020304" pitchFamily="18" charset="0"/>
              </a:rPr>
              <a:t> – Auditor</a:t>
            </a:r>
            <a:endParaRPr lang="en-US" dirty="0">
              <a:effectLst/>
              <a:ea typeface="Times New Roman" panose="02020603050405020304" pitchFamily="18" charset="0"/>
            </a:endParaRPr>
          </a:p>
        </p:txBody>
      </p:sp>
    </p:spTree>
    <p:extLst>
      <p:ext uri="{BB962C8B-B14F-4D97-AF65-F5344CB8AC3E}">
        <p14:creationId xmlns:p14="http://schemas.microsoft.com/office/powerpoint/2010/main" val="2422954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Recommendation</a:t>
            </a:r>
            <a:endParaRPr lang="en-US" dirty="0"/>
          </a:p>
        </p:txBody>
      </p:sp>
      <p:sp>
        <p:nvSpPr>
          <p:cNvPr id="3" name="Content Placeholder 2"/>
          <p:cNvSpPr>
            <a:spLocks noGrp="1"/>
          </p:cNvSpPr>
          <p:nvPr>
            <p:ph idx="1"/>
          </p:nvPr>
        </p:nvSpPr>
        <p:spPr>
          <a:xfrm>
            <a:off x="677333" y="1475509"/>
            <a:ext cx="9755139" cy="4956464"/>
          </a:xfrm>
        </p:spPr>
        <p:txBody>
          <a:bodyPr>
            <a:normAutofit/>
          </a:bodyPr>
          <a:lstStyle/>
          <a:p>
            <a:r>
              <a:rPr lang="en-US" sz="2600" dirty="0" smtClean="0"/>
              <a:t>- </a:t>
            </a:r>
            <a:r>
              <a:rPr lang="en-US" sz="2600" dirty="0"/>
              <a:t>Give support to the laws of solid waste management in Kuwait.</a:t>
            </a:r>
          </a:p>
          <a:p>
            <a:r>
              <a:rPr lang="en-US" sz="2600" dirty="0"/>
              <a:t>- Apply the environmental conditions and criteria issued by the Environment Public Authority on open and closed landfill locations.</a:t>
            </a:r>
          </a:p>
          <a:p>
            <a:r>
              <a:rPr lang="en-US" sz="2600" dirty="0"/>
              <a:t>- Provide accurate information on the amount of solid waste to set the foundation for planning and decision making.</a:t>
            </a:r>
          </a:p>
          <a:p>
            <a:r>
              <a:rPr lang="en-US" sz="2600" dirty="0"/>
              <a:t>- Give attention to the Municipalities of Kuwait in regards to providing specialized people for landfill locations, including good salaries and bonuses to motivate workers.</a:t>
            </a:r>
          </a:p>
          <a:p>
            <a:endParaRPr lang="en-US" sz="2600" dirty="0"/>
          </a:p>
        </p:txBody>
      </p:sp>
    </p:spTree>
    <p:extLst>
      <p:ext uri="{BB962C8B-B14F-4D97-AF65-F5344CB8AC3E}">
        <p14:creationId xmlns:p14="http://schemas.microsoft.com/office/powerpoint/2010/main" val="177589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07922"/>
            <a:ext cx="9412240" cy="5517572"/>
          </a:xfrm>
        </p:spPr>
        <p:txBody>
          <a:bodyPr>
            <a:normAutofit/>
          </a:bodyPr>
          <a:lstStyle/>
          <a:p>
            <a:pPr algn="just"/>
            <a:r>
              <a:rPr lang="en-US" sz="2600" dirty="0"/>
              <a:t>- Follow the criteria of the architecture and location preparation.</a:t>
            </a:r>
          </a:p>
          <a:p>
            <a:pPr algn="just"/>
            <a:r>
              <a:rPr lang="en-US" sz="2600" dirty="0"/>
              <a:t>- Bring awareness to people about environmental issues in order to reduce the amount of daily garbage from individuals.</a:t>
            </a:r>
          </a:p>
          <a:p>
            <a:pPr algn="just"/>
            <a:r>
              <a:rPr lang="en-US" sz="2600" dirty="0"/>
              <a:t>-  Make a clear plan to manage the increasing annual waste by the Municipality of Kuwait.</a:t>
            </a:r>
          </a:p>
          <a:p>
            <a:pPr algn="just"/>
            <a:r>
              <a:rPr lang="en-US" sz="2600" dirty="0"/>
              <a:t>- Make special landfill locations and recycling for liquid waste, which can be used in agriculture. </a:t>
            </a:r>
          </a:p>
          <a:p>
            <a:pPr algn="just"/>
            <a:r>
              <a:rPr lang="en-US" sz="2600" dirty="0"/>
              <a:t>- Build a small treatment plant for liquid waste. </a:t>
            </a:r>
          </a:p>
          <a:p>
            <a:pPr algn="just"/>
            <a:endParaRPr lang="en-US" sz="2600" dirty="0"/>
          </a:p>
        </p:txBody>
      </p:sp>
    </p:spTree>
    <p:extLst>
      <p:ext uri="{BB962C8B-B14F-4D97-AF65-F5344CB8AC3E}">
        <p14:creationId xmlns:p14="http://schemas.microsoft.com/office/powerpoint/2010/main" val="173916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1143005"/>
            <a:ext cx="9547321" cy="5334780"/>
          </a:xfrm>
        </p:spPr>
        <p:txBody>
          <a:bodyPr>
            <a:normAutofit/>
          </a:bodyPr>
          <a:lstStyle/>
          <a:p>
            <a:pPr algn="just"/>
            <a:r>
              <a:rPr lang="en-US" sz="2600" dirty="0"/>
              <a:t>- Evaluate the health of workers and people living near landfill locations.</a:t>
            </a:r>
          </a:p>
          <a:p>
            <a:pPr algn="just"/>
            <a:r>
              <a:rPr lang="en-US" sz="2600" dirty="0"/>
              <a:t>- Find ways to decrease poisonous gases that come from closed and open landfill locations.</a:t>
            </a:r>
          </a:p>
          <a:p>
            <a:pPr algn="just"/>
            <a:r>
              <a:rPr lang="en-US" sz="2600" dirty="0"/>
              <a:t>- Make safe conditions for people who work in landfill locations.</a:t>
            </a:r>
          </a:p>
          <a:p>
            <a:pPr algn="just"/>
            <a:r>
              <a:rPr lang="en-US" sz="2600" dirty="0"/>
              <a:t>- Encourage the government and private sector to recycle waste in order to save the environment.</a:t>
            </a:r>
          </a:p>
          <a:p>
            <a:pPr algn="just"/>
            <a:r>
              <a:rPr lang="en-US" sz="2600" dirty="0"/>
              <a:t>- Create a media awareness plan that will encourage people to use recycling facilities that are available to them.</a:t>
            </a:r>
          </a:p>
          <a:p>
            <a:pPr algn="just"/>
            <a:endParaRPr lang="en-US" sz="2600" dirty="0"/>
          </a:p>
        </p:txBody>
      </p:sp>
    </p:spTree>
    <p:extLst>
      <p:ext uri="{BB962C8B-B14F-4D97-AF65-F5344CB8AC3E}">
        <p14:creationId xmlns:p14="http://schemas.microsoft.com/office/powerpoint/2010/main" val="2562447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Challenges and Obstacles: </a:t>
            </a:r>
            <a:br>
              <a:rPr lang="en-US" b="1" u="sng" dirty="0"/>
            </a:br>
            <a:endParaRPr lang="en-US" dirty="0"/>
          </a:p>
        </p:txBody>
      </p:sp>
      <p:sp>
        <p:nvSpPr>
          <p:cNvPr id="3" name="Content Placeholder 2"/>
          <p:cNvSpPr>
            <a:spLocks noGrp="1"/>
          </p:cNvSpPr>
          <p:nvPr>
            <p:ph idx="1"/>
          </p:nvPr>
        </p:nvSpPr>
        <p:spPr>
          <a:xfrm>
            <a:off x="677333" y="1662547"/>
            <a:ext cx="9183639" cy="4935682"/>
          </a:xfrm>
        </p:spPr>
        <p:txBody>
          <a:bodyPr>
            <a:normAutofit/>
          </a:bodyPr>
          <a:lstStyle/>
          <a:p>
            <a:pPr algn="just"/>
            <a:r>
              <a:rPr lang="en-US" sz="2600" dirty="0" smtClean="0"/>
              <a:t>- </a:t>
            </a:r>
            <a:r>
              <a:rPr lang="en-US" sz="2600" dirty="0"/>
              <a:t>Conflict of data and statistics due to the many sources that we would have to deal with.</a:t>
            </a:r>
          </a:p>
          <a:p>
            <a:pPr algn="just"/>
            <a:r>
              <a:rPr lang="en-US" sz="2600" dirty="0"/>
              <a:t>- Conflict of data between the Municipality of Kuwait and the Environment Public Authority in landfill locations.</a:t>
            </a:r>
          </a:p>
          <a:p>
            <a:pPr algn="just"/>
            <a:r>
              <a:rPr lang="en-US" sz="2600" dirty="0"/>
              <a:t>- Conflict of data regarding the types of waste in each landfill location.</a:t>
            </a:r>
          </a:p>
          <a:p>
            <a:pPr algn="just"/>
            <a:r>
              <a:rPr lang="en-US" sz="2600" dirty="0"/>
              <a:t>- No available studies to evaluate the current situation of landfill locations in order to access the level of damage that has been made to the environment in Kuwait.</a:t>
            </a:r>
          </a:p>
          <a:p>
            <a:pPr algn="just"/>
            <a:endParaRPr lang="en-US" sz="2600" dirty="0"/>
          </a:p>
        </p:txBody>
      </p:sp>
    </p:spTree>
    <p:extLst>
      <p:ext uri="{BB962C8B-B14F-4D97-AF65-F5344CB8AC3E}">
        <p14:creationId xmlns:p14="http://schemas.microsoft.com/office/powerpoint/2010/main" val="171077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903084" cy="1320800"/>
          </a:xfrm>
        </p:spPr>
        <p:txBody>
          <a:bodyPr>
            <a:noAutofit/>
          </a:bodyPr>
          <a:lstStyle/>
          <a:p>
            <a:r>
              <a:rPr lang="en-US" b="1" u="sng" dirty="0"/>
              <a:t>The examination has not discussed the following aspects:</a:t>
            </a:r>
            <a:br>
              <a:rPr lang="en-US" b="1" u="sng" dirty="0"/>
            </a:br>
            <a:endParaRPr lang="en-US" dirty="0"/>
          </a:p>
        </p:txBody>
      </p:sp>
      <p:sp>
        <p:nvSpPr>
          <p:cNvPr id="3" name="Content Placeholder 2"/>
          <p:cNvSpPr>
            <a:spLocks noGrp="1"/>
          </p:cNvSpPr>
          <p:nvPr>
            <p:ph idx="1"/>
          </p:nvPr>
        </p:nvSpPr>
        <p:spPr>
          <a:xfrm>
            <a:off x="677334" y="2222935"/>
            <a:ext cx="8903084" cy="3880773"/>
          </a:xfrm>
        </p:spPr>
        <p:txBody>
          <a:bodyPr>
            <a:normAutofit/>
          </a:bodyPr>
          <a:lstStyle/>
          <a:p>
            <a:pPr algn="just"/>
            <a:r>
              <a:rPr lang="en-US" sz="2600" dirty="0"/>
              <a:t> </a:t>
            </a:r>
            <a:r>
              <a:rPr lang="en-US" sz="2600" dirty="0" smtClean="0"/>
              <a:t>- </a:t>
            </a:r>
            <a:r>
              <a:rPr lang="en-US" sz="2600" dirty="0"/>
              <a:t>Creation of emergency planning.</a:t>
            </a:r>
          </a:p>
          <a:p>
            <a:pPr algn="just"/>
            <a:r>
              <a:rPr lang="en-US" sz="2600" dirty="0"/>
              <a:t>- Negative impact on groundwater in landfill locations.</a:t>
            </a:r>
          </a:p>
          <a:p>
            <a:pPr algn="just"/>
            <a:r>
              <a:rPr lang="en-US" sz="2600" dirty="0"/>
              <a:t>- Evaluating the cleaning companies' contracts and making sure they include the environmental criteria.</a:t>
            </a:r>
          </a:p>
          <a:p>
            <a:pPr algn="just"/>
            <a:r>
              <a:rPr lang="en-US" sz="2600" dirty="0"/>
              <a:t>- Analyzing the engineering solutions that can be used by the Environment Public Authority in rehabilitating landfill locations.</a:t>
            </a:r>
          </a:p>
          <a:p>
            <a:pPr algn="just"/>
            <a:endParaRPr lang="en-US" sz="2600" dirty="0"/>
          </a:p>
        </p:txBody>
      </p:sp>
    </p:spTree>
    <p:extLst>
      <p:ext uri="{BB962C8B-B14F-4D97-AF65-F5344CB8AC3E}">
        <p14:creationId xmlns:p14="http://schemas.microsoft.com/office/powerpoint/2010/main" val="3482675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289" y="2583875"/>
            <a:ext cx="8596668" cy="1320800"/>
          </a:xfrm>
        </p:spPr>
        <p:txBody>
          <a:bodyPr>
            <a:normAutofit/>
          </a:bodyPr>
          <a:lstStyle/>
          <a:p>
            <a:pPr algn="ctr"/>
            <a:r>
              <a:rPr lang="en-US" sz="5400" b="1" dirty="0" smtClean="0"/>
              <a:t>Thank you for listening</a:t>
            </a:r>
            <a:endParaRPr lang="en-US" sz="5400" b="1" dirty="0"/>
          </a:p>
        </p:txBody>
      </p:sp>
    </p:spTree>
    <p:extLst>
      <p:ext uri="{BB962C8B-B14F-4D97-AF65-F5344CB8AC3E}">
        <p14:creationId xmlns:p14="http://schemas.microsoft.com/office/powerpoint/2010/main" val="4192051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Introduction</a:t>
            </a:r>
            <a:br>
              <a:rPr lang="en-US" b="1" u="sng" dirty="0"/>
            </a:br>
            <a:endParaRPr lang="en-US" dirty="0"/>
          </a:p>
        </p:txBody>
      </p:sp>
      <p:sp>
        <p:nvSpPr>
          <p:cNvPr id="3" name="Content Placeholder 2"/>
          <p:cNvSpPr>
            <a:spLocks noGrp="1"/>
          </p:cNvSpPr>
          <p:nvPr>
            <p:ph idx="1"/>
          </p:nvPr>
        </p:nvSpPr>
        <p:spPr>
          <a:xfrm>
            <a:off x="677334" y="1766456"/>
            <a:ext cx="8596668" cy="4576244"/>
          </a:xfrm>
        </p:spPr>
        <p:txBody>
          <a:bodyPr>
            <a:normAutofit/>
          </a:bodyPr>
          <a:lstStyle/>
          <a:p>
            <a:pPr algn="just"/>
            <a:r>
              <a:rPr lang="en-US" sz="2800" dirty="0" smtClean="0"/>
              <a:t>The </a:t>
            </a:r>
            <a:r>
              <a:rPr lang="en-US" sz="2800" dirty="0"/>
              <a:t>quantity of garbage is increasing every year is a serious matter, which requires an effective solution in order to sustain a healthy society</a:t>
            </a:r>
            <a:r>
              <a:rPr lang="en-US" sz="2800" dirty="0" smtClean="0"/>
              <a:t>.</a:t>
            </a:r>
          </a:p>
          <a:p>
            <a:pPr algn="just"/>
            <a:r>
              <a:rPr lang="en-US" sz="2800" dirty="0"/>
              <a:t>This program is designed to solve the solid waste problem in Kuwait through effective and efficient means. We test organizational entities, as well as government ministries, on a scale that measures performance and obedience to the environmental laws of Kuwait.</a:t>
            </a:r>
          </a:p>
          <a:p>
            <a:pPr algn="just"/>
            <a:endParaRPr lang="en-US" sz="2800" dirty="0"/>
          </a:p>
        </p:txBody>
      </p:sp>
    </p:spTree>
    <p:extLst>
      <p:ext uri="{BB962C8B-B14F-4D97-AF65-F5344CB8AC3E}">
        <p14:creationId xmlns:p14="http://schemas.microsoft.com/office/powerpoint/2010/main" val="3830161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err="1"/>
              <a:t>Criterias</a:t>
            </a:r>
            <a:endParaRPr lang="en-US" b="1" u="sng" dirty="0"/>
          </a:p>
        </p:txBody>
      </p:sp>
      <p:sp>
        <p:nvSpPr>
          <p:cNvPr id="3" name="Content Placeholder 2"/>
          <p:cNvSpPr>
            <a:spLocks noGrp="1"/>
          </p:cNvSpPr>
          <p:nvPr>
            <p:ph idx="1"/>
          </p:nvPr>
        </p:nvSpPr>
        <p:spPr>
          <a:xfrm>
            <a:off x="677334" y="2035897"/>
            <a:ext cx="8596668" cy="3880773"/>
          </a:xfrm>
        </p:spPr>
        <p:txBody>
          <a:bodyPr>
            <a:normAutofit/>
          </a:bodyPr>
          <a:lstStyle/>
          <a:p>
            <a:pPr algn="just"/>
            <a:r>
              <a:rPr lang="en-US" sz="2800" dirty="0"/>
              <a:t>- Review the commitment of the organizations responsible for managing solid waste and evaluate current locations for dumping waste in accordance with the law.</a:t>
            </a:r>
          </a:p>
          <a:p>
            <a:pPr algn="just"/>
            <a:r>
              <a:rPr lang="en-US" sz="2800" dirty="0"/>
              <a:t>- Review the environmental management system to determine whether the system is efficient and capable of dealing with environmental risks, which result from dumping waste. </a:t>
            </a:r>
          </a:p>
          <a:p>
            <a:pPr algn="just"/>
            <a:endParaRPr lang="en-US" sz="2800" dirty="0"/>
          </a:p>
        </p:txBody>
      </p:sp>
    </p:spTree>
    <p:extLst>
      <p:ext uri="{BB962C8B-B14F-4D97-AF65-F5344CB8AC3E}">
        <p14:creationId xmlns:p14="http://schemas.microsoft.com/office/powerpoint/2010/main" val="351025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Examination Scope:</a:t>
            </a:r>
            <a:br>
              <a:rPr lang="en-US" b="1" u="sng" dirty="0"/>
            </a:br>
            <a:endParaRPr lang="en-US" dirty="0"/>
          </a:p>
        </p:txBody>
      </p:sp>
      <p:sp>
        <p:nvSpPr>
          <p:cNvPr id="3" name="Content Placeholder 2"/>
          <p:cNvSpPr>
            <a:spLocks noGrp="1"/>
          </p:cNvSpPr>
          <p:nvPr>
            <p:ph idx="1"/>
          </p:nvPr>
        </p:nvSpPr>
        <p:spPr>
          <a:xfrm>
            <a:off x="677332" y="1600204"/>
            <a:ext cx="11137131" cy="4717473"/>
          </a:xfrm>
        </p:spPr>
        <p:txBody>
          <a:bodyPr>
            <a:noAutofit/>
          </a:bodyPr>
          <a:lstStyle/>
          <a:p>
            <a:r>
              <a:rPr lang="en-US" sz="2600" dirty="0" smtClean="0"/>
              <a:t>The </a:t>
            </a:r>
            <a:r>
              <a:rPr lang="en-US" sz="2600" dirty="0"/>
              <a:t>solid waste management system in Kuwait is examined as follows:</a:t>
            </a:r>
          </a:p>
          <a:p>
            <a:r>
              <a:rPr lang="en-US" sz="2600" dirty="0"/>
              <a:t>- Current situation of landfills locations. </a:t>
            </a:r>
          </a:p>
          <a:p>
            <a:r>
              <a:rPr lang="en-US" sz="2600" dirty="0"/>
              <a:t>- Solid waste management strategy. </a:t>
            </a:r>
          </a:p>
          <a:p>
            <a:r>
              <a:rPr lang="en-US" sz="2600" dirty="0"/>
              <a:t>- Criteria and condition of landfill locations.</a:t>
            </a:r>
          </a:p>
          <a:p>
            <a:r>
              <a:rPr lang="en-US" sz="2600" dirty="0"/>
              <a:t>- Closed and open landfill locations.</a:t>
            </a:r>
          </a:p>
          <a:p>
            <a:r>
              <a:rPr lang="en-US" sz="2600" dirty="0"/>
              <a:t>- Liquid waste.</a:t>
            </a:r>
          </a:p>
          <a:p>
            <a:r>
              <a:rPr lang="en-US" sz="2600" dirty="0"/>
              <a:t>- The danger posed to citizens and workers from landfill locations.</a:t>
            </a:r>
          </a:p>
          <a:p>
            <a:r>
              <a:rPr lang="en-US" sz="2600" dirty="0"/>
              <a:t>- Waste recycling and public awareness.</a:t>
            </a:r>
          </a:p>
        </p:txBody>
      </p:sp>
    </p:spTree>
    <p:extLst>
      <p:ext uri="{BB962C8B-B14F-4D97-AF65-F5344CB8AC3E}">
        <p14:creationId xmlns:p14="http://schemas.microsoft.com/office/powerpoint/2010/main" val="361449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fade">
                                      <p:cBhvr>
                                        <p:cTn id="61" dur="1000"/>
                                        <p:tgtEl>
                                          <p:spTgt spid="3">
                                            <p:txEl>
                                              <p:pRg st="7" end="7"/>
                                            </p:txEl>
                                          </p:spTgt>
                                        </p:tgtEl>
                                      </p:cBhvr>
                                    </p:animEffect>
                                    <p:anim calcmode="lin" valueType="num">
                                      <p:cBhvr>
                                        <p:cTn id="6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Implementation: </a:t>
            </a:r>
            <a:br>
              <a:rPr lang="en-US" b="1" u="sng" dirty="0"/>
            </a:br>
            <a:endParaRPr lang="en-US" dirty="0"/>
          </a:p>
        </p:txBody>
      </p:sp>
      <p:sp>
        <p:nvSpPr>
          <p:cNvPr id="3" name="Content Placeholder 2"/>
          <p:cNvSpPr>
            <a:spLocks noGrp="1"/>
          </p:cNvSpPr>
          <p:nvPr>
            <p:ph idx="1"/>
          </p:nvPr>
        </p:nvSpPr>
        <p:spPr>
          <a:xfrm>
            <a:off x="677334" y="1569027"/>
            <a:ext cx="9703184" cy="4472335"/>
          </a:xfrm>
        </p:spPr>
        <p:txBody>
          <a:bodyPr>
            <a:noAutofit/>
          </a:bodyPr>
          <a:lstStyle/>
          <a:p>
            <a:pPr algn="just"/>
            <a:r>
              <a:rPr lang="en-US" sz="2800" dirty="0" smtClean="0"/>
              <a:t>We </a:t>
            </a:r>
            <a:r>
              <a:rPr lang="en-US" sz="2800" dirty="0"/>
              <a:t>have implemented the Environmental Audit Program on solid waste in Kuwait. We are keeping in mind the International Waste Auditing criteria (ISA 1010), in addition to the following: </a:t>
            </a:r>
          </a:p>
          <a:p>
            <a:pPr algn="just"/>
            <a:r>
              <a:rPr lang="en-US" sz="2800" dirty="0"/>
              <a:t>- Field visits and interviews with people in charge from the Environment Public Authority, Kuwait Municipality, and the Kuwait Institute for Scientific Research. </a:t>
            </a:r>
          </a:p>
          <a:p>
            <a:pPr algn="just"/>
            <a:r>
              <a:rPr lang="en-US" sz="2800" dirty="0"/>
              <a:t>- Requesting official documents related to the subject matter.</a:t>
            </a:r>
          </a:p>
          <a:p>
            <a:pPr algn="just"/>
            <a:endParaRPr lang="en-US" sz="2800" dirty="0"/>
          </a:p>
        </p:txBody>
      </p:sp>
    </p:spTree>
    <p:extLst>
      <p:ext uri="{BB962C8B-B14F-4D97-AF65-F5344CB8AC3E}">
        <p14:creationId xmlns:p14="http://schemas.microsoft.com/office/powerpoint/2010/main" val="3295477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672936"/>
            <a:ext cx="8596668" cy="4551219"/>
          </a:xfrm>
        </p:spPr>
        <p:txBody>
          <a:bodyPr>
            <a:normAutofit/>
          </a:bodyPr>
          <a:lstStyle/>
          <a:p>
            <a:pPr algn="just"/>
            <a:r>
              <a:rPr lang="en-US" sz="2800" dirty="0"/>
              <a:t>- Conducting surveys for people who live close to landfill locations using the special survey analysis method SPSS.</a:t>
            </a:r>
          </a:p>
          <a:p>
            <a:pPr algn="just"/>
            <a:r>
              <a:rPr lang="en-US" sz="2800" dirty="0"/>
              <a:t>- Collecting data, analyzing results, and documenting the conclusions.</a:t>
            </a:r>
          </a:p>
          <a:p>
            <a:pPr algn="just"/>
            <a:r>
              <a:rPr lang="en-US" sz="2800" dirty="0"/>
              <a:t>- Consulting experts in the field of solid waste from the Public Authority of Applied Education and Training in order to give technical support under the laws and criteria of the matter.</a:t>
            </a:r>
          </a:p>
          <a:p>
            <a:pPr algn="just"/>
            <a:endParaRPr lang="en-US" sz="2800" dirty="0"/>
          </a:p>
        </p:txBody>
      </p:sp>
    </p:spTree>
    <p:extLst>
      <p:ext uri="{BB962C8B-B14F-4D97-AF65-F5344CB8AC3E}">
        <p14:creationId xmlns:p14="http://schemas.microsoft.com/office/powerpoint/2010/main" val="4069762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Findings:</a:t>
            </a:r>
            <a:br>
              <a:rPr lang="en-US" b="1" u="sng" dirty="0"/>
            </a:br>
            <a:endParaRPr lang="en-US" dirty="0"/>
          </a:p>
        </p:txBody>
      </p:sp>
      <p:sp>
        <p:nvSpPr>
          <p:cNvPr id="3" name="Content Placeholder 2"/>
          <p:cNvSpPr>
            <a:spLocks noGrp="1"/>
          </p:cNvSpPr>
          <p:nvPr>
            <p:ph idx="1"/>
          </p:nvPr>
        </p:nvSpPr>
        <p:spPr>
          <a:xfrm>
            <a:off x="677334" y="2015115"/>
            <a:ext cx="8596668" cy="3880773"/>
          </a:xfrm>
        </p:spPr>
        <p:txBody>
          <a:bodyPr>
            <a:noAutofit/>
          </a:bodyPr>
          <a:lstStyle/>
          <a:p>
            <a:pPr algn="just"/>
            <a:r>
              <a:rPr lang="en-US" sz="2800" dirty="0" smtClean="0"/>
              <a:t>- </a:t>
            </a:r>
            <a:r>
              <a:rPr lang="en-US" sz="2800" dirty="0"/>
              <a:t>Weakness of law enforcement for solid waste in Kuwait.</a:t>
            </a:r>
          </a:p>
          <a:p>
            <a:pPr algn="just"/>
            <a:r>
              <a:rPr lang="en-US" sz="2800" dirty="0"/>
              <a:t>- Failure to meet the minimum environmental conditions and criteria for landfill locations. </a:t>
            </a:r>
          </a:p>
          <a:p>
            <a:pPr algn="just"/>
            <a:r>
              <a:rPr lang="en-US" sz="2800" dirty="0"/>
              <a:t>- No information on the weight of solid waste.</a:t>
            </a:r>
          </a:p>
          <a:p>
            <a:pPr algn="just"/>
            <a:r>
              <a:rPr lang="en-US" sz="2800" dirty="0"/>
              <a:t>- Low cost landfills in comparison to high cost waste collection and transportation.</a:t>
            </a:r>
          </a:p>
          <a:p>
            <a:pPr algn="just"/>
            <a:endParaRPr lang="en-US" sz="2800" dirty="0"/>
          </a:p>
        </p:txBody>
      </p:sp>
    </p:spTree>
    <p:extLst>
      <p:ext uri="{BB962C8B-B14F-4D97-AF65-F5344CB8AC3E}">
        <p14:creationId xmlns:p14="http://schemas.microsoft.com/office/powerpoint/2010/main" val="1709205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1049485"/>
            <a:ext cx="9464194" cy="5262044"/>
          </a:xfrm>
        </p:spPr>
        <p:txBody>
          <a:bodyPr>
            <a:normAutofit/>
          </a:bodyPr>
          <a:lstStyle/>
          <a:p>
            <a:pPr algn="just"/>
            <a:r>
              <a:rPr lang="en-US" sz="2800" dirty="0"/>
              <a:t>- The municipality of Kuwait is not applying the conditions and criteria of waste management. </a:t>
            </a:r>
          </a:p>
          <a:p>
            <a:pPr algn="just"/>
            <a:r>
              <a:rPr lang="en-US" sz="2800" dirty="0"/>
              <a:t>- Not applying the special criteria related to managing landfill locations. This results in a clash of specializations, and the administering of unprofessional committees to oversee the role of the Environment Public Authority and Municipality of Kuwait.</a:t>
            </a:r>
          </a:p>
          <a:p>
            <a:pPr algn="just"/>
            <a:r>
              <a:rPr lang="en-US" sz="2800" dirty="0"/>
              <a:t>- The field visits have shown that people who live around landfill locations are dealing with bad odors and poisonous gases.</a:t>
            </a:r>
          </a:p>
          <a:p>
            <a:pPr algn="just"/>
            <a:endParaRPr lang="en-US" sz="2800" dirty="0"/>
          </a:p>
        </p:txBody>
      </p:sp>
    </p:spTree>
    <p:extLst>
      <p:ext uri="{BB962C8B-B14F-4D97-AF65-F5344CB8AC3E}">
        <p14:creationId xmlns:p14="http://schemas.microsoft.com/office/powerpoint/2010/main" val="41507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83228"/>
            <a:ext cx="8596668" cy="5210089"/>
          </a:xfrm>
        </p:spPr>
        <p:txBody>
          <a:bodyPr>
            <a:normAutofit/>
          </a:bodyPr>
          <a:lstStyle/>
          <a:p>
            <a:pPr algn="just"/>
            <a:r>
              <a:rPr lang="en-US" sz="2800" dirty="0"/>
              <a:t>- The studies conducted by the Environment Public Authority have shown that the gases and pollution of the landfills are travelling to residences nearby.</a:t>
            </a:r>
          </a:p>
          <a:p>
            <a:pPr algn="just"/>
            <a:r>
              <a:rPr lang="en-US" sz="2800" dirty="0"/>
              <a:t>- The Municipality is not giving permission to the Environment Public Authority to provide the necessary safety conditions for workers in landfill locations. </a:t>
            </a:r>
          </a:p>
          <a:p>
            <a:pPr algn="just"/>
            <a:r>
              <a:rPr lang="en-US" sz="2800" dirty="0"/>
              <a:t>- Waste recycling in Kuwait is depending completely on the private sector and random garbage screening.</a:t>
            </a:r>
          </a:p>
          <a:p>
            <a:pPr algn="just"/>
            <a:endParaRPr lang="en-US" sz="2800" dirty="0"/>
          </a:p>
        </p:txBody>
      </p:sp>
    </p:spTree>
    <p:extLst>
      <p:ext uri="{BB962C8B-B14F-4D97-AF65-F5344CB8AC3E}">
        <p14:creationId xmlns:p14="http://schemas.microsoft.com/office/powerpoint/2010/main" val="1460113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43</TotalTime>
  <Words>825</Words>
  <Application>Microsoft Office PowerPoint</Application>
  <PresentationFormat>Widescreen</PresentationFormat>
  <Paragraphs>63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Times New Roman</vt:lpstr>
      <vt:lpstr>Trebuchet MS</vt:lpstr>
      <vt:lpstr>Wingdings 3</vt:lpstr>
      <vt:lpstr>Facet</vt:lpstr>
      <vt:lpstr>Solid Waste </vt:lpstr>
      <vt:lpstr>Introduction </vt:lpstr>
      <vt:lpstr>Criterias</vt:lpstr>
      <vt:lpstr>Examination Scope: </vt:lpstr>
      <vt:lpstr>Implementation:  </vt:lpstr>
      <vt:lpstr>PowerPoint Presentation</vt:lpstr>
      <vt:lpstr>Findings: </vt:lpstr>
      <vt:lpstr>PowerPoint Presentation</vt:lpstr>
      <vt:lpstr>PowerPoint Presentation</vt:lpstr>
      <vt:lpstr>Recommendation</vt:lpstr>
      <vt:lpstr>PowerPoint Presentation</vt:lpstr>
      <vt:lpstr>PowerPoint Presentation</vt:lpstr>
      <vt:lpstr>Challenges and Obstacles:  </vt:lpstr>
      <vt:lpstr>The examination has not discussed the following aspects: </vt:lpstr>
      <vt:lpstr>Thank you for listening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Solid Waste</dc:title>
  <dc:creator>noura hamed alturkeet</dc:creator>
  <cp:lastModifiedBy>noura hamed alturkeet</cp:lastModifiedBy>
  <cp:revision>6</cp:revision>
  <dcterms:created xsi:type="dcterms:W3CDTF">2014-03-09T06:56:46Z</dcterms:created>
  <dcterms:modified xsi:type="dcterms:W3CDTF">2014-03-09T07:43:15Z</dcterms:modified>
</cp:coreProperties>
</file>