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4000" r:id="rId2"/>
  </p:sldMasterIdLst>
  <p:notesMasterIdLst>
    <p:notesMasterId r:id="rId28"/>
  </p:notesMasterIdLst>
  <p:sldIdLst>
    <p:sldId id="257" r:id="rId3"/>
    <p:sldId id="258" r:id="rId4"/>
    <p:sldId id="260" r:id="rId5"/>
    <p:sldId id="266" r:id="rId6"/>
    <p:sldId id="269" r:id="rId7"/>
    <p:sldId id="270" r:id="rId8"/>
    <p:sldId id="271" r:id="rId9"/>
    <p:sldId id="272" r:id="rId10"/>
    <p:sldId id="273" r:id="rId11"/>
    <p:sldId id="274" r:id="rId12"/>
    <p:sldId id="307" r:id="rId13"/>
    <p:sldId id="297" r:id="rId14"/>
    <p:sldId id="300" r:id="rId15"/>
    <p:sldId id="309" r:id="rId16"/>
    <p:sldId id="301" r:id="rId17"/>
    <p:sldId id="303" r:id="rId18"/>
    <p:sldId id="304" r:id="rId19"/>
    <p:sldId id="313" r:id="rId20"/>
    <p:sldId id="311" r:id="rId21"/>
    <p:sldId id="291" r:id="rId22"/>
    <p:sldId id="314" r:id="rId23"/>
    <p:sldId id="292" r:id="rId24"/>
    <p:sldId id="317" r:id="rId25"/>
    <p:sldId id="318" r:id="rId26"/>
    <p:sldId id="293" r:id="rId2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12" autoAdjust="0"/>
  </p:normalViewPr>
  <p:slideViewPr>
    <p:cSldViewPr>
      <p:cViewPr varScale="1">
        <p:scale>
          <a:sx n="84" d="100"/>
          <a:sy n="84" d="100"/>
        </p:scale>
        <p:origin x="-14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D412F8-3877-49D2-92DF-4496D6DBDFFE}" type="datetimeFigureOut">
              <a:rPr lang="tr-TR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699AD2-65A0-4CEA-A101-A8751D579EC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36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9BA79-817F-4E5C-8389-E975ED3F1642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F5DB-30C6-40E1-8EB8-73A4E2E7E1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675EA-47AB-46D6-8868-0CDB1C5E5773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0C86-4340-463A-BD90-E2B83CC5E5C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8073-DE8C-4CB0-A6FC-F0838FCF6765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CD692-8977-4F7E-9F60-4272A3FF9A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CB2A-40C0-4C00-B7F8-32919AE5A095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CBB0-1514-461E-8DBA-D0514B845F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74ED50F4-C57A-4A35-8174-E6F18B786D4E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17FF5DB-30C6-40E1-8EB8-73A4E2E7E1A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F57D735-636A-45B4-8EC7-A9047254320A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E3812865-E9C1-49CA-9095-128EF73E12D3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E64A53F-B9C9-4FF0-82DF-BD4D620582F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5683E-D57C-4785-8F4E-F6EDACA72481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A666E-12AB-4B92-B508-112A04BE547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DD8148-54E8-4DF2-AF49-360769DA3304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2671F-A83D-4D4B-A6A5-CE9452D108C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4B1FB01-B808-463E-9672-B8A181837EBC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6ECFCFF-7ED4-4961-B18A-B7C7FBF1947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AF0F-F6B7-44D1-803E-762D01E7C93E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B6FE2-67D4-4A33-9EEA-6C97C3FE0D2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BA430-4FA6-4E6C-AC2E-42B9F7E868E9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AA49-C869-4D95-9FC6-6D7B580B19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602EDD4-59D3-4821-A5E5-A39912191BDC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C221ED-9CBA-407E-9EC6-3CD25883807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EF627ED-85BD-43E8-B3EC-94A19B270485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DACB0A3-DCB1-487F-9259-B48ED3B8F03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8B2646-80C0-4BC8-9D14-40BC8A0C231E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30C86-4340-463A-BD90-E2B83CC5E5C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DC293-14EF-4C15-B943-3241C0FA697F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CD692-8977-4F7E-9F60-4272A3FF9AF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7D93-7773-49D2-A15F-88CD035C0C0E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A53F-B9C9-4FF0-82DF-BD4D620582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CC87-ACFB-4375-B91E-72083D4A835D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A666E-12AB-4B92-B508-112A04BE54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C17AD-2117-4936-BF2A-EBE35A92BA66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671F-A83D-4D4B-A6A5-CE9452D108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2BFD3-04B7-4D28-BBB8-3A16B3986B27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FCFF-7ED4-4961-B18A-B7C7FBF194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B9F9-4001-4EC7-9F4D-2228E1FF00A8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B6FE2-67D4-4A33-9EEA-6C97C3FE0D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A247-A0AB-4867-ACE3-AB58B61D27EC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21ED-9CBA-407E-9EC6-3CD2588380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89715-C88C-49A2-8715-D4C810950F1F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CB0A3-DCB1-487F-9259-B48ED3B8F0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91234-6F72-4BAC-8986-7686BCBC0820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75354B-1764-438B-8809-A0CC40E22C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5" r:id="rId2"/>
    <p:sldLayoutId id="2147483794" r:id="rId3"/>
    <p:sldLayoutId id="2147483793" r:id="rId4"/>
    <p:sldLayoutId id="2147483792" r:id="rId5"/>
    <p:sldLayoutId id="2147483791" r:id="rId6"/>
    <p:sldLayoutId id="2147483790" r:id="rId7"/>
    <p:sldLayoutId id="2147483789" r:id="rId8"/>
    <p:sldLayoutId id="2147483788" r:id="rId9"/>
    <p:sldLayoutId id="2147483787" r:id="rId10"/>
    <p:sldLayoutId id="2147483786" r:id="rId11"/>
    <p:sldLayoutId id="21474837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3E0A652-5A64-4975-A07B-337552EE0A0A}" type="datetime1">
              <a:rPr lang="tr-TR" smtClean="0"/>
              <a:pPr>
                <a:defRPr/>
              </a:pPr>
              <a:t>10.04.2014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75354B-1764-438B-8809-A0CC40E22CF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772400" cy="24288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tr-TR" sz="3600" dirty="0" err="1" smtClean="0">
                <a:solidFill>
                  <a:schemeClr val="tx1"/>
                </a:solidFill>
              </a:rPr>
              <a:t>The</a:t>
            </a:r>
            <a:r>
              <a:rPr lang="tr-TR" sz="3600" dirty="0" smtClean="0">
                <a:solidFill>
                  <a:schemeClr val="tx1"/>
                </a:solidFill>
              </a:rPr>
              <a:t> Role of </a:t>
            </a:r>
            <a:r>
              <a:rPr lang="tr-TR" sz="3600" dirty="0" err="1" smtClean="0">
                <a:solidFill>
                  <a:schemeClr val="tx1"/>
                </a:solidFill>
              </a:rPr>
              <a:t>SAIs</a:t>
            </a:r>
            <a:r>
              <a:rPr lang="tr-TR" sz="3600" dirty="0" smtClean="0">
                <a:solidFill>
                  <a:schemeClr val="tx1"/>
                </a:solidFill>
              </a:rPr>
              <a:t> in </a:t>
            </a:r>
            <a:r>
              <a:rPr lang="tr-TR" sz="3600" dirty="0" err="1" smtClean="0">
                <a:solidFill>
                  <a:schemeClr val="tx1"/>
                </a:solidFill>
              </a:rPr>
              <a:t>Promoting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Sustainable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Development</a:t>
            </a:r>
            <a:r>
              <a:rPr lang="tr-TR" sz="3600" dirty="0" smtClean="0">
                <a:solidFill>
                  <a:schemeClr val="tx1"/>
                </a:solidFill>
              </a:rPr>
              <a:t>: </a:t>
            </a:r>
            <a:r>
              <a:rPr lang="tr-TR" sz="3600" dirty="0" err="1" smtClean="0">
                <a:solidFill>
                  <a:schemeClr val="tx1"/>
                </a:solidFill>
              </a:rPr>
              <a:t>Environmental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Auditing</a:t>
            </a:r>
            <a:endParaRPr lang="tr-TR" sz="3600" dirty="0" smtClean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28688" y="3212976"/>
            <a:ext cx="7459736" cy="3002087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r-TR" dirty="0" smtClean="0"/>
          </a:p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100" dirty="0" smtClean="0"/>
              <a:t>Berna ERKAN</a:t>
            </a:r>
          </a:p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100" dirty="0" err="1" smtClean="0"/>
              <a:t>Turkish</a:t>
            </a:r>
            <a:r>
              <a:rPr lang="tr-TR" sz="2100" dirty="0" smtClean="0"/>
              <a:t> Court of </a:t>
            </a:r>
            <a:r>
              <a:rPr lang="tr-TR" sz="2100" dirty="0" err="1" smtClean="0"/>
              <a:t>Accounts</a:t>
            </a:r>
            <a:endParaRPr lang="tr-TR" sz="2100" dirty="0" smtClean="0"/>
          </a:p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100" dirty="0" smtClean="0"/>
              <a:t>April 15-17,2014</a:t>
            </a:r>
          </a:p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100" dirty="0" err="1" smtClean="0"/>
              <a:t>Hanoi,VIETNAM</a:t>
            </a:r>
            <a:endParaRPr lang="tr-TR" sz="2100" dirty="0" smtClean="0"/>
          </a:p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r-TR" dirty="0" smtClean="0"/>
          </a:p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r-TR" sz="2200" dirty="0" smtClean="0"/>
          </a:p>
          <a:p>
            <a:endParaRPr lang="tr-TR" sz="1600" b="0" dirty="0"/>
          </a:p>
          <a:p>
            <a:r>
              <a:rPr lang="en-US" sz="1600" b="0" dirty="0"/>
              <a:t> </a:t>
            </a:r>
            <a:r>
              <a:rPr lang="tr-TR" sz="1600" b="0" dirty="0" smtClean="0"/>
              <a:t>                                                       </a:t>
            </a:r>
            <a:r>
              <a:rPr lang="en-US" sz="1300" dirty="0" smtClean="0"/>
              <a:t>THE </a:t>
            </a:r>
            <a:r>
              <a:rPr lang="en-US" sz="1300" dirty="0"/>
              <a:t>5TH SEMINAR ON ENVIROMENTAL </a:t>
            </a:r>
            <a:r>
              <a:rPr lang="en-US" sz="1300" dirty="0" smtClean="0"/>
              <a:t>AUDITING</a:t>
            </a:r>
            <a:endParaRPr lang="tr-TR" sz="1300" dirty="0" smtClean="0"/>
          </a:p>
          <a:p>
            <a:r>
              <a:rPr lang="tr-TR" sz="1300" dirty="0"/>
              <a:t> </a:t>
            </a:r>
            <a:r>
              <a:rPr lang="tr-TR" sz="1300" dirty="0" smtClean="0"/>
              <a:t>                                                                 </a:t>
            </a:r>
            <a:r>
              <a:rPr lang="en-US" sz="1300" dirty="0" smtClean="0"/>
              <a:t>AND 4</a:t>
            </a:r>
            <a:r>
              <a:rPr lang="en-US" sz="1300" baseline="30000" dirty="0" smtClean="0"/>
              <a:t>TH</a:t>
            </a:r>
            <a:r>
              <a:rPr lang="tr-TR" sz="1300" dirty="0" smtClean="0"/>
              <a:t> </a:t>
            </a:r>
            <a:r>
              <a:rPr lang="en-US" sz="1300" dirty="0" smtClean="0"/>
              <a:t>WORKING </a:t>
            </a:r>
            <a:r>
              <a:rPr lang="en-US" sz="1300" dirty="0"/>
              <a:t>MEETING OF ASOSAI WGEA </a:t>
            </a:r>
            <a:endParaRPr lang="tr-TR" sz="1300" dirty="0" smtClean="0"/>
          </a:p>
          <a:p>
            <a:endParaRPr lang="tr-T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468313" y="285729"/>
            <a:ext cx="8229600" cy="64294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u="sng" dirty="0" smtClean="0"/>
              <a:t>Data </a:t>
            </a:r>
            <a:r>
              <a:rPr lang="tr-TR" sz="3200" b="1" u="sng" dirty="0" err="1" smtClean="0"/>
              <a:t>and</a:t>
            </a:r>
            <a:r>
              <a:rPr lang="tr-TR" sz="3200" b="1" u="sng" dirty="0" smtClean="0"/>
              <a:t> </a:t>
            </a:r>
            <a:r>
              <a:rPr lang="tr-TR" sz="3200" b="1" u="sng" dirty="0" err="1" smtClean="0"/>
              <a:t>Methodology</a:t>
            </a:r>
            <a:r>
              <a:rPr lang="tr-TR" sz="3200" b="1" u="sng" dirty="0" smtClean="0"/>
              <a:t> (</a:t>
            </a:r>
            <a:r>
              <a:rPr lang="tr-TR" sz="3200" b="1" u="sng" dirty="0" err="1" smtClean="0"/>
              <a:t>cont’d</a:t>
            </a:r>
            <a:r>
              <a:rPr lang="tr-TR" sz="3200" b="1" u="sng" dirty="0" smtClean="0"/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9001156" cy="5643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150000"/>
              </a:lnSpc>
            </a:pPr>
            <a:r>
              <a:rPr lang="tr-TR" sz="2400" i="1" dirty="0" err="1" smtClean="0"/>
              <a:t>Methodology</a:t>
            </a:r>
            <a:r>
              <a:rPr lang="tr-TR" sz="2400" i="1" dirty="0" smtClean="0"/>
              <a:t>=&gt;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main</a:t>
            </a:r>
            <a:r>
              <a:rPr lang="tr-TR" sz="2400" dirty="0" smtClean="0"/>
              <a:t> </a:t>
            </a:r>
            <a:r>
              <a:rPr lang="tr-TR" sz="2400" dirty="0" err="1" smtClean="0"/>
              <a:t>models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OLS </a:t>
            </a:r>
            <a:r>
              <a:rPr lang="tr-TR" sz="2400" dirty="0" err="1" smtClean="0"/>
              <a:t>Method</a:t>
            </a:r>
            <a:r>
              <a:rPr lang="tr-TR" sz="2400" dirty="0" smtClean="0"/>
              <a:t> </a:t>
            </a:r>
            <a:r>
              <a:rPr lang="tr-TR" sz="2400" dirty="0" err="1" smtClean="0"/>
              <a:t>based</a:t>
            </a:r>
            <a:r>
              <a:rPr lang="tr-TR" sz="2400" dirty="0" smtClean="0"/>
              <a:t> on </a:t>
            </a:r>
            <a:r>
              <a:rPr lang="tr-TR" sz="2400" dirty="0" err="1" smtClean="0"/>
              <a:t>cross</a:t>
            </a:r>
            <a:r>
              <a:rPr lang="tr-TR" sz="2400" dirty="0" smtClean="0"/>
              <a:t>-</a:t>
            </a:r>
            <a:r>
              <a:rPr lang="tr-TR" sz="2400" dirty="0" err="1" smtClean="0"/>
              <a:t>sectional</a:t>
            </a:r>
            <a:r>
              <a:rPr lang="tr-TR" sz="2400" dirty="0" smtClean="0"/>
              <a:t> data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tr-TR" sz="1800" b="1" dirty="0" smtClean="0">
                <a:solidFill>
                  <a:srgbClr val="FF0000"/>
                </a:solidFill>
              </a:rPr>
              <a:t>     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tr-TR" sz="1800" b="1" dirty="0" smtClean="0">
                <a:solidFill>
                  <a:srgbClr val="FF0000"/>
                </a:solidFill>
              </a:rPr>
              <a:t>     </a:t>
            </a:r>
            <a:r>
              <a:rPr lang="tr-TR" sz="1800" b="1" i="1" u="sng" dirty="0" err="1" smtClean="0">
                <a:solidFill>
                  <a:srgbClr val="FF0000"/>
                </a:solidFill>
              </a:rPr>
              <a:t>Analysis</a:t>
            </a:r>
            <a:r>
              <a:rPr lang="tr-TR" sz="1800" b="1" i="1" u="sng" dirty="0" smtClean="0">
                <a:solidFill>
                  <a:srgbClr val="FF0000"/>
                </a:solidFill>
              </a:rPr>
              <a:t> 1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with</a:t>
            </a:r>
            <a:r>
              <a:rPr lang="tr-TR" sz="1600" b="1" u="sng" dirty="0" smtClean="0">
                <a:solidFill>
                  <a:srgbClr val="FF0000"/>
                </a:solidFill>
              </a:rPr>
              <a:t> 150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countries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by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800" b="1" u="sng" dirty="0" smtClean="0">
                <a:solidFill>
                  <a:srgbClr val="FF0000"/>
                </a:solidFill>
              </a:rPr>
              <a:t>NOT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taking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800" b="1" u="sng" dirty="0" smtClean="0">
                <a:solidFill>
                  <a:srgbClr val="FF0000"/>
                </a:solidFill>
              </a:rPr>
              <a:t>AUDIT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variable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into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account</a:t>
            </a:r>
            <a:r>
              <a:rPr lang="tr-TR" sz="1600" b="1" u="sng" dirty="0" smtClean="0">
                <a:solidFill>
                  <a:srgbClr val="FF0000"/>
                </a:solidFill>
              </a:rPr>
              <a:t>:</a:t>
            </a:r>
          </a:p>
          <a:p>
            <a:pPr lvl="2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1800" u="sng" dirty="0" smtClean="0"/>
          </a:p>
          <a:p>
            <a:pPr lvl="2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1800" b="1" dirty="0" smtClean="0"/>
              <a:t>EPI= β0 + β1 (GDPC) + β2 (POP_DEN) + β3 (GOV_EFF)+</a:t>
            </a:r>
          </a:p>
          <a:p>
            <a:pPr lvl="2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1800" b="1" dirty="0" smtClean="0"/>
              <a:t>           </a:t>
            </a:r>
          </a:p>
          <a:p>
            <a:pPr lvl="2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1800" b="1" dirty="0" smtClean="0"/>
              <a:t>           β4 (CORRUP) + β5 (LITER) + u</a:t>
            </a:r>
          </a:p>
          <a:p>
            <a:pPr marL="274320" lvl="2" indent="-27432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tr-TR" sz="2400" i="1" dirty="0" smtClean="0"/>
              <a:t>    </a:t>
            </a:r>
            <a:r>
              <a:rPr lang="tr-TR" b="1" i="1" u="sng" dirty="0" err="1" smtClean="0">
                <a:solidFill>
                  <a:srgbClr val="FF0000"/>
                </a:solidFill>
              </a:rPr>
              <a:t>Analysis</a:t>
            </a:r>
            <a:r>
              <a:rPr lang="tr-TR" b="1" i="1" u="sng" dirty="0" smtClean="0">
                <a:solidFill>
                  <a:srgbClr val="FF0000"/>
                </a:solidFill>
              </a:rPr>
              <a:t> 2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with</a:t>
            </a:r>
            <a:r>
              <a:rPr lang="tr-TR" sz="1600" b="1" u="sng" dirty="0" smtClean="0">
                <a:solidFill>
                  <a:srgbClr val="FF0000"/>
                </a:solidFill>
              </a:rPr>
              <a:t> 52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countries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by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taking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b="1" u="sng" dirty="0" smtClean="0">
                <a:solidFill>
                  <a:srgbClr val="FF0000"/>
                </a:solidFill>
              </a:rPr>
              <a:t>AUDIT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variable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into</a:t>
            </a:r>
            <a:r>
              <a:rPr lang="tr-TR" sz="1600" b="1" u="sng" dirty="0" smtClean="0">
                <a:solidFill>
                  <a:srgbClr val="FF0000"/>
                </a:solidFill>
              </a:rPr>
              <a:t> </a:t>
            </a:r>
            <a:r>
              <a:rPr lang="tr-TR" sz="1600" b="1" u="sng" dirty="0" err="1" smtClean="0">
                <a:solidFill>
                  <a:srgbClr val="FF0000"/>
                </a:solidFill>
              </a:rPr>
              <a:t>account</a:t>
            </a:r>
            <a:r>
              <a:rPr lang="tr-TR" sz="1600" b="1" u="sng" dirty="0" smtClean="0">
                <a:solidFill>
                  <a:srgbClr val="FF0000"/>
                </a:solidFill>
              </a:rPr>
              <a:t>:</a:t>
            </a:r>
          </a:p>
          <a:p>
            <a:pPr lvl="2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1800" u="sng" dirty="0" smtClean="0"/>
          </a:p>
          <a:p>
            <a:pPr lvl="2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1800" b="1" dirty="0" smtClean="0"/>
              <a:t>EPI= β0 + β1 (GDPC) + β2 (POP_DEN) + β3 (GOV_EFF)+</a:t>
            </a:r>
          </a:p>
          <a:p>
            <a:pPr lvl="2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1800" b="1" dirty="0" smtClean="0"/>
              <a:t>            </a:t>
            </a:r>
          </a:p>
          <a:p>
            <a:pPr lvl="2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1800" b="1" dirty="0" smtClean="0"/>
              <a:t>           β4 (CORRUP) + β5 (LITER)+ β6 (</a:t>
            </a:r>
            <a:r>
              <a:rPr lang="tr-TR" sz="1800" b="1" dirty="0" smtClean="0">
                <a:solidFill>
                  <a:srgbClr val="FF0000"/>
                </a:solidFill>
              </a:rPr>
              <a:t>REPORTS</a:t>
            </a:r>
            <a:r>
              <a:rPr lang="tr-TR" sz="1800" b="1" dirty="0" smtClean="0"/>
              <a:t>) + u  </a:t>
            </a:r>
          </a:p>
          <a:p>
            <a:pPr eaLnBrk="1" hangingPunct="1">
              <a:lnSpc>
                <a:spcPct val="80000"/>
              </a:lnSpc>
            </a:pPr>
            <a:endParaRPr lang="tr-TR" sz="1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643190"/>
          </a:xfrm>
        </p:spPr>
        <p:txBody>
          <a:bodyPr/>
          <a:lstStyle/>
          <a:p>
            <a:pPr algn="ctr"/>
            <a:r>
              <a:rPr lang="tr-TR" b="1" dirty="0" smtClean="0"/>
              <a:t>ANALYSIS 1</a:t>
            </a:r>
            <a:br>
              <a:rPr lang="tr-TR" b="1" dirty="0" smtClean="0"/>
            </a:br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b="1" dirty="0" smtClean="0"/>
              <a:t>WITH NO AUDIT VARIABLE</a:t>
            </a:r>
            <a:endParaRPr lang="tr-TR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ECFCFF-7ED4-4961-B18A-B7C7FBF1947F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54098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 smtClean="0"/>
              <a:t>Formulation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Model </a:t>
            </a:r>
            <a:br>
              <a:rPr lang="tr-TR" b="1" dirty="0" smtClean="0"/>
            </a:br>
            <a:r>
              <a:rPr lang="tr-TR" b="1" dirty="0" err="1" smtClean="0"/>
              <a:t>used</a:t>
            </a:r>
            <a:r>
              <a:rPr lang="tr-TR" b="1" dirty="0" smtClean="0"/>
              <a:t> in </a:t>
            </a:r>
            <a:r>
              <a:rPr lang="tr-TR" b="1" dirty="0" err="1" smtClean="0"/>
              <a:t>Analysis</a:t>
            </a:r>
            <a:r>
              <a:rPr lang="tr-TR" b="1" dirty="0" smtClean="0"/>
              <a:t> 1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715436" cy="4525963"/>
          </a:xfrm>
        </p:spPr>
        <p:txBody>
          <a:bodyPr/>
          <a:lstStyle/>
          <a:p>
            <a:pPr marL="365760" lvl="2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sz="3200" b="1" dirty="0" smtClean="0"/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sz="3000" b="1" u="sng" dirty="0" smtClean="0"/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000" b="1" u="sng" dirty="0" smtClean="0"/>
              <a:t>Model </a:t>
            </a:r>
            <a:r>
              <a:rPr lang="tr-TR" sz="3000" b="1" u="sng" dirty="0" smtClean="0"/>
              <a:t>1.1</a:t>
            </a:r>
            <a:r>
              <a:rPr lang="tr-TR" sz="3000" u="sng" dirty="0" smtClean="0"/>
              <a:t> </a:t>
            </a:r>
            <a:r>
              <a:rPr lang="tr-TR" sz="3000" u="sng" dirty="0" err="1" smtClean="0"/>
              <a:t>for</a:t>
            </a:r>
            <a:r>
              <a:rPr lang="tr-TR" sz="3000" u="sng" dirty="0" smtClean="0"/>
              <a:t> </a:t>
            </a:r>
            <a:r>
              <a:rPr lang="tr-TR" sz="3000" u="sng" dirty="0" err="1" smtClean="0"/>
              <a:t>whole</a:t>
            </a:r>
            <a:r>
              <a:rPr lang="tr-TR" sz="3000" u="sng" dirty="0" smtClean="0"/>
              <a:t> </a:t>
            </a:r>
            <a:r>
              <a:rPr lang="tr-TR" sz="3000" u="sng" dirty="0" err="1" smtClean="0"/>
              <a:t>group</a:t>
            </a:r>
            <a:r>
              <a:rPr lang="tr-TR" sz="3000" u="sng" dirty="0" smtClean="0"/>
              <a:t> (150 </a:t>
            </a:r>
            <a:r>
              <a:rPr lang="tr-TR" sz="3000" u="sng" dirty="0" err="1" smtClean="0"/>
              <a:t>obs</a:t>
            </a:r>
            <a:r>
              <a:rPr lang="tr-TR" sz="3000" u="sng" dirty="0" smtClean="0"/>
              <a:t>.)</a:t>
            </a:r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000" dirty="0" smtClean="0"/>
              <a:t>&amp; </a:t>
            </a:r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000" b="1" u="sng" dirty="0" smtClean="0"/>
              <a:t>Model 1.2 </a:t>
            </a:r>
            <a:r>
              <a:rPr lang="tr-TR" sz="3000" u="sng" dirty="0" err="1" smtClean="0"/>
              <a:t>for</a:t>
            </a:r>
            <a:r>
              <a:rPr lang="tr-TR" sz="3000" u="sng" dirty="0" smtClean="0"/>
              <a:t> </a:t>
            </a:r>
            <a:r>
              <a:rPr lang="tr-TR" sz="3000" u="sng" dirty="0" err="1" smtClean="0"/>
              <a:t>developing</a:t>
            </a:r>
            <a:r>
              <a:rPr lang="tr-TR" sz="3000" u="sng" dirty="0" smtClean="0"/>
              <a:t> </a:t>
            </a:r>
            <a:r>
              <a:rPr lang="tr-TR" sz="3000" u="sng" dirty="0" err="1" smtClean="0"/>
              <a:t>group</a:t>
            </a:r>
            <a:r>
              <a:rPr lang="tr-TR" sz="3000" u="sng" dirty="0" smtClean="0"/>
              <a:t>(112 </a:t>
            </a:r>
            <a:r>
              <a:rPr lang="tr-TR" sz="3000" u="sng" dirty="0" err="1" smtClean="0"/>
              <a:t>obs</a:t>
            </a:r>
            <a:r>
              <a:rPr lang="tr-TR" sz="3000" u="sng" dirty="0" smtClean="0"/>
              <a:t>)</a:t>
            </a:r>
          </a:p>
          <a:p>
            <a:pPr marL="365760" lvl="2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tr-TR" sz="3200" b="1" dirty="0" smtClean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58138" cy="2357454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 </a:t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                                                            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-285784" y="1285860"/>
            <a:ext cx="8643998" cy="5857916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sz="1800" dirty="0" smtClean="0"/>
          </a:p>
          <a:p>
            <a:pPr marL="923544" lvl="2" indent="-219456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developing</a:t>
            </a:r>
            <a:r>
              <a:rPr lang="tr-TR" sz="2000" dirty="0" smtClean="0"/>
              <a:t> </a:t>
            </a:r>
            <a:r>
              <a:rPr lang="tr-TR" sz="2000" dirty="0" err="1" smtClean="0"/>
              <a:t>countries</a:t>
            </a:r>
            <a:r>
              <a:rPr lang="tr-TR" sz="2000" dirty="0" smtClean="0"/>
              <a:t>, </a:t>
            </a:r>
            <a:r>
              <a:rPr lang="tr-TR" sz="2000" b="1" dirty="0" err="1" smtClean="0">
                <a:solidFill>
                  <a:srgbClr val="FF0000"/>
                </a:solidFill>
              </a:rPr>
              <a:t>Government</a:t>
            </a:r>
            <a:r>
              <a:rPr lang="tr-TR" sz="2000" b="1" dirty="0" smtClean="0">
                <a:solidFill>
                  <a:srgbClr val="FF0000"/>
                </a:solidFill>
              </a:rPr>
              <a:t> </a:t>
            </a:r>
            <a:r>
              <a:rPr lang="tr-TR" sz="2000" b="1" dirty="0" err="1" smtClean="0">
                <a:solidFill>
                  <a:srgbClr val="FF0000"/>
                </a:solidFill>
              </a:rPr>
              <a:t>Effectiveness</a:t>
            </a:r>
            <a:r>
              <a:rPr lang="tr-TR" sz="2000" dirty="0" smtClean="0"/>
              <a:t> has a </a:t>
            </a:r>
            <a:r>
              <a:rPr lang="tr-TR" sz="2000" dirty="0" err="1" smtClean="0"/>
              <a:t>higher</a:t>
            </a:r>
            <a:r>
              <a:rPr lang="tr-TR" sz="2000" dirty="0" smtClean="0"/>
              <a:t> </a:t>
            </a:r>
            <a:r>
              <a:rPr lang="tr-TR" sz="2000" dirty="0" err="1" smtClean="0"/>
              <a:t>impact</a:t>
            </a:r>
            <a:r>
              <a:rPr lang="tr-TR" sz="2000" dirty="0" smtClean="0"/>
              <a:t> on EPI </a:t>
            </a:r>
            <a:r>
              <a:rPr lang="tr-TR" sz="2000" dirty="0" err="1" smtClean="0"/>
              <a:t>score</a:t>
            </a:r>
            <a:r>
              <a:rPr lang="tr-TR" sz="2000" dirty="0" smtClean="0"/>
              <a:t> </a:t>
            </a:r>
            <a:r>
              <a:rPr lang="tr-TR" sz="2000" dirty="0" err="1" smtClean="0"/>
              <a:t>which</a:t>
            </a:r>
            <a:r>
              <a:rPr lang="tr-TR" sz="2000" dirty="0" smtClean="0"/>
              <a:t> </a:t>
            </a:r>
            <a:r>
              <a:rPr lang="tr-TR" sz="2000" dirty="0" err="1" smtClean="0"/>
              <a:t>encourages</a:t>
            </a:r>
            <a:r>
              <a:rPr lang="tr-TR" sz="2000" dirty="0" smtClean="0"/>
              <a:t> </a:t>
            </a:r>
            <a:r>
              <a:rPr lang="tr-TR" sz="2000" dirty="0" err="1" smtClean="0"/>
              <a:t>further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improvement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effectiveness</a:t>
            </a:r>
            <a:r>
              <a:rPr lang="tr-TR" sz="2000" dirty="0" smtClean="0"/>
              <a:t> of </a:t>
            </a:r>
            <a:r>
              <a:rPr lang="tr-TR" sz="2000" dirty="0" err="1" smtClean="0"/>
              <a:t>government</a:t>
            </a:r>
            <a:r>
              <a:rPr lang="tr-TR" sz="2000" dirty="0" smtClean="0"/>
              <a:t> in </a:t>
            </a: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highly</a:t>
            </a:r>
            <a:r>
              <a:rPr lang="tr-TR" sz="2000" dirty="0" smtClean="0"/>
              <a:t> </a:t>
            </a:r>
            <a:r>
              <a:rPr lang="tr-TR" sz="2000" dirty="0" err="1" smtClean="0"/>
              <a:t>corrupt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less</a:t>
            </a:r>
            <a:r>
              <a:rPr lang="tr-TR" sz="2000" dirty="0" smtClean="0"/>
              <a:t> </a:t>
            </a:r>
            <a:r>
              <a:rPr lang="tr-TR" sz="2000" dirty="0" err="1" smtClean="0"/>
              <a:t>effective</a:t>
            </a:r>
            <a:r>
              <a:rPr lang="tr-TR" sz="2000" dirty="0" smtClean="0"/>
              <a:t> </a:t>
            </a:r>
            <a:r>
              <a:rPr lang="tr-TR" sz="2000" dirty="0" err="1" smtClean="0"/>
              <a:t>countries</a:t>
            </a:r>
            <a:r>
              <a:rPr lang="tr-TR" sz="2000" dirty="0" smtClean="0"/>
              <a:t>.</a:t>
            </a:r>
          </a:p>
          <a:p>
            <a:pPr marL="923544" lvl="2" indent="-219456" algn="just">
              <a:lnSpc>
                <a:spcPct val="110000"/>
              </a:lnSpc>
              <a:buFont typeface="Wingdings" pitchFamily="2" charset="2"/>
              <a:buChar char="Ø"/>
              <a:defRPr/>
            </a:pPr>
            <a:endParaRPr lang="tr-TR" sz="2000" dirty="0" smtClean="0"/>
          </a:p>
          <a:p>
            <a:pPr marL="923544" lvl="2" indent="-219456" algn="just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developing</a:t>
            </a:r>
            <a:r>
              <a:rPr lang="tr-TR" sz="2000" dirty="0" smtClean="0"/>
              <a:t> </a:t>
            </a:r>
            <a:r>
              <a:rPr lang="tr-TR" sz="2000" dirty="0" err="1" smtClean="0"/>
              <a:t>countries</a:t>
            </a:r>
            <a:r>
              <a:rPr lang="tr-TR" sz="2000" dirty="0" smtClean="0"/>
              <a:t>, </a:t>
            </a:r>
            <a:r>
              <a:rPr lang="tr-TR" sz="2000" b="1" dirty="0" err="1" smtClean="0">
                <a:solidFill>
                  <a:srgbClr val="FF0000"/>
                </a:solidFill>
              </a:rPr>
              <a:t>literacy</a:t>
            </a:r>
            <a:r>
              <a:rPr lang="tr-TR" sz="2000" b="1" dirty="0" smtClean="0">
                <a:solidFill>
                  <a:srgbClr val="FF0000"/>
                </a:solidFill>
              </a:rPr>
              <a:t> rate </a:t>
            </a:r>
            <a:r>
              <a:rPr lang="tr-TR" sz="2000" dirty="0" err="1" smtClean="0"/>
              <a:t>means</a:t>
            </a:r>
            <a:r>
              <a:rPr lang="tr-TR" sz="2000" dirty="0" smtClean="0"/>
              <a:t>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respect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environmental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than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whole</a:t>
            </a:r>
            <a:r>
              <a:rPr lang="tr-TR" sz="2000" dirty="0" smtClean="0"/>
              <a:t> </a:t>
            </a:r>
            <a:r>
              <a:rPr lang="tr-TR" sz="2000" dirty="0" err="1" smtClean="0"/>
              <a:t>group</a:t>
            </a:r>
            <a:r>
              <a:rPr lang="tr-TR" sz="2000" dirty="0" smtClean="0"/>
              <a:t>. </a:t>
            </a:r>
          </a:p>
          <a:p>
            <a:pPr marL="923544" lvl="2" indent="-219456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000" dirty="0" smtClean="0"/>
          </a:p>
          <a:p>
            <a:pPr marL="923544" lvl="2" indent="-219456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b="1" dirty="0" err="1" smtClean="0">
                <a:solidFill>
                  <a:srgbClr val="FF0000"/>
                </a:solidFill>
              </a:rPr>
              <a:t>Population</a:t>
            </a:r>
            <a:r>
              <a:rPr lang="tr-TR" sz="2000" b="1" dirty="0" smtClean="0">
                <a:solidFill>
                  <a:srgbClr val="FF0000"/>
                </a:solidFill>
              </a:rPr>
              <a:t> </a:t>
            </a:r>
            <a:r>
              <a:rPr lang="tr-TR" sz="2000" b="1" dirty="0" err="1" smtClean="0">
                <a:solidFill>
                  <a:srgbClr val="FF0000"/>
                </a:solidFill>
              </a:rPr>
              <a:t>density</a:t>
            </a:r>
            <a:r>
              <a:rPr lang="tr-TR" sz="2000" dirty="0" smtClean="0"/>
              <a:t> is not an </a:t>
            </a:r>
            <a:r>
              <a:rPr lang="tr-TR" sz="2000" dirty="0" err="1" smtClean="0"/>
              <a:t>important</a:t>
            </a:r>
            <a:r>
              <a:rPr lang="tr-TR" sz="2000" dirty="0" smtClean="0"/>
              <a:t> </a:t>
            </a:r>
            <a:r>
              <a:rPr lang="tr-TR" sz="2000" dirty="0" err="1" smtClean="0"/>
              <a:t>determining</a:t>
            </a:r>
            <a:r>
              <a:rPr lang="tr-TR" sz="2000" dirty="0" smtClean="0"/>
              <a:t> </a:t>
            </a:r>
            <a:r>
              <a:rPr lang="tr-TR" sz="2000" dirty="0" err="1" smtClean="0"/>
              <a:t>factor</a:t>
            </a:r>
            <a:r>
              <a:rPr lang="tr-TR" sz="2000" dirty="0" smtClean="0"/>
              <a:t> on </a:t>
            </a:r>
            <a:r>
              <a:rPr lang="tr-TR" sz="2000" dirty="0" err="1" smtClean="0"/>
              <a:t>environmental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of </a:t>
            </a:r>
            <a:r>
              <a:rPr lang="tr-TR" sz="2000" dirty="0" err="1" smtClean="0"/>
              <a:t>less</a:t>
            </a:r>
            <a:r>
              <a:rPr lang="tr-TR" sz="2000" dirty="0" smtClean="0"/>
              <a:t> </a:t>
            </a:r>
            <a:r>
              <a:rPr lang="tr-TR" sz="2000" dirty="0" err="1" smtClean="0"/>
              <a:t>developed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developing</a:t>
            </a:r>
            <a:r>
              <a:rPr lang="tr-TR" sz="2000" dirty="0" smtClean="0"/>
              <a:t> </a:t>
            </a:r>
            <a:r>
              <a:rPr lang="tr-TR" sz="2000" dirty="0" err="1" smtClean="0"/>
              <a:t>countries</a:t>
            </a:r>
            <a:r>
              <a:rPr lang="tr-TR" sz="2000" dirty="0" smtClean="0"/>
              <a:t> </a:t>
            </a:r>
            <a:r>
              <a:rPr lang="tr-TR" sz="2000" b="1" dirty="0" smtClean="0"/>
              <a:t>since </a:t>
            </a:r>
            <a:r>
              <a:rPr lang="tr-TR" sz="2000" b="1" dirty="0" err="1" smtClean="0"/>
              <a:t>there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exist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more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important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governance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problems</a:t>
            </a:r>
            <a:r>
              <a:rPr lang="tr-TR" sz="2000" b="1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resolved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first</a:t>
            </a:r>
            <a:r>
              <a:rPr lang="tr-TR" sz="2000" dirty="0" smtClean="0"/>
              <a:t> </a:t>
            </a:r>
            <a:r>
              <a:rPr lang="tr-TR" sz="2000" dirty="0" err="1" smtClean="0"/>
              <a:t>place</a:t>
            </a:r>
            <a:r>
              <a:rPr lang="tr-TR" sz="2000" dirty="0" smtClean="0"/>
              <a:t>.</a:t>
            </a:r>
          </a:p>
          <a:p>
            <a:pPr marL="923544" lvl="2" indent="-219456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000" dirty="0" smtClean="0"/>
          </a:p>
          <a:p>
            <a:endParaRPr lang="tr-TR" sz="2000" dirty="0"/>
          </a:p>
        </p:txBody>
      </p:sp>
      <p:sp>
        <p:nvSpPr>
          <p:cNvPr id="4" name="3 Dikdörtgen"/>
          <p:cNvSpPr/>
          <p:nvPr/>
        </p:nvSpPr>
        <p:spPr>
          <a:xfrm>
            <a:off x="285720" y="357167"/>
            <a:ext cx="84296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Main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Contributions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of </a:t>
            </a:r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Comparison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Between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Whole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Group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&amp; </a:t>
            </a:r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Developing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600" b="1" u="sng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Group</a:t>
            </a:r>
            <a:r>
              <a:rPr lang="tr-TR" sz="2600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3575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tr-TR" sz="3600" b="1" dirty="0" smtClean="0"/>
              <a:t>ANALYSIS 2 </a:t>
            </a:r>
            <a:br>
              <a:rPr lang="tr-TR" sz="3600" b="1" dirty="0" smtClean="0"/>
            </a:br>
            <a:r>
              <a:rPr lang="tr-TR" sz="3600" b="1" dirty="0" smtClean="0"/>
              <a:t>WITH AUDIT VARIABLE</a:t>
            </a:r>
            <a:br>
              <a:rPr lang="tr-TR" sz="3600" b="1" dirty="0" smtClean="0"/>
            </a:br>
            <a:r>
              <a:rPr lang="tr-TR" sz="3600" b="1" dirty="0" smtClean="0"/>
              <a:t>(n=52)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ECFCFF-7ED4-4961-B18A-B7C7FBF1947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u="sng" dirty="0" err="1" smtClean="0"/>
              <a:t>Formulation</a:t>
            </a:r>
            <a:r>
              <a:rPr lang="tr-TR" b="1" u="sng" dirty="0" smtClean="0"/>
              <a:t> of </a:t>
            </a:r>
            <a:r>
              <a:rPr lang="tr-TR" b="1" u="sng" dirty="0" err="1" smtClean="0"/>
              <a:t>the</a:t>
            </a:r>
            <a:r>
              <a:rPr lang="tr-TR" b="1" u="sng" dirty="0" smtClean="0"/>
              <a:t> Model </a:t>
            </a:r>
            <a:br>
              <a:rPr lang="tr-TR" b="1" u="sng" dirty="0" smtClean="0"/>
            </a:br>
            <a:r>
              <a:rPr lang="tr-TR" b="1" u="sng" dirty="0" err="1" smtClean="0"/>
              <a:t>used</a:t>
            </a:r>
            <a:r>
              <a:rPr lang="tr-TR" b="1" u="sng" dirty="0" smtClean="0"/>
              <a:t> in </a:t>
            </a:r>
            <a:r>
              <a:rPr lang="tr-TR" b="1" u="sng" dirty="0" err="1" smtClean="0"/>
              <a:t>Analysis</a:t>
            </a:r>
            <a:r>
              <a:rPr lang="tr-TR" b="1" u="sng" dirty="0" smtClean="0"/>
              <a:t> 2 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752"/>
          </a:xfrm>
        </p:spPr>
        <p:txBody>
          <a:bodyPr/>
          <a:lstStyle/>
          <a:p>
            <a:pPr marL="365760" lvl="2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tr-TR" sz="2300" b="1" dirty="0" smtClean="0"/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tr-TR" sz="2400" b="1" u="sng" dirty="0" smtClean="0"/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tr-TR" sz="2400" b="1" u="sng" dirty="0" smtClean="0"/>
              <a:t>Model </a:t>
            </a:r>
            <a:r>
              <a:rPr lang="tr-TR" sz="2400" b="1" u="sng" dirty="0" smtClean="0"/>
              <a:t>2.1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for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whole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group</a:t>
            </a:r>
            <a:r>
              <a:rPr lang="tr-TR" sz="2400" u="sng" dirty="0" smtClean="0"/>
              <a:t> (52 </a:t>
            </a:r>
            <a:r>
              <a:rPr lang="tr-TR" sz="2400" u="sng" dirty="0" err="1" smtClean="0"/>
              <a:t>obs</a:t>
            </a:r>
            <a:r>
              <a:rPr lang="tr-TR" sz="2400" u="sng" dirty="0" smtClean="0"/>
              <a:t>.)</a:t>
            </a:r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tr-TR" sz="2400" b="1" dirty="0" smtClean="0"/>
              <a:t>&amp;</a:t>
            </a:r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2400" b="1" u="sng" dirty="0" smtClean="0"/>
              <a:t>Model 2.2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for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developed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countries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group</a:t>
            </a:r>
            <a:r>
              <a:rPr lang="tr-TR" sz="2400" u="sng" dirty="0" smtClean="0"/>
              <a:t> (16 </a:t>
            </a:r>
            <a:r>
              <a:rPr lang="tr-TR" sz="2400" u="sng" dirty="0" err="1" smtClean="0"/>
              <a:t>obs</a:t>
            </a:r>
            <a:r>
              <a:rPr lang="tr-TR" sz="2400" u="sng" dirty="0" smtClean="0"/>
              <a:t>.)</a:t>
            </a:r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2400" dirty="0" smtClean="0"/>
              <a:t>&amp;</a:t>
            </a:r>
          </a:p>
          <a:p>
            <a:pPr marL="365760" lvl="2" indent="-256032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2400" b="1" u="sng" dirty="0" smtClean="0"/>
              <a:t>Model 2.3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for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developing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countries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group</a:t>
            </a:r>
            <a:r>
              <a:rPr lang="tr-TR" sz="2400" u="sng" dirty="0" smtClean="0"/>
              <a:t> (35 </a:t>
            </a:r>
            <a:r>
              <a:rPr lang="tr-TR" sz="2400" u="sng" dirty="0" err="1" smtClean="0"/>
              <a:t>obs</a:t>
            </a:r>
            <a:r>
              <a:rPr lang="tr-TR" sz="2400" u="sng" dirty="0" smtClean="0"/>
              <a:t>.)</a:t>
            </a:r>
          </a:p>
          <a:p>
            <a:pPr marL="365760" lvl="2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sz="2000" u="sng" dirty="0" smtClean="0"/>
          </a:p>
          <a:p>
            <a:pPr marL="365760" lvl="2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tr-TR" sz="2300" b="1" dirty="0" smtClean="0"/>
          </a:p>
          <a:p>
            <a:pPr marL="365760" lvl="2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tr-TR" sz="2300" dirty="0" smtClean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Autofit/>
          </a:bodyPr>
          <a:lstStyle/>
          <a:p>
            <a:pPr algn="ctr"/>
            <a:r>
              <a:rPr lang="tr-TR" sz="2500" b="1" u="sng" dirty="0" err="1" smtClean="0"/>
              <a:t>Main</a:t>
            </a:r>
            <a:r>
              <a:rPr lang="tr-TR" sz="2500" b="1" u="sng" dirty="0" smtClean="0"/>
              <a:t> </a:t>
            </a:r>
            <a:r>
              <a:rPr lang="tr-TR" sz="2500" b="1" u="sng" dirty="0" err="1" smtClean="0"/>
              <a:t>Contributions</a:t>
            </a:r>
            <a:r>
              <a:rPr lang="tr-TR" sz="2500" b="1" u="sng" dirty="0" smtClean="0"/>
              <a:t> of </a:t>
            </a:r>
            <a:r>
              <a:rPr lang="tr-TR" sz="2500" b="1" u="sng" dirty="0" err="1" smtClean="0"/>
              <a:t>the</a:t>
            </a:r>
            <a:r>
              <a:rPr lang="tr-TR" sz="2500" b="1" u="sng" dirty="0" smtClean="0"/>
              <a:t> </a:t>
            </a:r>
            <a:r>
              <a:rPr lang="tr-TR" sz="2500" b="1" u="sng" dirty="0" err="1" smtClean="0"/>
              <a:t>Comparison</a:t>
            </a:r>
            <a:r>
              <a:rPr lang="tr-TR" sz="2500" b="1" u="sng" dirty="0" smtClean="0"/>
              <a:t> </a:t>
            </a:r>
            <a:r>
              <a:rPr lang="tr-TR" sz="2500" b="1" u="sng" dirty="0" err="1" smtClean="0"/>
              <a:t>Between</a:t>
            </a:r>
            <a:r>
              <a:rPr lang="tr-TR" sz="2500" b="1" u="sng" dirty="0" smtClean="0"/>
              <a:t> </a:t>
            </a:r>
            <a:br>
              <a:rPr lang="tr-TR" sz="2500" b="1" u="sng" dirty="0" smtClean="0"/>
            </a:br>
            <a:r>
              <a:rPr lang="tr-TR" sz="2500" b="1" u="sng" dirty="0" err="1" smtClean="0"/>
              <a:t>Whole</a:t>
            </a:r>
            <a:r>
              <a:rPr lang="tr-TR" sz="2500" b="1" u="sng" dirty="0" smtClean="0"/>
              <a:t> &amp; </a:t>
            </a:r>
            <a:r>
              <a:rPr lang="tr-TR" sz="2500" b="1" u="sng" dirty="0" err="1" smtClean="0"/>
              <a:t>Developed</a:t>
            </a:r>
            <a:r>
              <a:rPr lang="tr-TR" sz="2500" b="1" u="sng" dirty="0" smtClean="0"/>
              <a:t>&amp;</a:t>
            </a:r>
            <a:r>
              <a:rPr lang="tr-TR" sz="2500" b="1" u="sng" dirty="0" err="1" smtClean="0"/>
              <a:t>Developing</a:t>
            </a:r>
            <a:r>
              <a:rPr lang="tr-TR" sz="2500" b="1" u="sng" dirty="0" smtClean="0"/>
              <a:t> </a:t>
            </a:r>
            <a:r>
              <a:rPr lang="tr-TR" sz="2500" b="1" u="sng" dirty="0" err="1" smtClean="0"/>
              <a:t>Groups</a:t>
            </a:r>
            <a:endParaRPr lang="tr-TR" sz="25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-214346" y="2169974"/>
            <a:ext cx="9001188" cy="4688026"/>
          </a:xfrm>
        </p:spPr>
        <p:txBody>
          <a:bodyPr>
            <a:normAutofit/>
          </a:bodyPr>
          <a:lstStyle/>
          <a:p>
            <a:pPr marL="923544" lvl="2" indent="-219456" algn="just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tr-TR" sz="2400" b="1" dirty="0" err="1" smtClean="0">
                <a:solidFill>
                  <a:srgbClr val="FF0000"/>
                </a:solidFill>
              </a:rPr>
              <a:t>Environmental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audit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reports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found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a </a:t>
            </a:r>
            <a:r>
              <a:rPr lang="tr-TR" sz="2400" dirty="0" err="1" smtClean="0"/>
              <a:t>higher</a:t>
            </a:r>
            <a:r>
              <a:rPr lang="tr-TR" sz="2400" dirty="0" smtClean="0"/>
              <a:t> </a:t>
            </a:r>
            <a:r>
              <a:rPr lang="tr-TR" sz="2400" dirty="0" err="1" smtClean="0"/>
              <a:t>impact</a:t>
            </a:r>
            <a:r>
              <a:rPr lang="tr-TR" sz="2400" dirty="0" smtClean="0"/>
              <a:t> on EPI </a:t>
            </a:r>
            <a:r>
              <a:rPr lang="tr-TR" sz="2400" dirty="0" err="1" smtClean="0"/>
              <a:t>score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comparably</a:t>
            </a:r>
            <a:r>
              <a:rPr lang="tr-TR" sz="2400" dirty="0" smtClean="0"/>
              <a:t> </a:t>
            </a:r>
            <a:r>
              <a:rPr lang="tr-TR" sz="2400" dirty="0" err="1" smtClean="0"/>
              <a:t>lower</a:t>
            </a:r>
            <a:r>
              <a:rPr lang="tr-TR" sz="2400" dirty="0" smtClean="0"/>
              <a:t> </a:t>
            </a:r>
            <a:r>
              <a:rPr lang="tr-TR" sz="2400" dirty="0" err="1" smtClean="0"/>
              <a:t>income</a:t>
            </a:r>
            <a:r>
              <a:rPr lang="tr-TR" sz="2400" dirty="0" smtClean="0"/>
              <a:t> </a:t>
            </a:r>
            <a:r>
              <a:rPr lang="tr-TR" sz="2400" dirty="0" err="1" smtClean="0"/>
              <a:t>countries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developing</a:t>
            </a:r>
            <a:r>
              <a:rPr lang="tr-TR" sz="2400" dirty="0" smtClean="0"/>
              <a:t> </a:t>
            </a:r>
            <a:r>
              <a:rPr lang="tr-TR" sz="2400" dirty="0" err="1" smtClean="0"/>
              <a:t>countries</a:t>
            </a:r>
            <a:r>
              <a:rPr lang="tr-TR" sz="2400" dirty="0" smtClean="0"/>
              <a:t>. </a:t>
            </a:r>
          </a:p>
          <a:p>
            <a:pPr marL="923544" lvl="2" indent="-219456" algn="just">
              <a:lnSpc>
                <a:spcPct val="120000"/>
              </a:lnSpc>
              <a:buFont typeface="Wingdings" pitchFamily="2" charset="2"/>
              <a:buChar char="Ø"/>
              <a:defRPr/>
            </a:pPr>
            <a:endParaRPr lang="tr-TR" sz="2400" dirty="0" smtClean="0"/>
          </a:p>
          <a:p>
            <a:pPr marL="923544" lvl="2" indent="-219456" algn="just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finding</a:t>
            </a:r>
            <a:r>
              <a:rPr lang="tr-TR" sz="2400" dirty="0" smtClean="0"/>
              <a:t> </a:t>
            </a:r>
            <a:r>
              <a:rPr lang="tr-TR" sz="2400" dirty="0" err="1" smtClean="0"/>
              <a:t>supports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idea </a:t>
            </a:r>
            <a:r>
              <a:rPr lang="tr-TR" sz="2400" dirty="0" err="1" smtClean="0"/>
              <a:t>that</a:t>
            </a:r>
            <a:r>
              <a:rPr lang="tr-TR" sz="2400" dirty="0" smtClean="0"/>
              <a:t> it is </a:t>
            </a:r>
            <a:r>
              <a:rPr lang="tr-TR" sz="2400" dirty="0" err="1" smtClean="0"/>
              <a:t>relatively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important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auditing</a:t>
            </a:r>
            <a:r>
              <a:rPr lang="tr-TR" sz="2400" dirty="0" smtClean="0"/>
              <a:t> as a </a:t>
            </a:r>
            <a:r>
              <a:rPr lang="tr-TR" sz="2400" dirty="0" err="1" smtClean="0"/>
              <a:t>regulatory</a:t>
            </a:r>
            <a:r>
              <a:rPr lang="tr-TR" sz="2400" dirty="0" smtClean="0"/>
              <a:t> </a:t>
            </a:r>
            <a:r>
              <a:rPr lang="tr-TR" sz="2400" dirty="0" err="1" smtClean="0"/>
              <a:t>tool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management</a:t>
            </a:r>
            <a:r>
              <a:rPr lang="tr-TR" sz="2400" dirty="0" smtClean="0"/>
              <a:t> </a:t>
            </a:r>
            <a:r>
              <a:rPr lang="tr-TR" sz="2400" dirty="0" err="1" smtClean="0"/>
              <a:t>systems</a:t>
            </a:r>
            <a:r>
              <a:rPr lang="tr-TR" sz="2400" dirty="0" smtClean="0"/>
              <a:t> in </a:t>
            </a:r>
            <a:r>
              <a:rPr lang="tr-TR" sz="2400" dirty="0" err="1" smtClean="0"/>
              <a:t>developing</a:t>
            </a:r>
            <a:r>
              <a:rPr lang="tr-TR" sz="2400" dirty="0" smtClean="0"/>
              <a:t> </a:t>
            </a:r>
            <a:r>
              <a:rPr lang="tr-TR" sz="2400" dirty="0" err="1" smtClean="0"/>
              <a:t>countries</a:t>
            </a:r>
            <a:r>
              <a:rPr lang="tr-TR" sz="2400" dirty="0" smtClean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296974"/>
          </a:xfrm>
        </p:spPr>
        <p:txBody>
          <a:bodyPr>
            <a:noAutofit/>
          </a:bodyPr>
          <a:lstStyle/>
          <a:p>
            <a:pPr algn="ctr"/>
            <a:r>
              <a:rPr lang="tr-TR" sz="2400" b="1" u="sng" dirty="0" err="1" smtClean="0"/>
              <a:t>Main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Contributions</a:t>
            </a:r>
            <a:r>
              <a:rPr lang="tr-TR" sz="2400" b="1" u="sng" dirty="0" smtClean="0"/>
              <a:t> of </a:t>
            </a:r>
            <a:r>
              <a:rPr lang="tr-TR" sz="2400" b="1" u="sng" dirty="0" err="1" smtClean="0"/>
              <a:t>the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Comparison</a:t>
            </a:r>
            <a:r>
              <a:rPr lang="tr-TR" sz="2400" b="1" u="sng" dirty="0" smtClean="0"/>
              <a:t> </a:t>
            </a:r>
            <a:br>
              <a:rPr lang="tr-TR" sz="2400" b="1" u="sng" dirty="0" smtClean="0"/>
            </a:br>
            <a:r>
              <a:rPr lang="tr-TR" sz="2400" b="1" u="sng" dirty="0" err="1" smtClean="0"/>
              <a:t>Between</a:t>
            </a:r>
            <a:r>
              <a:rPr lang="tr-TR" sz="2400" b="1" u="sng" dirty="0" smtClean="0"/>
              <a:t> </a:t>
            </a:r>
            <a:br>
              <a:rPr lang="tr-TR" sz="2400" b="1" u="sng" dirty="0" smtClean="0"/>
            </a:br>
            <a:r>
              <a:rPr lang="tr-TR" sz="2400" b="1" u="sng" dirty="0" err="1" smtClean="0"/>
              <a:t>Whole</a:t>
            </a:r>
            <a:r>
              <a:rPr lang="tr-TR" sz="2400" b="1" u="sng" dirty="0" smtClean="0"/>
              <a:t>&amp;</a:t>
            </a:r>
            <a:r>
              <a:rPr lang="tr-TR" sz="2400" b="1" u="sng" dirty="0" err="1" smtClean="0"/>
              <a:t>Developed</a:t>
            </a:r>
            <a:r>
              <a:rPr lang="tr-TR" sz="2400" b="1" u="sng" dirty="0" smtClean="0"/>
              <a:t>&amp;</a:t>
            </a:r>
            <a:r>
              <a:rPr lang="tr-TR" sz="2400" b="1" u="sng" dirty="0" err="1" smtClean="0"/>
              <a:t>Developing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Groups</a:t>
            </a:r>
            <a:r>
              <a:rPr lang="tr-TR" sz="2400" b="1" u="sng" dirty="0" smtClean="0"/>
              <a:t> </a:t>
            </a:r>
            <a:r>
              <a:rPr lang="tr-TR" sz="2000" b="1" u="sng" dirty="0" smtClean="0"/>
              <a:t>(</a:t>
            </a:r>
            <a:r>
              <a:rPr lang="tr-TR" sz="2000" b="1" u="sng" dirty="0" err="1" smtClean="0"/>
              <a:t>cont’d</a:t>
            </a:r>
            <a:r>
              <a:rPr lang="tr-TR" sz="2000" b="1" u="sng" dirty="0" smtClean="0"/>
              <a:t>)</a:t>
            </a:r>
            <a:endParaRPr lang="tr-TR" sz="20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-142908" y="2143116"/>
            <a:ext cx="8572560" cy="4330836"/>
          </a:xfrm>
        </p:spPr>
        <p:txBody>
          <a:bodyPr>
            <a:normAutofit fontScale="92500" lnSpcReduction="20000"/>
          </a:bodyPr>
          <a:lstStyle/>
          <a:p>
            <a:pPr marL="923544" lvl="2" indent="-219456" algn="just">
              <a:lnSpc>
                <a:spcPct val="140000"/>
              </a:lnSpc>
              <a:buFont typeface="Wingdings" pitchFamily="2" charset="2"/>
              <a:buChar char="Ø"/>
              <a:defRPr/>
            </a:pP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developing</a:t>
            </a:r>
            <a:r>
              <a:rPr lang="tr-TR" sz="2400" dirty="0" smtClean="0"/>
              <a:t> </a:t>
            </a:r>
            <a:r>
              <a:rPr lang="tr-TR" sz="2400" dirty="0" err="1" smtClean="0"/>
              <a:t>countries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FF0000"/>
                </a:solidFill>
              </a:rPr>
              <a:t>GOV_EF</a:t>
            </a:r>
            <a:r>
              <a:rPr lang="tr-TR" sz="2400" dirty="0" smtClean="0">
                <a:solidFill>
                  <a:srgbClr val="FF0000"/>
                </a:solidFill>
              </a:rPr>
              <a:t>F</a:t>
            </a:r>
            <a:r>
              <a:rPr lang="tr-TR" sz="2400" dirty="0" smtClean="0"/>
              <a:t> </a:t>
            </a:r>
            <a:r>
              <a:rPr lang="tr-TR" sz="2400" dirty="0" err="1" smtClean="0"/>
              <a:t>score</a:t>
            </a:r>
            <a:r>
              <a:rPr lang="tr-TR" sz="2400" dirty="0" smtClean="0"/>
              <a:t> has a </a:t>
            </a:r>
            <a:r>
              <a:rPr lang="tr-TR" sz="2400" dirty="0" err="1" smtClean="0"/>
              <a:t>higher</a:t>
            </a:r>
            <a:r>
              <a:rPr lang="tr-TR" sz="2400" dirty="0" smtClean="0"/>
              <a:t> </a:t>
            </a:r>
            <a:r>
              <a:rPr lang="tr-TR" sz="2400" dirty="0" err="1" smtClean="0"/>
              <a:t>impact</a:t>
            </a:r>
            <a:r>
              <a:rPr lang="tr-TR" sz="2400" dirty="0" smtClean="0"/>
              <a:t> on EPI </a:t>
            </a:r>
            <a:r>
              <a:rPr lang="tr-TR" sz="2400" dirty="0" err="1" smtClean="0"/>
              <a:t>score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whole</a:t>
            </a:r>
            <a:r>
              <a:rPr lang="tr-TR" sz="2400" dirty="0" smtClean="0"/>
              <a:t> </a:t>
            </a:r>
            <a:r>
              <a:rPr lang="tr-TR" sz="2400" dirty="0" err="1" smtClean="0"/>
              <a:t>group</a:t>
            </a:r>
            <a:r>
              <a:rPr lang="tr-TR" sz="2400" dirty="0" smtClean="0"/>
              <a:t>, </a:t>
            </a:r>
            <a:r>
              <a:rPr lang="tr-TR" sz="2400" dirty="0" err="1" smtClean="0"/>
              <a:t>promoting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institutional</a:t>
            </a:r>
            <a:r>
              <a:rPr lang="tr-TR" sz="2400" dirty="0" smtClean="0"/>
              <a:t> </a:t>
            </a:r>
            <a:r>
              <a:rPr lang="tr-TR" sz="2400" dirty="0" err="1" smtClean="0"/>
              <a:t>improvement</a:t>
            </a:r>
            <a:r>
              <a:rPr lang="tr-TR" sz="2400" dirty="0" smtClean="0"/>
              <a:t> in </a:t>
            </a:r>
            <a:r>
              <a:rPr lang="tr-TR" sz="2400" dirty="0" err="1" smtClean="0"/>
              <a:t>those</a:t>
            </a:r>
            <a:r>
              <a:rPr lang="tr-TR" sz="2400" dirty="0" smtClean="0"/>
              <a:t> </a:t>
            </a:r>
            <a:r>
              <a:rPr lang="tr-TR" sz="2400" dirty="0" err="1" smtClean="0"/>
              <a:t>countries</a:t>
            </a:r>
            <a:r>
              <a:rPr lang="tr-TR" sz="2400" dirty="0" smtClean="0"/>
              <a:t>. </a:t>
            </a:r>
          </a:p>
          <a:p>
            <a:pPr marL="923544" lvl="2" indent="-219456" algn="just">
              <a:lnSpc>
                <a:spcPct val="140000"/>
              </a:lnSpc>
              <a:buNone/>
              <a:defRPr/>
            </a:pPr>
            <a:endParaRPr lang="tr-TR" sz="2400" dirty="0" smtClean="0"/>
          </a:p>
          <a:p>
            <a:pPr marL="923544" lvl="2" indent="-219456" algn="just">
              <a:lnSpc>
                <a:spcPct val="140000"/>
              </a:lnSpc>
              <a:buFont typeface="Wingdings" pitchFamily="2" charset="2"/>
              <a:buChar char="Ø"/>
              <a:defRPr/>
            </a:pPr>
            <a:r>
              <a:rPr lang="tr-TR" sz="2400" b="1" dirty="0" err="1" smtClean="0">
                <a:solidFill>
                  <a:srgbClr val="FF0000"/>
                </a:solidFill>
              </a:rPr>
              <a:t>Population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density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is </a:t>
            </a:r>
            <a:r>
              <a:rPr lang="tr-TR" sz="2400" dirty="0" err="1" smtClean="0"/>
              <a:t>found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dramatic</a:t>
            </a:r>
            <a:r>
              <a:rPr lang="tr-TR" sz="2400" dirty="0" smtClean="0"/>
              <a:t> </a:t>
            </a:r>
            <a:r>
              <a:rPr lang="tr-TR" sz="2400" dirty="0" err="1" smtClean="0"/>
              <a:t>effects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developed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high</a:t>
            </a:r>
            <a:r>
              <a:rPr lang="tr-TR" sz="2400" dirty="0" smtClean="0"/>
              <a:t> </a:t>
            </a:r>
            <a:r>
              <a:rPr lang="tr-TR" sz="2400" dirty="0" err="1" smtClean="0"/>
              <a:t>income</a:t>
            </a:r>
            <a:r>
              <a:rPr lang="tr-TR" sz="2400" dirty="0" smtClean="0"/>
              <a:t> </a:t>
            </a:r>
            <a:r>
              <a:rPr lang="tr-TR" sz="2400" dirty="0" err="1" smtClean="0"/>
              <a:t>countries</a:t>
            </a:r>
            <a:r>
              <a:rPr lang="tr-TR" sz="2400" dirty="0" smtClean="0"/>
              <a:t> in </a:t>
            </a:r>
            <a:r>
              <a:rPr lang="tr-TR" sz="2400" dirty="0" err="1" smtClean="0"/>
              <a:t>terms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performance</a:t>
            </a:r>
            <a:r>
              <a:rPr lang="tr-TR" sz="2400" dirty="0" smtClean="0"/>
              <a:t> </a:t>
            </a:r>
            <a:r>
              <a:rPr lang="tr-TR" sz="2400" dirty="0" err="1" smtClean="0"/>
              <a:t>while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less</a:t>
            </a:r>
            <a:r>
              <a:rPr lang="tr-TR" sz="2400" dirty="0" smtClean="0"/>
              <a:t> </a:t>
            </a:r>
            <a:r>
              <a:rPr lang="tr-TR" sz="2400" dirty="0" err="1" smtClean="0"/>
              <a:t>developed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developing</a:t>
            </a:r>
            <a:r>
              <a:rPr lang="tr-TR" sz="2400" dirty="0" smtClean="0"/>
              <a:t> </a:t>
            </a:r>
            <a:r>
              <a:rPr lang="tr-TR" sz="2400" dirty="0" err="1" smtClean="0"/>
              <a:t>countries</a:t>
            </a:r>
            <a:r>
              <a:rPr lang="tr-TR" sz="2400" dirty="0" smtClean="0"/>
              <a:t>, </a:t>
            </a:r>
            <a:r>
              <a:rPr lang="tr-TR" sz="2400" dirty="0" err="1" smtClean="0"/>
              <a:t>population</a:t>
            </a:r>
            <a:r>
              <a:rPr lang="tr-TR" sz="2400" dirty="0" smtClean="0"/>
              <a:t> </a:t>
            </a:r>
            <a:r>
              <a:rPr lang="tr-TR" sz="2400" dirty="0" err="1" smtClean="0"/>
              <a:t>density</a:t>
            </a:r>
            <a:r>
              <a:rPr lang="tr-TR" sz="2400" dirty="0" smtClean="0"/>
              <a:t> is not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important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determining</a:t>
            </a:r>
            <a:r>
              <a:rPr lang="tr-TR" sz="2400" dirty="0" smtClean="0"/>
              <a:t> </a:t>
            </a:r>
            <a:r>
              <a:rPr lang="tr-TR" sz="2400" dirty="0" err="1" smtClean="0"/>
              <a:t>factor</a:t>
            </a:r>
            <a:r>
              <a:rPr lang="tr-TR" sz="2400" dirty="0" smtClean="0"/>
              <a:t> </a:t>
            </a:r>
            <a:r>
              <a:rPr lang="tr-TR" sz="2400" dirty="0" err="1" smtClean="0"/>
              <a:t>due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urgent</a:t>
            </a:r>
            <a:r>
              <a:rPr lang="tr-TR" sz="2400" dirty="0" smtClean="0"/>
              <a:t> </a:t>
            </a:r>
            <a:r>
              <a:rPr lang="tr-TR" sz="2400" dirty="0" err="1" smtClean="0"/>
              <a:t>governance</a:t>
            </a:r>
            <a:r>
              <a:rPr lang="tr-TR" sz="2400" dirty="0" smtClean="0"/>
              <a:t> </a:t>
            </a:r>
            <a:r>
              <a:rPr lang="tr-TR" sz="2400" dirty="0" err="1" smtClean="0"/>
              <a:t>problems</a:t>
            </a:r>
            <a:r>
              <a:rPr lang="tr-TR" sz="2400" dirty="0" smtClean="0"/>
              <a:t>.</a:t>
            </a:r>
          </a:p>
          <a:p>
            <a:pPr marL="923544" lvl="2" indent="-219456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4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542928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928662" y="642918"/>
            <a:ext cx="6858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Scatter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Plots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for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 REPORTS vs EPI</a:t>
            </a:r>
          </a:p>
          <a:p>
            <a:pPr algn="ctr"/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developing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group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)</a:t>
            </a:r>
            <a:r>
              <a:rPr lang="tr-TR" sz="2800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ctr"/>
            <a:endParaRPr lang="tr-T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342902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/>
              <a:t>FURTHER ANALYSIS </a:t>
            </a:r>
            <a:br>
              <a:rPr lang="tr-TR" sz="3600" b="1" dirty="0" smtClean="0"/>
            </a:br>
            <a:r>
              <a:rPr lang="tr-TR" sz="3600" b="1" dirty="0" smtClean="0"/>
              <a:t>WITH “LITERACY RATE”</a:t>
            </a:r>
            <a:endParaRPr lang="tr-TR" sz="3600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ECFCFF-7ED4-4961-B18A-B7C7FBF1947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3"/>
          </a:xfrm>
        </p:spPr>
        <p:txBody>
          <a:bodyPr/>
          <a:lstStyle/>
          <a:p>
            <a:pPr eaLnBrk="1" hangingPunct="1"/>
            <a:r>
              <a:rPr lang="tr-TR" b="1" u="sng" dirty="0" err="1" smtClean="0"/>
              <a:t>Presentation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Outline</a:t>
            </a:r>
            <a:endParaRPr lang="tr-TR" b="1" u="sng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67600" cy="5572164"/>
          </a:xfrm>
        </p:spPr>
        <p:txBody>
          <a:bodyPr>
            <a:noAutofit/>
          </a:bodyPr>
          <a:lstStyle/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err="1" smtClean="0"/>
              <a:t>Goal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endParaRPr lang="tr-TR" dirty="0" smtClean="0"/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Drivers </a:t>
            </a:r>
            <a:r>
              <a:rPr lang="tr-TR" dirty="0" smtClean="0"/>
              <a:t>of </a:t>
            </a:r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endParaRPr lang="tr-TR" dirty="0" smtClean="0"/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Data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Methodology</a:t>
            </a:r>
            <a:endParaRPr lang="tr-TR" dirty="0" smtClean="0"/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err="1" smtClean="0"/>
              <a:t>Results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endParaRPr lang="tr-TR" dirty="0" smtClean="0"/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err="1" smtClean="0"/>
              <a:t>Summary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Concluding</a:t>
            </a:r>
            <a:r>
              <a:rPr lang="tr-TR" dirty="0" smtClean="0"/>
              <a:t> </a:t>
            </a:r>
            <a:r>
              <a:rPr lang="tr-TR" dirty="0" err="1" smtClean="0"/>
              <a:t>Remarks</a:t>
            </a:r>
            <a:endParaRPr lang="tr-TR" dirty="0" smtClean="0"/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err="1" smtClean="0"/>
              <a:t>Contribution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857232"/>
            <a:ext cx="8043890" cy="78581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>MAIN CONTRIBUTIONS OF FURTHER ANALYSIS WITH “LITER”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64514" name="2 İçerik Yer Tutucusu"/>
          <p:cNvSpPr>
            <a:spLocks noGrp="1"/>
          </p:cNvSpPr>
          <p:nvPr>
            <p:ph sz="quarter" idx="1"/>
          </p:nvPr>
        </p:nvSpPr>
        <p:spPr>
          <a:xfrm>
            <a:off x="-428660" y="1600200"/>
            <a:ext cx="9001188" cy="4873752"/>
          </a:xfrm>
        </p:spPr>
        <p:txBody>
          <a:bodyPr/>
          <a:lstStyle/>
          <a:p>
            <a:pPr eaLnBrk="1" hangingPunct="1"/>
            <a:endParaRPr lang="tr-TR" dirty="0" smtClean="0"/>
          </a:p>
          <a:p>
            <a:pPr lvl="2" algn="just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2400" dirty="0" smtClean="0"/>
              <a:t>LITER </a:t>
            </a:r>
            <a:r>
              <a:rPr lang="tr-TR" sz="2400" dirty="0" err="1" smtClean="0"/>
              <a:t>variable</a:t>
            </a:r>
            <a:r>
              <a:rPr lang="tr-TR" sz="2400" dirty="0" smtClean="0"/>
              <a:t> </a:t>
            </a:r>
            <a:r>
              <a:rPr lang="tr-TR" sz="2400" dirty="0" err="1" smtClean="0"/>
              <a:t>leads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decreases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value</a:t>
            </a:r>
            <a:r>
              <a:rPr lang="tr-TR" sz="2400" dirty="0" smtClean="0"/>
              <a:t> of </a:t>
            </a:r>
            <a:r>
              <a:rPr lang="tr-TR" sz="2400" dirty="0" err="1" smtClean="0"/>
              <a:t>coefficients</a:t>
            </a:r>
            <a:r>
              <a:rPr lang="tr-TR" sz="2400" dirty="0" smtClean="0"/>
              <a:t> but </a:t>
            </a:r>
            <a:r>
              <a:rPr lang="tr-TR" sz="2400" dirty="0" err="1" smtClean="0"/>
              <a:t>does</a:t>
            </a:r>
            <a:r>
              <a:rPr lang="tr-TR" sz="2400" dirty="0" smtClean="0"/>
              <a:t> not </a:t>
            </a:r>
            <a:r>
              <a:rPr lang="tr-TR" sz="2400" dirty="0" err="1" smtClean="0"/>
              <a:t>disturb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significance</a:t>
            </a:r>
            <a:r>
              <a:rPr lang="tr-TR" sz="2400" dirty="0" smtClean="0"/>
              <a:t> </a:t>
            </a:r>
            <a:r>
              <a:rPr lang="tr-TR" sz="2400" dirty="0" err="1" smtClean="0"/>
              <a:t>levels</a:t>
            </a:r>
            <a:r>
              <a:rPr lang="tr-TR" sz="2400" dirty="0" smtClean="0"/>
              <a:t> of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variables</a:t>
            </a:r>
            <a:r>
              <a:rPr lang="tr-TR" sz="2400" dirty="0" smtClean="0"/>
              <a:t>, </a:t>
            </a:r>
            <a:r>
              <a:rPr lang="tr-TR" sz="2400" b="1" dirty="0" err="1" smtClean="0"/>
              <a:t>except</a:t>
            </a:r>
            <a:r>
              <a:rPr lang="tr-TR" sz="2400" b="1" dirty="0" smtClean="0"/>
              <a:t> REPORTS.</a:t>
            </a:r>
          </a:p>
          <a:p>
            <a:pPr lvl="2" algn="just" eaLnBrk="1" hangingPunct="1">
              <a:lnSpc>
                <a:spcPct val="120000"/>
              </a:lnSpc>
              <a:buFont typeface="Wingdings" pitchFamily="2" charset="2"/>
              <a:buChar char="Ø"/>
            </a:pPr>
            <a:endParaRPr lang="tr-TR" sz="2400" dirty="0" smtClean="0"/>
          </a:p>
          <a:p>
            <a:pPr lvl="2" algn="just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2400" dirty="0" err="1" smtClean="0"/>
              <a:t>This</a:t>
            </a:r>
            <a:r>
              <a:rPr lang="tr-TR" sz="2400" dirty="0" smtClean="0"/>
              <a:t> is </a:t>
            </a:r>
            <a:r>
              <a:rPr lang="tr-TR" sz="2400" dirty="0" err="1" smtClean="0"/>
              <a:t>probably</a:t>
            </a:r>
            <a:r>
              <a:rPr lang="tr-TR" sz="2400" dirty="0" smtClean="0"/>
              <a:t> </a:t>
            </a:r>
            <a:r>
              <a:rPr lang="tr-TR" sz="2400" dirty="0" err="1" smtClean="0"/>
              <a:t>due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b="1" dirty="0" err="1" smtClean="0"/>
              <a:t>high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correlation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between</a:t>
            </a:r>
            <a:r>
              <a:rPr lang="tr-TR" sz="2400" b="1" dirty="0" smtClean="0"/>
              <a:t> LITER </a:t>
            </a:r>
            <a:r>
              <a:rPr lang="tr-TR" sz="2400" b="1" dirty="0" err="1" smtClean="0"/>
              <a:t>and</a:t>
            </a:r>
            <a:r>
              <a:rPr lang="tr-TR" sz="2400" b="1" dirty="0" smtClean="0"/>
              <a:t> REPORTS </a:t>
            </a:r>
            <a:r>
              <a:rPr lang="tr-TR" sz="2400" b="1" dirty="0" err="1" smtClean="0"/>
              <a:t>variables</a:t>
            </a:r>
            <a:r>
              <a:rPr lang="tr-TR" sz="2400" b="1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not a </a:t>
            </a:r>
            <a:r>
              <a:rPr lang="tr-TR" sz="2400" dirty="0" err="1" smtClean="0"/>
              <a:t>surprising</a:t>
            </a:r>
            <a:r>
              <a:rPr lang="tr-TR" sz="2400" dirty="0" smtClean="0"/>
              <a:t> </a:t>
            </a:r>
            <a:r>
              <a:rPr lang="tr-TR" sz="2400" dirty="0" err="1" smtClean="0"/>
              <a:t>fact</a:t>
            </a:r>
            <a:r>
              <a:rPr lang="tr-TR" sz="2400" dirty="0" smtClean="0"/>
              <a:t> since </a:t>
            </a:r>
            <a:r>
              <a:rPr lang="tr-TR" sz="2400" dirty="0" err="1" smtClean="0"/>
              <a:t>internalization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auditing</a:t>
            </a:r>
            <a:r>
              <a:rPr lang="tr-TR" sz="2400" dirty="0" smtClean="0"/>
              <a:t> </a:t>
            </a:r>
            <a:r>
              <a:rPr lang="tr-TR" sz="2400" dirty="0" err="1" smtClean="0"/>
              <a:t>methodology</a:t>
            </a:r>
            <a:r>
              <a:rPr lang="tr-TR" sz="2400" dirty="0" smtClean="0"/>
              <a:t> is </a:t>
            </a:r>
            <a:r>
              <a:rPr lang="tr-TR" sz="2400" dirty="0" err="1" smtClean="0"/>
              <a:t>closely</a:t>
            </a:r>
            <a:r>
              <a:rPr lang="tr-TR" sz="2400" dirty="0" smtClean="0"/>
              <a:t> </a:t>
            </a:r>
            <a:r>
              <a:rPr lang="tr-TR" sz="2400" dirty="0" err="1" smtClean="0"/>
              <a:t>related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existing</a:t>
            </a:r>
            <a:r>
              <a:rPr lang="tr-TR" sz="2400" dirty="0" smtClean="0"/>
              <a:t>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awareness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public</a:t>
            </a:r>
            <a:r>
              <a:rPr lang="tr-TR" sz="2400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550072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928662" y="642918"/>
            <a:ext cx="722505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Scatter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Plots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for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 LITER vs REPORTS </a:t>
            </a:r>
          </a:p>
          <a:p>
            <a:pPr algn="ctr"/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developing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800" b="1" u="sng" dirty="0" err="1" smtClean="0">
                <a:solidFill>
                  <a:schemeClr val="tx2"/>
                </a:solidFill>
                <a:latin typeface="+mn-lt"/>
              </a:rPr>
              <a:t>group</a:t>
            </a:r>
            <a:r>
              <a:rPr lang="tr-TR" sz="2800" b="1" u="sng" dirty="0" smtClean="0">
                <a:solidFill>
                  <a:schemeClr val="tx2"/>
                </a:solidFill>
                <a:latin typeface="+mn-lt"/>
              </a:rPr>
              <a:t>)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7901014" cy="64294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u="sng" dirty="0" err="1" smtClean="0"/>
              <a:t>Summary</a:t>
            </a:r>
            <a:r>
              <a:rPr lang="tr-TR" sz="3200" b="1" u="sng" dirty="0" smtClean="0"/>
              <a:t> </a:t>
            </a:r>
            <a:r>
              <a:rPr lang="tr-TR" sz="3200" b="1" u="sng" dirty="0" err="1" smtClean="0"/>
              <a:t>and</a:t>
            </a:r>
            <a:r>
              <a:rPr lang="tr-TR" sz="3200" b="1" u="sng" dirty="0" smtClean="0"/>
              <a:t> </a:t>
            </a:r>
            <a:r>
              <a:rPr lang="tr-TR" sz="3200" b="1" u="sng" dirty="0" err="1" smtClean="0"/>
              <a:t>Concluding</a:t>
            </a:r>
            <a:r>
              <a:rPr lang="tr-TR" sz="3200" b="1" u="sng" dirty="0" smtClean="0"/>
              <a:t> </a:t>
            </a:r>
            <a:r>
              <a:rPr lang="tr-TR" sz="3200" b="1" u="sng" dirty="0" err="1" smtClean="0"/>
              <a:t>Remarks</a:t>
            </a:r>
            <a:endParaRPr lang="tr-TR" sz="3200" b="1" u="sng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8543956" cy="6357982"/>
          </a:xfrm>
        </p:spPr>
        <p:txBody>
          <a:bodyPr>
            <a:normAutofit fontScale="70000" lnSpcReduction="20000"/>
          </a:bodyPr>
          <a:lstStyle/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dirty="0" smtClean="0"/>
          </a:p>
          <a:p>
            <a:pPr marL="365760" indent="-256032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900" dirty="0" err="1" smtClean="0"/>
              <a:t>Well</a:t>
            </a:r>
            <a:r>
              <a:rPr lang="tr-TR" sz="2900" dirty="0" smtClean="0"/>
              <a:t> </a:t>
            </a:r>
            <a:r>
              <a:rPr lang="tr-TR" sz="2900" dirty="0" err="1" smtClean="0"/>
              <a:t>functioning</a:t>
            </a:r>
            <a:r>
              <a:rPr lang="tr-TR" sz="2900" dirty="0" smtClean="0"/>
              <a:t> </a:t>
            </a:r>
            <a:r>
              <a:rPr lang="tr-TR" sz="2900" dirty="0" err="1" smtClean="0"/>
              <a:t>environmental</a:t>
            </a:r>
            <a:r>
              <a:rPr lang="tr-TR" sz="2900" dirty="0" smtClean="0"/>
              <a:t> </a:t>
            </a:r>
            <a:r>
              <a:rPr lang="tr-TR" sz="2900" dirty="0" err="1" smtClean="0"/>
              <a:t>management</a:t>
            </a:r>
            <a:r>
              <a:rPr lang="tr-TR" sz="2900" dirty="0" smtClean="0"/>
              <a:t> </a:t>
            </a:r>
            <a:r>
              <a:rPr lang="tr-TR" sz="2900" dirty="0" err="1" smtClean="0"/>
              <a:t>systems</a:t>
            </a:r>
            <a:r>
              <a:rPr lang="tr-TR" sz="2900" dirty="0" smtClean="0"/>
              <a:t> can </a:t>
            </a:r>
            <a:r>
              <a:rPr lang="tr-TR" sz="2900" dirty="0" err="1" smtClean="0"/>
              <a:t>only</a:t>
            </a:r>
            <a:r>
              <a:rPr lang="tr-TR" sz="2900" dirty="0" smtClean="0"/>
              <a:t> be </a:t>
            </a:r>
            <a:r>
              <a:rPr lang="tr-TR" sz="2900" dirty="0" err="1" smtClean="0"/>
              <a:t>attained</a:t>
            </a:r>
            <a:r>
              <a:rPr lang="tr-TR" sz="2900" dirty="0" smtClean="0"/>
              <a:t> </a:t>
            </a:r>
            <a:r>
              <a:rPr lang="tr-TR" sz="2900" dirty="0" err="1" smtClean="0"/>
              <a:t>through</a:t>
            </a:r>
            <a:r>
              <a:rPr lang="tr-TR" sz="2900" dirty="0" smtClean="0"/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strengthened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governmental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institutions</a:t>
            </a:r>
            <a:r>
              <a:rPr lang="tr-TR" sz="2900" dirty="0" smtClean="0"/>
              <a:t>.</a:t>
            </a:r>
          </a:p>
          <a:p>
            <a:pPr marL="365760" indent="-256032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sz="2900" dirty="0" smtClean="0"/>
          </a:p>
          <a:p>
            <a:pPr marL="365760" indent="-256032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900" b="1" dirty="0" err="1" smtClean="0">
                <a:solidFill>
                  <a:srgbClr val="FF0000"/>
                </a:solidFill>
              </a:rPr>
              <a:t>Institutional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and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social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improvements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dirty="0" err="1" smtClean="0"/>
              <a:t>play</a:t>
            </a:r>
            <a:r>
              <a:rPr lang="tr-TR" sz="2900" dirty="0" smtClean="0"/>
              <a:t> </a:t>
            </a:r>
            <a:r>
              <a:rPr lang="tr-TR" sz="2900" dirty="0" err="1" smtClean="0"/>
              <a:t>vital</a:t>
            </a:r>
            <a:r>
              <a:rPr lang="tr-TR" sz="2900" dirty="0" smtClean="0"/>
              <a:t> </a:t>
            </a:r>
            <a:r>
              <a:rPr lang="tr-TR" sz="2900" dirty="0" err="1" smtClean="0"/>
              <a:t>roles</a:t>
            </a:r>
            <a:r>
              <a:rPr lang="tr-TR" sz="2900" dirty="0" smtClean="0"/>
              <a:t> </a:t>
            </a:r>
            <a:r>
              <a:rPr lang="tr-TR" sz="2900" dirty="0" err="1" smtClean="0"/>
              <a:t>for</a:t>
            </a:r>
            <a:r>
              <a:rPr lang="tr-TR" sz="2900" dirty="0" smtClean="0"/>
              <a:t> </a:t>
            </a:r>
            <a:r>
              <a:rPr lang="tr-TR" sz="2900" dirty="0" err="1" smtClean="0"/>
              <a:t>the</a:t>
            </a:r>
            <a:r>
              <a:rPr lang="tr-TR" sz="2900" dirty="0" smtClean="0"/>
              <a:t> </a:t>
            </a:r>
            <a:r>
              <a:rPr lang="tr-TR" sz="2900" dirty="0" err="1" smtClean="0"/>
              <a:t>environmental</a:t>
            </a:r>
            <a:r>
              <a:rPr lang="tr-TR" sz="2900" dirty="0" smtClean="0"/>
              <a:t> </a:t>
            </a:r>
            <a:r>
              <a:rPr lang="tr-TR" sz="2900" dirty="0" err="1" smtClean="0"/>
              <a:t>performance</a:t>
            </a:r>
            <a:r>
              <a:rPr lang="tr-TR" sz="2900" dirty="0" smtClean="0"/>
              <a:t> of </a:t>
            </a:r>
            <a:r>
              <a:rPr lang="tr-TR" sz="2900" dirty="0" err="1" smtClean="0"/>
              <a:t>especially</a:t>
            </a:r>
            <a:r>
              <a:rPr lang="tr-TR" sz="2900" dirty="0" smtClean="0"/>
              <a:t> </a:t>
            </a:r>
            <a:r>
              <a:rPr lang="tr-TR" sz="2900" dirty="0" err="1" smtClean="0"/>
              <a:t>developing</a:t>
            </a:r>
            <a:r>
              <a:rPr lang="tr-TR" sz="2900" dirty="0" smtClean="0"/>
              <a:t> </a:t>
            </a:r>
            <a:r>
              <a:rPr lang="tr-TR" sz="2900" dirty="0" err="1" smtClean="0"/>
              <a:t>countries</a:t>
            </a:r>
            <a:r>
              <a:rPr lang="tr-TR" sz="2900" dirty="0" smtClean="0"/>
              <a:t> </a:t>
            </a:r>
            <a:r>
              <a:rPr lang="tr-TR" sz="2900" dirty="0" err="1" smtClean="0"/>
              <a:t>which</a:t>
            </a:r>
            <a:r>
              <a:rPr lang="tr-TR" sz="2900" dirty="0" smtClean="0"/>
              <a:t> </a:t>
            </a:r>
            <a:r>
              <a:rPr lang="tr-TR" sz="2900" dirty="0" err="1" smtClean="0"/>
              <a:t>are</a:t>
            </a:r>
            <a:r>
              <a:rPr lang="tr-TR" sz="2900" dirty="0" smtClean="0"/>
              <a:t> </a:t>
            </a:r>
            <a:r>
              <a:rPr lang="tr-TR" sz="2900" dirty="0" err="1" smtClean="0"/>
              <a:t>less</a:t>
            </a:r>
            <a:r>
              <a:rPr lang="tr-TR" sz="2900" dirty="0" smtClean="0"/>
              <a:t> </a:t>
            </a:r>
            <a:r>
              <a:rPr lang="tr-TR" sz="2900" dirty="0" err="1" smtClean="0"/>
              <a:t>effective</a:t>
            </a:r>
            <a:r>
              <a:rPr lang="tr-TR" sz="2900" dirty="0" smtClean="0"/>
              <a:t>, </a:t>
            </a:r>
            <a:r>
              <a:rPr lang="tr-TR" sz="2900" dirty="0" err="1" smtClean="0"/>
              <a:t>and</a:t>
            </a:r>
            <a:r>
              <a:rPr lang="tr-TR" sz="2900" dirty="0" smtClean="0"/>
              <a:t> </a:t>
            </a:r>
            <a:r>
              <a:rPr lang="tr-TR" sz="2900" dirty="0" err="1" smtClean="0"/>
              <a:t>generally</a:t>
            </a:r>
            <a:r>
              <a:rPr lang="tr-TR" sz="2900" dirty="0" smtClean="0"/>
              <a:t> </a:t>
            </a:r>
            <a:r>
              <a:rPr lang="tr-TR" sz="2900" dirty="0" err="1" smtClean="0"/>
              <a:t>more</a:t>
            </a:r>
            <a:r>
              <a:rPr lang="tr-TR" sz="2900" dirty="0" smtClean="0"/>
              <a:t> </a:t>
            </a:r>
            <a:r>
              <a:rPr lang="tr-TR" sz="2900" dirty="0" err="1" smtClean="0"/>
              <a:t>corrupt</a:t>
            </a:r>
            <a:r>
              <a:rPr lang="tr-TR" sz="2900" dirty="0" smtClean="0"/>
              <a:t> .</a:t>
            </a:r>
          </a:p>
          <a:p>
            <a:pPr marL="365760" indent="-256032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sz="2900" dirty="0" smtClean="0"/>
          </a:p>
          <a:p>
            <a:pPr marL="365760" indent="-256032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900" b="1" dirty="0" err="1" smtClean="0">
                <a:solidFill>
                  <a:srgbClr val="FF0000"/>
                </a:solidFill>
              </a:rPr>
              <a:t>SAIs</a:t>
            </a:r>
            <a:r>
              <a:rPr lang="tr-TR" sz="2900" b="1" dirty="0" smtClean="0">
                <a:solidFill>
                  <a:srgbClr val="FF0000"/>
                </a:solidFill>
              </a:rPr>
              <a:t>’ role </a:t>
            </a:r>
            <a:r>
              <a:rPr lang="tr-TR" sz="2900" dirty="0" smtClean="0"/>
              <a:t>is </a:t>
            </a:r>
            <a:r>
              <a:rPr lang="tr-TR" sz="2900" dirty="0" err="1" smtClean="0"/>
              <a:t>indispensable</a:t>
            </a:r>
            <a:r>
              <a:rPr lang="tr-TR" sz="2900" dirty="0" smtClean="0"/>
              <a:t> </a:t>
            </a:r>
            <a:r>
              <a:rPr lang="tr-TR" sz="2900" dirty="0" err="1" smtClean="0"/>
              <a:t>for</a:t>
            </a:r>
            <a:r>
              <a:rPr lang="tr-TR" sz="2900" dirty="0" smtClean="0"/>
              <a:t> </a:t>
            </a:r>
            <a:r>
              <a:rPr lang="tr-TR" sz="2900" dirty="0" err="1" smtClean="0"/>
              <a:t>the</a:t>
            </a:r>
            <a:r>
              <a:rPr lang="tr-TR" sz="2900" dirty="0" smtClean="0"/>
              <a:t> </a:t>
            </a:r>
            <a:r>
              <a:rPr lang="tr-TR" sz="2900" dirty="0" err="1" smtClean="0"/>
              <a:t>rehabilitation</a:t>
            </a:r>
            <a:r>
              <a:rPr lang="tr-TR" sz="2900" dirty="0" smtClean="0"/>
              <a:t> of </a:t>
            </a:r>
            <a:r>
              <a:rPr lang="tr-TR" sz="2900" dirty="0" err="1" smtClean="0"/>
              <a:t>the</a:t>
            </a:r>
            <a:r>
              <a:rPr lang="tr-TR" sz="2900" dirty="0" smtClean="0"/>
              <a:t> </a:t>
            </a:r>
            <a:r>
              <a:rPr lang="tr-TR" sz="2900" dirty="0" err="1" smtClean="0"/>
              <a:t>environment</a:t>
            </a:r>
            <a:r>
              <a:rPr lang="tr-TR" sz="2900" dirty="0" smtClean="0"/>
              <a:t> in </a:t>
            </a:r>
            <a:r>
              <a:rPr lang="tr-TR" sz="2900" dirty="0" err="1" smtClean="0"/>
              <a:t>all</a:t>
            </a:r>
            <a:r>
              <a:rPr lang="tr-TR" sz="2900" dirty="0" smtClean="0"/>
              <a:t> </a:t>
            </a:r>
            <a:r>
              <a:rPr lang="tr-TR" sz="2900" dirty="0" err="1" smtClean="0"/>
              <a:t>countries</a:t>
            </a:r>
            <a:r>
              <a:rPr lang="tr-TR" sz="2900" dirty="0" smtClean="0"/>
              <a:t> </a:t>
            </a:r>
            <a:r>
              <a:rPr lang="tr-TR" sz="2900" dirty="0" err="1" smtClean="0"/>
              <a:t>through</a:t>
            </a:r>
            <a:r>
              <a:rPr lang="tr-TR" sz="2900" dirty="0" smtClean="0"/>
              <a:t> </a:t>
            </a:r>
            <a:r>
              <a:rPr lang="tr-TR" sz="2900" dirty="0" err="1" smtClean="0"/>
              <a:t>assisting</a:t>
            </a:r>
            <a:r>
              <a:rPr lang="tr-TR" sz="2900" dirty="0" smtClean="0"/>
              <a:t> </a:t>
            </a:r>
            <a:r>
              <a:rPr lang="tr-TR" sz="2900" dirty="0" err="1" smtClean="0"/>
              <a:t>governments</a:t>
            </a:r>
            <a:r>
              <a:rPr lang="tr-TR" sz="2900" dirty="0" smtClean="0"/>
              <a:t> in </a:t>
            </a:r>
            <a:r>
              <a:rPr lang="tr-TR" sz="2900" dirty="0" err="1" smtClean="0"/>
              <a:t>developing</a:t>
            </a:r>
            <a:r>
              <a:rPr lang="tr-TR" sz="2900" dirty="0" smtClean="0"/>
              <a:t> </a:t>
            </a:r>
            <a:r>
              <a:rPr lang="tr-TR" sz="2900" dirty="0" err="1" smtClean="0"/>
              <a:t>more</a:t>
            </a:r>
            <a:r>
              <a:rPr lang="tr-TR" sz="2900" dirty="0" smtClean="0"/>
              <a:t> </a:t>
            </a:r>
            <a:r>
              <a:rPr lang="tr-TR" sz="2900" dirty="0" err="1" smtClean="0"/>
              <a:t>environmental</a:t>
            </a:r>
            <a:r>
              <a:rPr lang="tr-TR" sz="2900" dirty="0" smtClean="0"/>
              <a:t>-</a:t>
            </a:r>
            <a:r>
              <a:rPr lang="tr-TR" sz="2900" dirty="0" err="1" smtClean="0"/>
              <a:t>sensitive</a:t>
            </a:r>
            <a:r>
              <a:rPr lang="tr-TR" sz="2900" dirty="0" smtClean="0"/>
              <a:t> </a:t>
            </a:r>
            <a:r>
              <a:rPr lang="tr-TR" sz="2900" dirty="0" err="1" smtClean="0"/>
              <a:t>policies</a:t>
            </a:r>
            <a:r>
              <a:rPr lang="tr-TR" sz="2900" dirty="0" smtClean="0"/>
              <a:t>. </a:t>
            </a:r>
          </a:p>
          <a:p>
            <a:pPr marL="365760" indent="-256032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sz="2900" dirty="0" smtClean="0"/>
          </a:p>
          <a:p>
            <a:pPr marL="365760" indent="-256032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900" dirty="0" err="1" smtClean="0"/>
              <a:t>There</a:t>
            </a:r>
            <a:r>
              <a:rPr lang="tr-TR" sz="2900" dirty="0" smtClean="0"/>
              <a:t> is </a:t>
            </a:r>
            <a:r>
              <a:rPr lang="tr-TR" sz="2900" dirty="0" err="1" smtClean="0"/>
              <a:t>room</a:t>
            </a:r>
            <a:r>
              <a:rPr lang="tr-TR" sz="2900" dirty="0" smtClean="0"/>
              <a:t> </a:t>
            </a:r>
            <a:r>
              <a:rPr lang="tr-TR" sz="2900" dirty="0" err="1" smtClean="0"/>
              <a:t>and</a:t>
            </a:r>
            <a:r>
              <a:rPr lang="tr-TR" sz="2900" dirty="0" smtClean="0"/>
              <a:t> an </a:t>
            </a:r>
            <a:r>
              <a:rPr lang="tr-TR" sz="2900" dirty="0" err="1" smtClean="0"/>
              <a:t>urgent</a:t>
            </a:r>
            <a:r>
              <a:rPr lang="tr-TR" sz="2900" dirty="0" smtClean="0"/>
              <a:t> </a:t>
            </a:r>
            <a:r>
              <a:rPr lang="tr-TR" sz="2900" dirty="0" err="1" smtClean="0"/>
              <a:t>need</a:t>
            </a:r>
            <a:r>
              <a:rPr lang="tr-TR" sz="2900" dirty="0" smtClean="0"/>
              <a:t> </a:t>
            </a:r>
            <a:r>
              <a:rPr lang="tr-TR" sz="2900" dirty="0" err="1" smtClean="0"/>
              <a:t>for</a:t>
            </a:r>
            <a:r>
              <a:rPr lang="tr-TR" sz="2900" dirty="0" smtClean="0"/>
              <a:t> </a:t>
            </a:r>
            <a:r>
              <a:rPr lang="tr-TR" sz="2900" dirty="0" err="1" smtClean="0"/>
              <a:t>focusing</a:t>
            </a:r>
            <a:r>
              <a:rPr lang="tr-TR" sz="2900" dirty="0" smtClean="0"/>
              <a:t> on </a:t>
            </a:r>
            <a:r>
              <a:rPr lang="tr-TR" sz="2900" dirty="0" err="1" smtClean="0"/>
              <a:t>improvements</a:t>
            </a:r>
            <a:r>
              <a:rPr lang="tr-TR" sz="2900" dirty="0" smtClean="0"/>
              <a:t> in </a:t>
            </a:r>
            <a:r>
              <a:rPr lang="tr-TR" sz="2900" b="1" dirty="0" err="1" smtClean="0">
                <a:solidFill>
                  <a:srgbClr val="FF0000"/>
                </a:solidFill>
              </a:rPr>
              <a:t>environmental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auditing</a:t>
            </a:r>
            <a:r>
              <a:rPr lang="tr-TR" sz="2900" b="1" dirty="0" smtClean="0">
                <a:solidFill>
                  <a:srgbClr val="FF0000"/>
                </a:solidFill>
              </a:rPr>
              <a:t> in </a:t>
            </a:r>
            <a:r>
              <a:rPr lang="tr-TR" sz="2900" b="1" dirty="0" err="1" smtClean="0">
                <a:solidFill>
                  <a:srgbClr val="FF0000"/>
                </a:solidFill>
              </a:rPr>
              <a:t>especially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developing</a:t>
            </a:r>
            <a:r>
              <a:rPr lang="tr-TR" sz="2900" b="1" dirty="0" smtClean="0">
                <a:solidFill>
                  <a:srgbClr val="FF0000"/>
                </a:solidFill>
              </a:rPr>
              <a:t> </a:t>
            </a:r>
            <a:r>
              <a:rPr lang="tr-TR" sz="2900" b="1" dirty="0" err="1" smtClean="0">
                <a:solidFill>
                  <a:srgbClr val="FF0000"/>
                </a:solidFill>
              </a:rPr>
              <a:t>countries</a:t>
            </a:r>
            <a:r>
              <a:rPr lang="tr-TR" sz="2900" b="1" dirty="0" smtClean="0">
                <a:solidFill>
                  <a:srgbClr val="FF0000"/>
                </a:solidFill>
              </a:rPr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500042"/>
            <a:ext cx="7467600" cy="1071570"/>
          </a:xfrm>
        </p:spPr>
        <p:txBody>
          <a:bodyPr/>
          <a:lstStyle/>
          <a:p>
            <a:pPr algn="ctr"/>
            <a:r>
              <a:rPr lang="tr-TR" b="1" dirty="0" smtClean="0"/>
              <a:t>CONTRIBUTION </a:t>
            </a:r>
            <a:br>
              <a:rPr lang="tr-TR" b="1" dirty="0" smtClean="0"/>
            </a:br>
            <a:r>
              <a:rPr lang="tr-TR" b="1" dirty="0" smtClean="0"/>
              <a:t>TO THE LITERATURE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214974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The literature on the linkage between various economic, social and institutional</a:t>
            </a:r>
            <a:r>
              <a:rPr lang="tr-TR" dirty="0" smtClean="0"/>
              <a:t> </a:t>
            </a:r>
            <a:r>
              <a:rPr lang="en-US" dirty="0" smtClean="0"/>
              <a:t>factors and the environmental performance is quite rich.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However, literature on</a:t>
            </a:r>
            <a:r>
              <a:rPr lang="tr-TR" dirty="0" smtClean="0"/>
              <a:t> </a:t>
            </a:r>
            <a:r>
              <a:rPr lang="en-US" dirty="0" smtClean="0"/>
              <a:t>environmental auditing especially carried out by SAIs is very</a:t>
            </a:r>
            <a:r>
              <a:rPr lang="tr-TR" dirty="0" smtClean="0"/>
              <a:t> </a:t>
            </a:r>
            <a:r>
              <a:rPr lang="en-US" dirty="0" smtClean="0"/>
              <a:t>limited. 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67600" cy="1143000"/>
          </a:xfrm>
        </p:spPr>
        <p:txBody>
          <a:bodyPr/>
          <a:lstStyle/>
          <a:p>
            <a:pPr algn="ctr"/>
            <a:r>
              <a:rPr lang="tr-TR" b="1" dirty="0" smtClean="0"/>
              <a:t>CONTRIBUTION </a:t>
            </a:r>
            <a:br>
              <a:rPr lang="tr-TR" b="1" dirty="0" smtClean="0"/>
            </a:br>
            <a:r>
              <a:rPr lang="tr-TR" b="1" dirty="0" smtClean="0"/>
              <a:t>TO THE LITERATURE (</a:t>
            </a:r>
            <a:r>
              <a:rPr lang="tr-TR" b="1" dirty="0" err="1" smtClean="0"/>
              <a:t>cont’d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examines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effects of the environmental auditing on improving environmental performance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both qualitative and quantitative manner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attracts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attention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2 İçerik Yer Tutucusu"/>
          <p:cNvSpPr>
            <a:spLocks noGrp="1"/>
          </p:cNvSpPr>
          <p:nvPr>
            <p:ph sz="quarter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endParaRPr lang="tr-TR" dirty="0" smtClean="0"/>
          </a:p>
          <a:p>
            <a:pPr algn="ctr" eaLnBrk="1" hangingPunct="1">
              <a:buFont typeface="Georgia" pitchFamily="18" charset="0"/>
              <a:buNone/>
            </a:pPr>
            <a:endParaRPr lang="tr-TR" sz="4400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tr-TR" sz="4400" dirty="0" smtClean="0"/>
              <a:t> </a:t>
            </a:r>
            <a:r>
              <a:rPr lang="tr-TR" sz="4400" dirty="0" err="1" smtClean="0"/>
              <a:t>Thank</a:t>
            </a:r>
            <a:r>
              <a:rPr lang="tr-TR" sz="4400" dirty="0" smtClean="0"/>
              <a:t> </a:t>
            </a:r>
            <a:r>
              <a:rPr lang="tr-TR" sz="4400" dirty="0" err="1" smtClean="0"/>
              <a:t>You</a:t>
            </a:r>
            <a:r>
              <a:rPr lang="tr-TR" sz="4400" dirty="0" smtClean="0"/>
              <a:t>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tr-TR" sz="4400" dirty="0" err="1" smtClean="0"/>
              <a:t>For</a:t>
            </a:r>
            <a:r>
              <a:rPr lang="tr-TR" sz="4400" dirty="0" smtClean="0"/>
              <a:t> </a:t>
            </a:r>
            <a:r>
              <a:rPr lang="tr-TR" sz="4400" dirty="0" err="1" smtClean="0"/>
              <a:t>Your</a:t>
            </a:r>
            <a:r>
              <a:rPr lang="tr-TR" sz="4400" dirty="0" smtClean="0"/>
              <a:t> </a:t>
            </a:r>
            <a:r>
              <a:rPr lang="tr-TR" sz="4400" dirty="0" err="1" smtClean="0"/>
              <a:t>Attention</a:t>
            </a:r>
            <a:endParaRPr lang="tr-TR" sz="4400" dirty="0" smtClean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>
          <a:xfrm>
            <a:off x="457200" y="357167"/>
            <a:ext cx="8229600" cy="714379"/>
          </a:xfrm>
        </p:spPr>
        <p:txBody>
          <a:bodyPr/>
          <a:lstStyle/>
          <a:p>
            <a:pPr eaLnBrk="1" hangingPunct="1"/>
            <a:r>
              <a:rPr lang="tr-TR" b="1" u="sng" dirty="0" err="1" smtClean="0"/>
              <a:t>Goal</a:t>
            </a:r>
            <a:r>
              <a:rPr lang="tr-TR" b="1" u="sng" dirty="0" smtClean="0"/>
              <a:t> of </a:t>
            </a:r>
            <a:r>
              <a:rPr lang="tr-TR" b="1" u="sng" dirty="0" err="1" smtClean="0"/>
              <a:t>the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Study</a:t>
            </a:r>
            <a:endParaRPr lang="tr-TR" b="1" u="sng" dirty="0" smtClean="0"/>
          </a:p>
        </p:txBody>
      </p:sp>
      <p:sp>
        <p:nvSpPr>
          <p:cNvPr id="3072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14353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800" b="1" dirty="0" err="1" smtClean="0"/>
              <a:t>In</a:t>
            </a:r>
            <a:r>
              <a:rPr lang="tr-TR" sz="2800" b="1" dirty="0" smtClean="0"/>
              <a:t> general;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lvl="2" algn="just" eaLnBrk="1" hangingPunct="1">
              <a:lnSpc>
                <a:spcPct val="140000"/>
              </a:lnSpc>
              <a:buFont typeface="Wingdings" pitchFamily="2" charset="2"/>
              <a:buChar char="Ø"/>
            </a:pP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main</a:t>
            </a:r>
            <a:r>
              <a:rPr lang="tr-TR" sz="2400" dirty="0" smtClean="0"/>
              <a:t> </a:t>
            </a:r>
            <a:r>
              <a:rPr lang="tr-TR" sz="2400" dirty="0" err="1" smtClean="0"/>
              <a:t>economic</a:t>
            </a:r>
            <a:r>
              <a:rPr lang="tr-TR" sz="2400" dirty="0" smtClean="0"/>
              <a:t>,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institutional</a:t>
            </a:r>
            <a:r>
              <a:rPr lang="tr-TR" sz="2400" dirty="0" smtClean="0"/>
              <a:t> </a:t>
            </a:r>
            <a:r>
              <a:rPr lang="tr-TR" sz="2400" dirty="0" err="1" smtClean="0"/>
              <a:t>drivers</a:t>
            </a:r>
            <a:r>
              <a:rPr lang="tr-TR" sz="2400" dirty="0" smtClean="0"/>
              <a:t> of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performance</a:t>
            </a:r>
            <a:endParaRPr lang="tr-TR" sz="2400" dirty="0" smtClean="0"/>
          </a:p>
          <a:p>
            <a:pPr algn="just" eaLnBrk="1" hangingPunct="1">
              <a:lnSpc>
                <a:spcPct val="90000"/>
              </a:lnSpc>
              <a:buFont typeface="Georgia" pitchFamily="18" charset="0"/>
              <a:buNone/>
            </a:pPr>
            <a:endParaRPr lang="tr-TR" dirty="0" smtClean="0"/>
          </a:p>
          <a:p>
            <a:pPr algn="just" eaLnBrk="1" hangingPunct="1">
              <a:lnSpc>
                <a:spcPct val="90000"/>
              </a:lnSpc>
            </a:pPr>
            <a:r>
              <a:rPr lang="tr-TR" sz="2800" b="1" dirty="0" err="1" smtClean="0"/>
              <a:t>More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specifically</a:t>
            </a:r>
            <a:r>
              <a:rPr lang="tr-TR" sz="2800" b="1" dirty="0" smtClean="0"/>
              <a:t>;</a:t>
            </a:r>
          </a:p>
          <a:p>
            <a:pPr algn="just" eaLnBrk="1" hangingPunct="1">
              <a:lnSpc>
                <a:spcPct val="90000"/>
              </a:lnSpc>
            </a:pPr>
            <a:endParaRPr lang="tr-TR" dirty="0" smtClean="0"/>
          </a:p>
          <a:p>
            <a:pPr lvl="2" algn="just" eaLnBrk="1" hangingPunct="1">
              <a:lnSpc>
                <a:spcPct val="140000"/>
              </a:lnSpc>
              <a:buFont typeface="Wingdings" pitchFamily="2" charset="2"/>
              <a:buChar char="Ø"/>
            </a:pP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give</a:t>
            </a:r>
            <a:r>
              <a:rPr lang="tr-TR" sz="2400" dirty="0" smtClean="0"/>
              <a:t> an </a:t>
            </a:r>
            <a:r>
              <a:rPr lang="tr-TR" sz="2400" dirty="0" err="1" smtClean="0"/>
              <a:t>insight</a:t>
            </a:r>
            <a:r>
              <a:rPr lang="tr-TR" sz="2400" dirty="0" smtClean="0"/>
              <a:t>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effects</a:t>
            </a:r>
            <a:r>
              <a:rPr lang="tr-TR" sz="2400" dirty="0" smtClean="0"/>
              <a:t> of </a:t>
            </a:r>
            <a:r>
              <a:rPr lang="tr-TR" sz="2400" dirty="0" err="1" smtClean="0"/>
              <a:t>SAIs</a:t>
            </a:r>
            <a:r>
              <a:rPr lang="tr-TR" sz="2400" dirty="0" smtClean="0"/>
              <a:t>’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auditing</a:t>
            </a:r>
            <a:r>
              <a:rPr lang="tr-TR" sz="2400" dirty="0" smtClean="0"/>
              <a:t> on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outlook</a:t>
            </a:r>
            <a:endParaRPr lang="tr-TR" sz="2400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10001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u="sng" dirty="0" err="1" smtClean="0"/>
              <a:t>Drivers</a:t>
            </a:r>
            <a:r>
              <a:rPr lang="tr-TR" b="1" u="sng" dirty="0" smtClean="0"/>
              <a:t> of </a:t>
            </a:r>
            <a:r>
              <a:rPr lang="tr-TR" b="1" u="sng" dirty="0" err="1" smtClean="0"/>
              <a:t>Environmental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Performance</a:t>
            </a:r>
            <a:r>
              <a:rPr lang="tr-TR" b="1" u="sng" dirty="0" smtClean="0"/>
              <a:t> </a:t>
            </a:r>
            <a:br>
              <a:rPr lang="tr-TR" b="1" u="sng" dirty="0" smtClean="0"/>
            </a:b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Related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Literature</a:t>
            </a:r>
            <a:r>
              <a:rPr lang="tr-TR" b="1" u="sng" dirty="0" smtClean="0"/>
              <a:t> 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143932" cy="5286412"/>
          </a:xfrm>
          <a:effectLst/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b="1" dirty="0" err="1" smtClean="0">
                <a:solidFill>
                  <a:srgbClr val="FF0000"/>
                </a:solidFill>
              </a:rPr>
              <a:t>Income</a:t>
            </a:r>
            <a:r>
              <a:rPr lang="tr-TR" b="1" dirty="0" smtClean="0">
                <a:solidFill>
                  <a:srgbClr val="FF0000"/>
                </a:solidFill>
              </a:rPr>
              <a:t> (</a:t>
            </a:r>
            <a:r>
              <a:rPr lang="tr-TR" b="1" dirty="0" err="1" smtClean="0">
                <a:solidFill>
                  <a:srgbClr val="FF0000"/>
                </a:solidFill>
              </a:rPr>
              <a:t>Wealth</a:t>
            </a:r>
            <a:r>
              <a:rPr lang="tr-TR" b="1" dirty="0" smtClean="0">
                <a:solidFill>
                  <a:srgbClr val="FF0000"/>
                </a:solidFill>
              </a:rPr>
              <a:t>) </a:t>
            </a:r>
            <a:r>
              <a:rPr lang="tr-TR" b="1" dirty="0" err="1" smtClean="0">
                <a:solidFill>
                  <a:srgbClr val="FF0000"/>
                </a:solidFill>
              </a:rPr>
              <a:t>and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Environment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dirty="0" smtClean="0"/>
          </a:p>
          <a:p>
            <a:pPr marL="923544" lvl="2" indent="-219456"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923544" lvl="2" indent="-219456"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degradation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  <a:p>
            <a:pPr marL="923544" lvl="2" indent="-21945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1400" i="1" dirty="0" smtClean="0"/>
              <a:t>(</a:t>
            </a:r>
            <a:r>
              <a:rPr lang="tr-TR" sz="1400" i="1" dirty="0" err="1" smtClean="0"/>
              <a:t>Grossman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and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Krueger</a:t>
            </a:r>
            <a:r>
              <a:rPr lang="tr-TR" sz="1400" i="1" dirty="0" smtClean="0"/>
              <a:t>,1991; </a:t>
            </a:r>
            <a:r>
              <a:rPr lang="tr-TR" sz="1400" i="1" dirty="0" err="1" smtClean="0"/>
              <a:t>Panayotou</a:t>
            </a:r>
            <a:r>
              <a:rPr lang="tr-TR" sz="1400" i="1" dirty="0" smtClean="0"/>
              <a:t>,1993; </a:t>
            </a:r>
            <a:r>
              <a:rPr lang="tr-TR" sz="1400" i="1" dirty="0" err="1" smtClean="0"/>
              <a:t>Pizer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and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Pobb</a:t>
            </a:r>
            <a:r>
              <a:rPr lang="tr-TR" sz="1400" i="1" dirty="0" smtClean="0"/>
              <a:t>,2008; </a:t>
            </a:r>
            <a:r>
              <a:rPr lang="tr-TR" sz="1400" i="1" dirty="0" err="1" smtClean="0"/>
              <a:t>Song</a:t>
            </a:r>
            <a:r>
              <a:rPr lang="tr-TR" sz="1400" i="1" dirty="0" smtClean="0"/>
              <a:t> et al.2008)</a:t>
            </a:r>
          </a:p>
          <a:p>
            <a:pPr marL="923544" lvl="2" indent="-21945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b="1" dirty="0" smtClean="0"/>
          </a:p>
          <a:p>
            <a:pPr marL="923544" lvl="2" indent="-21945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b="1" dirty="0" smtClean="0"/>
              <a:t>VS</a:t>
            </a:r>
          </a:p>
          <a:p>
            <a:pPr marL="923544" lvl="2" indent="-219456"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degradation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923544" lvl="2" indent="-21945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1400" dirty="0" smtClean="0"/>
              <a:t>(</a:t>
            </a:r>
            <a:r>
              <a:rPr lang="tr-TR" sz="1400" i="1" dirty="0" err="1" smtClean="0"/>
              <a:t>Aslanidis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and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Iranzo</a:t>
            </a:r>
            <a:r>
              <a:rPr lang="tr-TR" sz="1400" i="1" dirty="0" smtClean="0"/>
              <a:t>,2009; </a:t>
            </a:r>
            <a:r>
              <a:rPr lang="tr-TR" sz="1400" i="1" dirty="0" err="1" smtClean="0"/>
              <a:t>Shafik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and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Bandyopadhyay</a:t>
            </a:r>
            <a:r>
              <a:rPr lang="tr-TR" sz="1400" i="1" dirty="0" smtClean="0"/>
              <a:t>,1992; </a:t>
            </a:r>
            <a:r>
              <a:rPr lang="tr-TR" sz="1400" i="1" dirty="0" err="1" smtClean="0"/>
              <a:t>Akbostancı</a:t>
            </a:r>
            <a:r>
              <a:rPr lang="tr-TR" sz="1400" i="1" dirty="0" smtClean="0"/>
              <a:t> et al.,2009)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86834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u="sng" dirty="0" err="1" smtClean="0"/>
              <a:t>Drivers</a:t>
            </a:r>
            <a:r>
              <a:rPr lang="tr-TR" b="1" u="sng" dirty="0" smtClean="0"/>
              <a:t> of </a:t>
            </a:r>
            <a:r>
              <a:rPr lang="tr-TR" b="1" u="sng" dirty="0" err="1" smtClean="0"/>
              <a:t>Environmental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Performance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Related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Literature</a:t>
            </a:r>
            <a:r>
              <a:rPr lang="tr-TR" b="1" u="sng" dirty="0" smtClean="0"/>
              <a:t> (</a:t>
            </a:r>
            <a:r>
              <a:rPr lang="tr-TR" b="1" u="sng" dirty="0" err="1" smtClean="0"/>
              <a:t>cont’d</a:t>
            </a:r>
            <a:r>
              <a:rPr lang="tr-TR" b="1" u="sng" dirty="0" smtClean="0"/>
              <a:t>)</a:t>
            </a:r>
            <a:endParaRPr lang="tr-TR" b="1" u="sng" dirty="0"/>
          </a:p>
        </p:txBody>
      </p:sp>
      <p:sp>
        <p:nvSpPr>
          <p:cNvPr id="38914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85861"/>
            <a:ext cx="8229600" cy="5143536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algn="just" eaLnBrk="1" hangingPunct="1"/>
            <a:r>
              <a:rPr lang="tr-TR" sz="2800" b="1" dirty="0" err="1" smtClean="0">
                <a:solidFill>
                  <a:srgbClr val="FF0000"/>
                </a:solidFill>
              </a:rPr>
              <a:t>Population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and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Environment</a:t>
            </a:r>
            <a:r>
              <a:rPr lang="tr-TR" sz="2800" b="1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/>
            <a:endParaRPr lang="tr-TR" sz="2800" dirty="0" smtClean="0"/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800" dirty="0" err="1" smtClean="0"/>
              <a:t>Pressures</a:t>
            </a:r>
            <a:r>
              <a:rPr lang="tr-TR" sz="2800" dirty="0" smtClean="0"/>
              <a:t> </a:t>
            </a:r>
            <a:r>
              <a:rPr lang="tr-TR" sz="2800" dirty="0" err="1" smtClean="0"/>
              <a:t>caused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growing</a:t>
            </a:r>
            <a:r>
              <a:rPr lang="tr-TR" sz="2800" dirty="0" smtClean="0"/>
              <a:t> </a:t>
            </a:r>
            <a:r>
              <a:rPr lang="tr-TR" sz="2800" dirty="0" err="1" smtClean="0"/>
              <a:t>population</a:t>
            </a:r>
            <a:r>
              <a:rPr lang="tr-TR" sz="2800" dirty="0" smtClean="0"/>
              <a:t> size </a:t>
            </a:r>
            <a:r>
              <a:rPr lang="tr-TR" sz="2800" dirty="0" err="1" smtClean="0"/>
              <a:t>such</a:t>
            </a:r>
            <a:r>
              <a:rPr lang="tr-TR" sz="2800" dirty="0" smtClean="0"/>
              <a:t> as </a:t>
            </a:r>
            <a:r>
              <a:rPr lang="tr-TR" sz="2800" dirty="0" err="1" smtClean="0"/>
              <a:t>water</a:t>
            </a:r>
            <a:r>
              <a:rPr lang="tr-TR" sz="2800" dirty="0" smtClean="0"/>
              <a:t> </a:t>
            </a:r>
            <a:r>
              <a:rPr lang="tr-TR" sz="2800" dirty="0" err="1" smtClean="0"/>
              <a:t>scarcity</a:t>
            </a:r>
            <a:r>
              <a:rPr lang="tr-TR" sz="2800" dirty="0" smtClean="0"/>
              <a:t>, </a:t>
            </a:r>
            <a:r>
              <a:rPr lang="tr-TR" sz="2800" dirty="0" err="1" smtClean="0"/>
              <a:t>air</a:t>
            </a:r>
            <a:r>
              <a:rPr lang="tr-TR" sz="2800" dirty="0" smtClean="0"/>
              <a:t> </a:t>
            </a:r>
            <a:r>
              <a:rPr lang="tr-TR" sz="2800" dirty="0" err="1" smtClean="0"/>
              <a:t>pollution</a:t>
            </a:r>
            <a:r>
              <a:rPr lang="tr-TR" sz="2800" dirty="0" smtClean="0"/>
              <a:t>, </a:t>
            </a:r>
            <a:r>
              <a:rPr lang="tr-TR" sz="2800" dirty="0" err="1" smtClean="0"/>
              <a:t>deforestation</a:t>
            </a:r>
            <a:r>
              <a:rPr lang="tr-TR" sz="2800" dirty="0" smtClean="0"/>
              <a:t> </a:t>
            </a:r>
            <a:r>
              <a:rPr lang="tr-TR" sz="2800" dirty="0" err="1" smtClean="0"/>
              <a:t>etc</a:t>
            </a:r>
            <a:r>
              <a:rPr lang="tr-TR" sz="2800" dirty="0" smtClean="0"/>
              <a:t>.</a:t>
            </a:r>
            <a:r>
              <a:rPr lang="tr-TR" sz="1700" i="1" dirty="0" smtClean="0"/>
              <a:t>(</a:t>
            </a:r>
            <a:r>
              <a:rPr lang="tr-TR" sz="1700" i="1" dirty="0" err="1" smtClean="0"/>
              <a:t>Ehrlich</a:t>
            </a:r>
            <a:r>
              <a:rPr lang="tr-TR" sz="1700" i="1" dirty="0" smtClean="0"/>
              <a:t>,1968; </a:t>
            </a:r>
            <a:r>
              <a:rPr lang="tr-TR" sz="1700" i="1" dirty="0" err="1" smtClean="0"/>
              <a:t>Ajaero</a:t>
            </a:r>
            <a:r>
              <a:rPr lang="tr-TR" sz="1700" i="1" dirty="0" smtClean="0"/>
              <a:t>,2011;</a:t>
            </a:r>
            <a:r>
              <a:rPr lang="tr-TR" sz="1700" i="1" dirty="0" err="1" smtClean="0"/>
              <a:t>McNeill</a:t>
            </a:r>
            <a:r>
              <a:rPr lang="tr-TR" sz="1700" i="1" dirty="0" smtClean="0"/>
              <a:t>,2006)</a:t>
            </a:r>
          </a:p>
          <a:p>
            <a:pPr lvl="2" algn="just" eaLnBrk="1" hangingPunct="1">
              <a:buFont typeface="Wingdings" pitchFamily="2" charset="2"/>
              <a:buChar char="Ø"/>
            </a:pPr>
            <a:endParaRPr lang="tr-TR" sz="2800" dirty="0" smtClean="0"/>
          </a:p>
          <a:p>
            <a:pPr lvl="2" algn="just" eaLnBrk="1" hangingPunct="1">
              <a:buFont typeface="Wingdings" pitchFamily="2" charset="2"/>
              <a:buChar char="Ø"/>
            </a:pPr>
            <a:r>
              <a:rPr lang="tr-TR" sz="2800" dirty="0" err="1" smtClean="0"/>
              <a:t>However</a:t>
            </a:r>
            <a:r>
              <a:rPr lang="tr-TR" sz="2800" dirty="0" smtClean="0"/>
              <a:t>, </a:t>
            </a:r>
            <a:r>
              <a:rPr lang="tr-TR" sz="2800" dirty="0" err="1" smtClean="0"/>
              <a:t>its</a:t>
            </a:r>
            <a:r>
              <a:rPr lang="tr-TR" sz="2800" dirty="0" smtClean="0"/>
              <a:t> </a:t>
            </a:r>
            <a:r>
              <a:rPr lang="tr-TR" sz="2800" dirty="0" err="1" smtClean="0"/>
              <a:t>effect</a:t>
            </a:r>
            <a:r>
              <a:rPr lang="tr-TR" sz="2800" dirty="0" smtClean="0"/>
              <a:t> on </a:t>
            </a:r>
            <a:r>
              <a:rPr lang="tr-TR" sz="2800" dirty="0" err="1" smtClean="0"/>
              <a:t>environment</a:t>
            </a:r>
            <a:r>
              <a:rPr lang="tr-TR" sz="2800" dirty="0" smtClean="0"/>
              <a:t> is </a:t>
            </a:r>
            <a:r>
              <a:rPr lang="tr-TR" sz="2800" dirty="0" err="1" smtClean="0"/>
              <a:t>manageable</a:t>
            </a:r>
            <a:r>
              <a:rPr lang="tr-TR" sz="2800" dirty="0" smtClean="0"/>
              <a:t> </a:t>
            </a:r>
            <a:r>
              <a:rPr lang="tr-TR" sz="1700" i="1" dirty="0" smtClean="0"/>
              <a:t>(</a:t>
            </a:r>
            <a:r>
              <a:rPr lang="tr-TR" sz="1700" i="1" dirty="0" err="1" smtClean="0"/>
              <a:t>Emerson</a:t>
            </a:r>
            <a:r>
              <a:rPr lang="tr-TR" sz="1700" i="1" dirty="0" smtClean="0"/>
              <a:t> et al.,2010;</a:t>
            </a:r>
            <a:r>
              <a:rPr lang="tr-TR" sz="1700" i="1" dirty="0" err="1" smtClean="0"/>
              <a:t>Wolman</a:t>
            </a:r>
            <a:r>
              <a:rPr lang="tr-TR" sz="1700" i="1" dirty="0" smtClean="0"/>
              <a:t>, 1965)</a:t>
            </a:r>
          </a:p>
          <a:p>
            <a:pPr eaLnBrk="1" hangingPunct="1"/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01122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u="sng" dirty="0" err="1" smtClean="0"/>
              <a:t>Drivers</a:t>
            </a:r>
            <a:r>
              <a:rPr lang="tr-TR" b="1" u="sng" dirty="0" smtClean="0"/>
              <a:t> of </a:t>
            </a:r>
            <a:r>
              <a:rPr lang="tr-TR" b="1" u="sng" dirty="0" err="1" smtClean="0"/>
              <a:t>Environmental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Performance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Related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Literature</a:t>
            </a:r>
            <a:r>
              <a:rPr lang="tr-TR" b="1" u="sng" dirty="0" smtClean="0"/>
              <a:t> (</a:t>
            </a:r>
            <a:r>
              <a:rPr lang="tr-TR" b="1" u="sng" dirty="0" err="1" smtClean="0"/>
              <a:t>cont’d</a:t>
            </a:r>
            <a:r>
              <a:rPr lang="tr-TR" b="1" u="sng" dirty="0" smtClean="0"/>
              <a:t>)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43510"/>
          </a:xfrm>
        </p:spPr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3400" b="1" dirty="0" err="1" smtClean="0">
                <a:solidFill>
                  <a:srgbClr val="FF0000"/>
                </a:solidFill>
              </a:rPr>
              <a:t>Human</a:t>
            </a:r>
            <a:r>
              <a:rPr lang="tr-TR" sz="3400" b="1" dirty="0" smtClean="0">
                <a:solidFill>
                  <a:srgbClr val="FF0000"/>
                </a:solidFill>
              </a:rPr>
              <a:t> </a:t>
            </a:r>
            <a:r>
              <a:rPr lang="tr-TR" sz="3400" b="1" dirty="0" err="1" smtClean="0">
                <a:solidFill>
                  <a:srgbClr val="FF0000"/>
                </a:solidFill>
              </a:rPr>
              <a:t>Development</a:t>
            </a:r>
            <a:r>
              <a:rPr lang="tr-TR" sz="3400" b="1" dirty="0" smtClean="0">
                <a:solidFill>
                  <a:srgbClr val="FF0000"/>
                </a:solidFill>
              </a:rPr>
              <a:t> </a:t>
            </a:r>
            <a:r>
              <a:rPr lang="tr-TR" sz="3400" b="1" dirty="0" err="1" smtClean="0">
                <a:solidFill>
                  <a:srgbClr val="FF0000"/>
                </a:solidFill>
              </a:rPr>
              <a:t>and</a:t>
            </a:r>
            <a:r>
              <a:rPr lang="tr-TR" sz="3400" b="1" dirty="0" smtClean="0">
                <a:solidFill>
                  <a:srgbClr val="FF0000"/>
                </a:solidFill>
              </a:rPr>
              <a:t> </a:t>
            </a:r>
            <a:r>
              <a:rPr lang="tr-TR" sz="3400" b="1" dirty="0" err="1" smtClean="0">
                <a:solidFill>
                  <a:srgbClr val="FF0000"/>
                </a:solidFill>
              </a:rPr>
              <a:t>Environment</a:t>
            </a:r>
            <a:r>
              <a:rPr lang="tr-TR" sz="3400" b="1" dirty="0" smtClean="0">
                <a:solidFill>
                  <a:srgbClr val="FF0000"/>
                </a:solidFill>
              </a:rPr>
              <a:t>: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sz="2600" dirty="0" smtClean="0"/>
          </a:p>
          <a:p>
            <a:pPr marL="923544" lvl="2" indent="-219456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3800" dirty="0" err="1" smtClean="0"/>
              <a:t>High</a:t>
            </a:r>
            <a:r>
              <a:rPr lang="tr-TR" sz="3800" dirty="0" smtClean="0"/>
              <a:t> </a:t>
            </a:r>
            <a:r>
              <a:rPr lang="tr-TR" sz="3800" dirty="0" err="1" smtClean="0"/>
              <a:t>levels</a:t>
            </a:r>
            <a:r>
              <a:rPr lang="tr-TR" sz="3800" dirty="0" smtClean="0"/>
              <a:t> of </a:t>
            </a:r>
            <a:r>
              <a:rPr lang="tr-TR" sz="3800" dirty="0" err="1" smtClean="0"/>
              <a:t>education</a:t>
            </a:r>
            <a:r>
              <a:rPr lang="tr-TR" sz="3800" dirty="0" smtClean="0"/>
              <a:t> </a:t>
            </a:r>
            <a:r>
              <a:rPr lang="tr-TR" sz="3800" dirty="0" err="1" smtClean="0"/>
              <a:t>for</a:t>
            </a:r>
            <a:r>
              <a:rPr lang="tr-TR" sz="3800" dirty="0" smtClean="0"/>
              <a:t> </a:t>
            </a:r>
            <a:r>
              <a:rPr lang="tr-TR" sz="3800" dirty="0" err="1" smtClean="0"/>
              <a:t>sustainable</a:t>
            </a:r>
            <a:r>
              <a:rPr lang="tr-TR" sz="3800" dirty="0" smtClean="0"/>
              <a:t> </a:t>
            </a:r>
            <a:r>
              <a:rPr lang="tr-TR" sz="3800" dirty="0" err="1" smtClean="0"/>
              <a:t>development</a:t>
            </a:r>
            <a:endParaRPr lang="tr-TR" sz="3800" dirty="0" smtClean="0"/>
          </a:p>
          <a:p>
            <a:pPr marL="923544" lvl="2" indent="-219456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3400" dirty="0" smtClean="0"/>
          </a:p>
          <a:p>
            <a:pPr marL="923544" lvl="2" indent="-219456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3800" dirty="0" err="1" smtClean="0"/>
              <a:t>Less</a:t>
            </a:r>
            <a:r>
              <a:rPr lang="tr-TR" sz="3800" dirty="0" smtClean="0"/>
              <a:t> </a:t>
            </a:r>
            <a:r>
              <a:rPr lang="tr-TR" sz="3800" dirty="0" err="1" smtClean="0"/>
              <a:t>competence</a:t>
            </a:r>
            <a:r>
              <a:rPr lang="tr-TR" sz="3800" dirty="0" smtClean="0"/>
              <a:t> of </a:t>
            </a:r>
            <a:r>
              <a:rPr lang="tr-TR" sz="3800" dirty="0" err="1" smtClean="0"/>
              <a:t>poor</a:t>
            </a:r>
            <a:r>
              <a:rPr lang="tr-TR" sz="3800" dirty="0" smtClean="0"/>
              <a:t> </a:t>
            </a:r>
            <a:r>
              <a:rPr lang="tr-TR" sz="3800" dirty="0" err="1" smtClean="0"/>
              <a:t>nations</a:t>
            </a:r>
            <a:r>
              <a:rPr lang="tr-TR" sz="3800" dirty="0" smtClean="0"/>
              <a:t> </a:t>
            </a:r>
            <a:r>
              <a:rPr lang="tr-TR" sz="3800" dirty="0" err="1" smtClean="0"/>
              <a:t>to</a:t>
            </a:r>
            <a:r>
              <a:rPr lang="tr-TR" sz="3800" dirty="0" smtClean="0"/>
              <a:t> </a:t>
            </a:r>
            <a:r>
              <a:rPr lang="tr-TR" sz="3800" dirty="0" err="1" smtClean="0"/>
              <a:t>impose</a:t>
            </a:r>
            <a:r>
              <a:rPr lang="tr-TR" sz="3800" dirty="0" smtClean="0"/>
              <a:t> </a:t>
            </a:r>
            <a:r>
              <a:rPr lang="tr-TR" sz="3800" dirty="0" err="1" smtClean="0"/>
              <a:t>effective</a:t>
            </a:r>
            <a:r>
              <a:rPr lang="tr-TR" sz="3800" dirty="0" smtClean="0"/>
              <a:t> </a:t>
            </a:r>
            <a:r>
              <a:rPr lang="tr-TR" sz="3800" dirty="0" err="1" smtClean="0"/>
              <a:t>measures</a:t>
            </a:r>
            <a:r>
              <a:rPr lang="tr-TR" sz="3800" dirty="0" smtClean="0"/>
              <a:t> on </a:t>
            </a:r>
            <a:r>
              <a:rPr lang="tr-TR" sz="3800" dirty="0" err="1" smtClean="0"/>
              <a:t>polluters</a:t>
            </a:r>
            <a:r>
              <a:rPr lang="tr-TR" sz="3800" dirty="0" smtClean="0"/>
              <a:t> </a:t>
            </a:r>
            <a:r>
              <a:rPr lang="tr-TR" sz="3800" dirty="0" err="1" smtClean="0"/>
              <a:t>due</a:t>
            </a:r>
            <a:r>
              <a:rPr lang="tr-TR" sz="3800" dirty="0" smtClean="0"/>
              <a:t> </a:t>
            </a:r>
            <a:r>
              <a:rPr lang="tr-TR" sz="3800" dirty="0" err="1" smtClean="0"/>
              <a:t>to</a:t>
            </a:r>
            <a:r>
              <a:rPr lang="tr-TR" sz="3800" dirty="0" smtClean="0"/>
              <a:t> </a:t>
            </a:r>
            <a:r>
              <a:rPr lang="tr-TR" sz="3800" dirty="0" err="1" smtClean="0"/>
              <a:t>low</a:t>
            </a:r>
            <a:r>
              <a:rPr lang="tr-TR" sz="3800" dirty="0" smtClean="0"/>
              <a:t> </a:t>
            </a:r>
            <a:r>
              <a:rPr lang="tr-TR" sz="3800" dirty="0" err="1" smtClean="0"/>
              <a:t>educational</a:t>
            </a:r>
            <a:r>
              <a:rPr lang="tr-TR" sz="3800" dirty="0" smtClean="0"/>
              <a:t> </a:t>
            </a:r>
            <a:r>
              <a:rPr lang="tr-TR" sz="3800" dirty="0" err="1" smtClean="0"/>
              <a:t>level</a:t>
            </a:r>
            <a:r>
              <a:rPr lang="tr-TR" sz="3800" dirty="0" smtClean="0"/>
              <a:t> </a:t>
            </a:r>
            <a:r>
              <a:rPr lang="tr-TR" sz="2300" i="1" dirty="0" smtClean="0"/>
              <a:t>(</a:t>
            </a:r>
            <a:r>
              <a:rPr lang="tr-TR" sz="2300" i="1" dirty="0" err="1" smtClean="0"/>
              <a:t>Pargal</a:t>
            </a:r>
            <a:r>
              <a:rPr lang="tr-TR" sz="2300" i="1" dirty="0" smtClean="0"/>
              <a:t> </a:t>
            </a:r>
            <a:r>
              <a:rPr lang="tr-TR" sz="2300" i="1" dirty="0" err="1" smtClean="0"/>
              <a:t>and</a:t>
            </a:r>
            <a:r>
              <a:rPr lang="tr-TR" sz="2300" i="1" dirty="0" smtClean="0"/>
              <a:t> </a:t>
            </a:r>
            <a:r>
              <a:rPr lang="tr-TR" sz="2300" i="1" dirty="0" err="1" smtClean="0"/>
              <a:t>Wheeler</a:t>
            </a:r>
            <a:r>
              <a:rPr lang="tr-TR" sz="2300" i="1" dirty="0" smtClean="0"/>
              <a:t>,1995; </a:t>
            </a:r>
            <a:r>
              <a:rPr lang="tr-TR" sz="2300" i="1" dirty="0" err="1" smtClean="0"/>
              <a:t>Hettige</a:t>
            </a:r>
            <a:r>
              <a:rPr lang="tr-TR" sz="2300" i="1" dirty="0" smtClean="0"/>
              <a:t> et al.,1995)</a:t>
            </a:r>
          </a:p>
          <a:p>
            <a:pPr marL="923544" lvl="2" indent="-219456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800" dirty="0" smtClean="0"/>
          </a:p>
          <a:p>
            <a:pPr marL="923544" lvl="2" indent="-219456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3800" dirty="0" smtClean="0"/>
              <a:t>“</a:t>
            </a:r>
            <a:r>
              <a:rPr lang="tr-TR" sz="3800" dirty="0" err="1" smtClean="0"/>
              <a:t>Informal</a:t>
            </a:r>
            <a:r>
              <a:rPr lang="tr-TR" sz="3800" dirty="0" smtClean="0"/>
              <a:t> </a:t>
            </a:r>
            <a:r>
              <a:rPr lang="tr-TR" sz="3800" dirty="0" err="1" smtClean="0"/>
              <a:t>regulation</a:t>
            </a:r>
            <a:r>
              <a:rPr lang="tr-TR" sz="3800" dirty="0" smtClean="0"/>
              <a:t>” </a:t>
            </a:r>
            <a:r>
              <a:rPr lang="tr-TR" sz="2300" i="1" dirty="0" smtClean="0"/>
              <a:t>(</a:t>
            </a:r>
            <a:r>
              <a:rPr lang="tr-TR" sz="2300" i="1" dirty="0" err="1" smtClean="0"/>
              <a:t>World</a:t>
            </a:r>
            <a:r>
              <a:rPr lang="tr-TR" sz="2300" i="1" dirty="0" smtClean="0"/>
              <a:t> Bank,1997; </a:t>
            </a:r>
            <a:r>
              <a:rPr lang="tr-TR" sz="2300" i="1" dirty="0" err="1" smtClean="0"/>
              <a:t>Welsch</a:t>
            </a:r>
            <a:r>
              <a:rPr lang="tr-TR" sz="2300" i="1" dirty="0" smtClean="0"/>
              <a:t>,2004)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9397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u="sng" dirty="0" err="1" smtClean="0"/>
              <a:t>Drivers</a:t>
            </a:r>
            <a:r>
              <a:rPr lang="tr-TR" b="1" u="sng" dirty="0" smtClean="0"/>
              <a:t> of </a:t>
            </a:r>
            <a:r>
              <a:rPr lang="tr-TR" b="1" u="sng" dirty="0" err="1" smtClean="0"/>
              <a:t>Environmental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Performance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Related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Literature</a:t>
            </a:r>
            <a:r>
              <a:rPr lang="tr-TR" b="1" u="sng" dirty="0" smtClean="0"/>
              <a:t> (</a:t>
            </a:r>
            <a:r>
              <a:rPr lang="tr-TR" b="1" u="sng" dirty="0" err="1" smtClean="0"/>
              <a:t>cont’d</a:t>
            </a:r>
            <a:r>
              <a:rPr lang="tr-TR" b="1" u="sng" dirty="0" smtClean="0"/>
              <a:t>)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286808" cy="5357850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3100" b="1" dirty="0" err="1" smtClean="0">
                <a:solidFill>
                  <a:srgbClr val="FF0000"/>
                </a:solidFill>
              </a:rPr>
              <a:t>Good</a:t>
            </a:r>
            <a:r>
              <a:rPr lang="tr-TR" sz="3100" b="1" dirty="0" smtClean="0">
                <a:solidFill>
                  <a:srgbClr val="FF0000"/>
                </a:solidFill>
              </a:rPr>
              <a:t> </a:t>
            </a:r>
            <a:r>
              <a:rPr lang="tr-TR" sz="3100" b="1" dirty="0" err="1" smtClean="0">
                <a:solidFill>
                  <a:srgbClr val="FF0000"/>
                </a:solidFill>
              </a:rPr>
              <a:t>Governance</a:t>
            </a:r>
            <a:r>
              <a:rPr lang="tr-TR" sz="3100" b="1" dirty="0" smtClean="0">
                <a:solidFill>
                  <a:srgbClr val="FF0000"/>
                </a:solidFill>
              </a:rPr>
              <a:t> </a:t>
            </a:r>
            <a:r>
              <a:rPr lang="tr-TR" sz="3100" b="1" dirty="0" err="1" smtClean="0">
                <a:solidFill>
                  <a:srgbClr val="FF0000"/>
                </a:solidFill>
              </a:rPr>
              <a:t>and</a:t>
            </a:r>
            <a:r>
              <a:rPr lang="tr-TR" sz="3100" b="1" dirty="0" smtClean="0">
                <a:solidFill>
                  <a:srgbClr val="FF0000"/>
                </a:solidFill>
              </a:rPr>
              <a:t> </a:t>
            </a:r>
            <a:r>
              <a:rPr lang="tr-TR" sz="3100" b="1" dirty="0" err="1" smtClean="0">
                <a:solidFill>
                  <a:srgbClr val="FF0000"/>
                </a:solidFill>
              </a:rPr>
              <a:t>Environment</a:t>
            </a:r>
            <a:r>
              <a:rPr lang="tr-TR" sz="3100" b="1" dirty="0" smtClean="0">
                <a:solidFill>
                  <a:srgbClr val="FF0000"/>
                </a:solidFill>
              </a:rPr>
              <a:t>: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r-TR" dirty="0" smtClean="0"/>
          </a:p>
          <a:p>
            <a:pPr marL="923544" lvl="2" indent="-21945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3100" dirty="0" err="1" smtClean="0"/>
              <a:t>Growth</a:t>
            </a:r>
            <a:r>
              <a:rPr lang="tr-TR" sz="3100" dirty="0" smtClean="0"/>
              <a:t> </a:t>
            </a:r>
            <a:r>
              <a:rPr lang="tr-TR" sz="3100" dirty="0" err="1" smtClean="0"/>
              <a:t>accompanied</a:t>
            </a:r>
            <a:r>
              <a:rPr lang="tr-TR" sz="3100" dirty="0" smtClean="0"/>
              <a:t> </a:t>
            </a:r>
            <a:r>
              <a:rPr lang="tr-TR" sz="3100" dirty="0" err="1" smtClean="0"/>
              <a:t>with</a:t>
            </a:r>
            <a:r>
              <a:rPr lang="tr-TR" sz="3100" dirty="0" smtClean="0"/>
              <a:t> </a:t>
            </a:r>
            <a:r>
              <a:rPr lang="tr-TR" sz="3100" dirty="0" err="1" smtClean="0"/>
              <a:t>good</a:t>
            </a:r>
            <a:r>
              <a:rPr lang="tr-TR" sz="3100" dirty="0" smtClean="0"/>
              <a:t> </a:t>
            </a:r>
            <a:r>
              <a:rPr lang="tr-TR" sz="3100" dirty="0" err="1" smtClean="0"/>
              <a:t>governance</a:t>
            </a:r>
            <a:r>
              <a:rPr lang="tr-TR" sz="3100" dirty="0" smtClean="0"/>
              <a:t> </a:t>
            </a:r>
            <a:r>
              <a:rPr lang="tr-TR" sz="3100" dirty="0" err="1" smtClean="0"/>
              <a:t>facilitate</a:t>
            </a:r>
            <a:r>
              <a:rPr lang="tr-TR" sz="3100" dirty="0" smtClean="0"/>
              <a:t> </a:t>
            </a:r>
            <a:r>
              <a:rPr lang="tr-TR" sz="3100" dirty="0" err="1" smtClean="0"/>
              <a:t>the</a:t>
            </a:r>
            <a:r>
              <a:rPr lang="tr-TR" sz="3100" dirty="0" smtClean="0"/>
              <a:t> </a:t>
            </a:r>
            <a:r>
              <a:rPr lang="tr-TR" sz="3100" dirty="0" err="1" smtClean="0"/>
              <a:t>required</a:t>
            </a:r>
            <a:r>
              <a:rPr lang="tr-TR" sz="3100" dirty="0" smtClean="0"/>
              <a:t> </a:t>
            </a:r>
            <a:r>
              <a:rPr lang="tr-TR" sz="3100" dirty="0" err="1" smtClean="0"/>
              <a:t>legislation</a:t>
            </a:r>
            <a:r>
              <a:rPr lang="tr-TR" sz="3100" dirty="0" smtClean="0"/>
              <a:t> </a:t>
            </a:r>
            <a:r>
              <a:rPr lang="tr-TR" sz="3100" dirty="0" err="1" smtClean="0"/>
              <a:t>and</a:t>
            </a:r>
            <a:r>
              <a:rPr lang="tr-TR" sz="3100" dirty="0" smtClean="0"/>
              <a:t> </a:t>
            </a:r>
            <a:r>
              <a:rPr lang="tr-TR" sz="3100" dirty="0" err="1" smtClean="0"/>
              <a:t>investment</a:t>
            </a:r>
            <a:r>
              <a:rPr lang="tr-TR" sz="3100" dirty="0" smtClean="0"/>
              <a:t> </a:t>
            </a:r>
            <a:r>
              <a:rPr lang="tr-TR" sz="3100" dirty="0" err="1" smtClean="0"/>
              <a:t>to</a:t>
            </a:r>
            <a:r>
              <a:rPr lang="tr-TR" sz="3100" dirty="0" smtClean="0"/>
              <a:t> </a:t>
            </a:r>
            <a:r>
              <a:rPr lang="tr-TR" sz="3100" dirty="0" err="1" smtClean="0"/>
              <a:t>help</a:t>
            </a:r>
            <a:r>
              <a:rPr lang="tr-TR" sz="3100" dirty="0" smtClean="0"/>
              <a:t> </a:t>
            </a:r>
            <a:r>
              <a:rPr lang="tr-TR" sz="3100" dirty="0" err="1" smtClean="0"/>
              <a:t>reduce</a:t>
            </a:r>
            <a:r>
              <a:rPr lang="tr-TR" sz="3100" dirty="0" smtClean="0"/>
              <a:t> </a:t>
            </a:r>
            <a:r>
              <a:rPr lang="tr-TR" sz="3100" dirty="0" err="1" smtClean="0"/>
              <a:t>pollution</a:t>
            </a:r>
            <a:r>
              <a:rPr lang="tr-TR" sz="3100" dirty="0" smtClean="0"/>
              <a:t> </a:t>
            </a:r>
            <a:r>
              <a:rPr lang="tr-TR" sz="2000" i="1" dirty="0" smtClean="0"/>
              <a:t>(</a:t>
            </a:r>
            <a:r>
              <a:rPr lang="tr-TR" sz="2000" i="1" dirty="0" err="1" smtClean="0"/>
              <a:t>Cole</a:t>
            </a:r>
            <a:r>
              <a:rPr lang="tr-TR" sz="2000" i="1" dirty="0" smtClean="0"/>
              <a:t>,2003; </a:t>
            </a:r>
            <a:r>
              <a:rPr lang="tr-TR" sz="2000" i="1" dirty="0" err="1" smtClean="0"/>
              <a:t>Torras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and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Boyce</a:t>
            </a:r>
            <a:r>
              <a:rPr lang="tr-TR" sz="2000" i="1" dirty="0" smtClean="0"/>
              <a:t>,1998; </a:t>
            </a:r>
            <a:r>
              <a:rPr lang="tr-TR" sz="2000" i="1" dirty="0" err="1" smtClean="0"/>
              <a:t>Panayotou</a:t>
            </a:r>
            <a:r>
              <a:rPr lang="tr-TR" sz="2000" i="1" dirty="0" smtClean="0"/>
              <a:t>,1997)</a:t>
            </a:r>
          </a:p>
          <a:p>
            <a:pPr marL="923544" lvl="2" indent="-21945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500" dirty="0" smtClean="0"/>
          </a:p>
          <a:p>
            <a:pPr marL="923544" lvl="2" indent="-219456" algn="just"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tr-TR" sz="3100" dirty="0" err="1" smtClean="0"/>
              <a:t>Corruption</a:t>
            </a:r>
            <a:r>
              <a:rPr lang="tr-TR" sz="3100" dirty="0" smtClean="0"/>
              <a:t> </a:t>
            </a:r>
            <a:r>
              <a:rPr lang="tr-TR" sz="3100" dirty="0" err="1" smtClean="0"/>
              <a:t>affects</a:t>
            </a:r>
            <a:r>
              <a:rPr lang="tr-TR" sz="3100" dirty="0" smtClean="0"/>
              <a:t> </a:t>
            </a:r>
            <a:r>
              <a:rPr lang="tr-TR" sz="3100" dirty="0" err="1" smtClean="0"/>
              <a:t>both</a:t>
            </a:r>
            <a:r>
              <a:rPr lang="tr-TR" sz="3100" dirty="0" smtClean="0"/>
              <a:t> </a:t>
            </a:r>
            <a:r>
              <a:rPr lang="tr-TR" sz="3100" dirty="0" err="1" smtClean="0"/>
              <a:t>the</a:t>
            </a:r>
            <a:r>
              <a:rPr lang="tr-TR" sz="3100" dirty="0" smtClean="0"/>
              <a:t> </a:t>
            </a:r>
            <a:r>
              <a:rPr lang="tr-TR" sz="3100" dirty="0" err="1" smtClean="0"/>
              <a:t>formation</a:t>
            </a:r>
            <a:r>
              <a:rPr lang="tr-TR" sz="3100" dirty="0" smtClean="0"/>
              <a:t> </a:t>
            </a:r>
            <a:r>
              <a:rPr lang="tr-TR" sz="3100" dirty="0" err="1" smtClean="0"/>
              <a:t>and</a:t>
            </a:r>
            <a:r>
              <a:rPr lang="tr-TR" sz="3100" dirty="0" smtClean="0"/>
              <a:t> </a:t>
            </a:r>
            <a:r>
              <a:rPr lang="tr-TR" sz="3100" dirty="0" err="1" smtClean="0"/>
              <a:t>implementation</a:t>
            </a:r>
            <a:r>
              <a:rPr lang="tr-TR" sz="3100" dirty="0" smtClean="0"/>
              <a:t> of </a:t>
            </a:r>
            <a:r>
              <a:rPr lang="tr-TR" sz="3100" dirty="0" err="1" smtClean="0"/>
              <a:t>environmental</a:t>
            </a:r>
            <a:r>
              <a:rPr lang="tr-TR" sz="3100" dirty="0" smtClean="0"/>
              <a:t> </a:t>
            </a:r>
            <a:r>
              <a:rPr lang="tr-TR" sz="3100" dirty="0" err="1" smtClean="0"/>
              <a:t>regulations</a:t>
            </a:r>
            <a:r>
              <a:rPr lang="tr-TR" sz="3100" dirty="0" smtClean="0"/>
              <a:t> </a:t>
            </a:r>
          </a:p>
          <a:p>
            <a:pPr marL="923544" lvl="2" indent="-219456" algn="just">
              <a:buNone/>
              <a:defRPr/>
            </a:pPr>
            <a:r>
              <a:rPr lang="tr-TR" i="1" dirty="0" smtClean="0"/>
              <a:t>     (Lopez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Mitra</a:t>
            </a:r>
            <a:r>
              <a:rPr lang="tr-TR" i="1" dirty="0" smtClean="0"/>
              <a:t>,2000; </a:t>
            </a:r>
            <a:r>
              <a:rPr lang="tr-TR" i="1" dirty="0" err="1" smtClean="0"/>
              <a:t>Peh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Drori</a:t>
            </a:r>
            <a:r>
              <a:rPr lang="tr-TR" i="1" dirty="0" smtClean="0"/>
              <a:t>,2010) </a:t>
            </a:r>
            <a:endParaRPr lang="tr-TR" sz="3100" dirty="0" smtClean="0"/>
          </a:p>
          <a:p>
            <a:pPr marL="923544" lvl="2" indent="-21945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3100" dirty="0" err="1" smtClean="0"/>
              <a:t>Sound</a:t>
            </a:r>
            <a:r>
              <a:rPr lang="tr-TR" sz="3100" dirty="0" smtClean="0"/>
              <a:t> </a:t>
            </a:r>
            <a:r>
              <a:rPr lang="tr-TR" sz="3100" dirty="0" err="1" smtClean="0"/>
              <a:t>management</a:t>
            </a:r>
            <a:r>
              <a:rPr lang="tr-TR" sz="3100" dirty="0" smtClean="0"/>
              <a:t> of </a:t>
            </a:r>
            <a:r>
              <a:rPr lang="tr-TR" sz="3100" dirty="0" err="1" smtClean="0"/>
              <a:t>natural</a:t>
            </a:r>
            <a:r>
              <a:rPr lang="tr-TR" sz="3100" dirty="0" smtClean="0"/>
              <a:t> </a:t>
            </a:r>
            <a:r>
              <a:rPr lang="tr-TR" sz="3100" dirty="0" err="1" smtClean="0"/>
              <a:t>resources</a:t>
            </a:r>
            <a:r>
              <a:rPr lang="tr-TR" sz="3100" dirty="0" smtClean="0"/>
              <a:t> is </a:t>
            </a:r>
            <a:r>
              <a:rPr lang="tr-TR" sz="3100" dirty="0" err="1" smtClean="0"/>
              <a:t>vital</a:t>
            </a:r>
            <a:r>
              <a:rPr lang="tr-TR" sz="3100" dirty="0" smtClean="0"/>
              <a:t> </a:t>
            </a:r>
            <a:r>
              <a:rPr lang="tr-TR" sz="3100" dirty="0" err="1" smtClean="0"/>
              <a:t>especially</a:t>
            </a:r>
            <a:r>
              <a:rPr lang="tr-TR" sz="3100" dirty="0" smtClean="0"/>
              <a:t> in </a:t>
            </a:r>
            <a:r>
              <a:rPr lang="tr-TR" sz="3100" dirty="0" err="1" smtClean="0"/>
              <a:t>low</a:t>
            </a:r>
            <a:r>
              <a:rPr lang="tr-TR" sz="3100" dirty="0" smtClean="0"/>
              <a:t>-</a:t>
            </a:r>
            <a:r>
              <a:rPr lang="tr-TR" sz="3100" dirty="0" err="1" smtClean="0"/>
              <a:t>income</a:t>
            </a:r>
            <a:r>
              <a:rPr lang="tr-TR" sz="3100" dirty="0" smtClean="0"/>
              <a:t> </a:t>
            </a:r>
            <a:r>
              <a:rPr lang="tr-TR" sz="3100" dirty="0" err="1" smtClean="0"/>
              <a:t>countries</a:t>
            </a:r>
            <a:r>
              <a:rPr lang="tr-TR" sz="3100" dirty="0" smtClean="0"/>
              <a:t> </a:t>
            </a:r>
            <a:r>
              <a:rPr lang="tr-TR" i="1" dirty="0" smtClean="0"/>
              <a:t>(</a:t>
            </a:r>
            <a:r>
              <a:rPr lang="tr-TR" i="1" dirty="0" err="1" smtClean="0"/>
              <a:t>Peh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Drori</a:t>
            </a:r>
            <a:r>
              <a:rPr lang="tr-TR" i="1" dirty="0" smtClean="0"/>
              <a:t>,2010)</a:t>
            </a:r>
          </a:p>
          <a:p>
            <a:pPr marL="923544" lvl="2" indent="-219456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1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642918"/>
            <a:ext cx="8043890" cy="9397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u="sng" dirty="0" err="1" smtClean="0"/>
              <a:t>Drivers</a:t>
            </a:r>
            <a:r>
              <a:rPr lang="tr-TR" b="1" u="sng" dirty="0" smtClean="0"/>
              <a:t> of </a:t>
            </a:r>
            <a:r>
              <a:rPr lang="tr-TR" b="1" u="sng" dirty="0" err="1" smtClean="0"/>
              <a:t>Environmental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Performance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Related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Literature</a:t>
            </a:r>
            <a:r>
              <a:rPr lang="tr-TR" b="1" u="sng" dirty="0" smtClean="0"/>
              <a:t> (</a:t>
            </a:r>
            <a:r>
              <a:rPr lang="tr-TR" b="1" u="sng" dirty="0" err="1" smtClean="0"/>
              <a:t>cont’d</a:t>
            </a:r>
            <a:r>
              <a:rPr lang="tr-TR" b="1" u="sng" dirty="0" smtClean="0"/>
              <a:t>)</a:t>
            </a:r>
            <a:endParaRPr lang="tr-TR" b="1" u="sng" dirty="0"/>
          </a:p>
        </p:txBody>
      </p:sp>
      <p:sp>
        <p:nvSpPr>
          <p:cNvPr id="41986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857364"/>
            <a:ext cx="8858312" cy="4657725"/>
          </a:xfrm>
        </p:spPr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sz="2200" b="1" dirty="0" err="1" smtClean="0">
                <a:solidFill>
                  <a:srgbClr val="FF0000"/>
                </a:solidFill>
              </a:rPr>
              <a:t>Effectiveness</a:t>
            </a:r>
            <a:r>
              <a:rPr lang="tr-TR" sz="2200" b="1" dirty="0" smtClean="0">
                <a:solidFill>
                  <a:srgbClr val="FF0000"/>
                </a:solidFill>
              </a:rPr>
              <a:t> of </a:t>
            </a:r>
            <a:r>
              <a:rPr lang="tr-TR" sz="2200" b="1" dirty="0" err="1" smtClean="0">
                <a:solidFill>
                  <a:srgbClr val="FF0000"/>
                </a:solidFill>
              </a:rPr>
              <a:t>Oversight</a:t>
            </a:r>
            <a:r>
              <a:rPr lang="tr-TR" sz="2200" b="1" dirty="0" smtClean="0">
                <a:solidFill>
                  <a:srgbClr val="FF0000"/>
                </a:solidFill>
              </a:rPr>
              <a:t> </a:t>
            </a:r>
            <a:r>
              <a:rPr lang="tr-TR" sz="2200" b="1" dirty="0" err="1" smtClean="0">
                <a:solidFill>
                  <a:srgbClr val="FF0000"/>
                </a:solidFill>
              </a:rPr>
              <a:t>Institutions</a:t>
            </a:r>
            <a:r>
              <a:rPr lang="tr-TR" sz="2200" b="1" dirty="0" smtClean="0">
                <a:solidFill>
                  <a:srgbClr val="FF0000"/>
                </a:solidFill>
              </a:rPr>
              <a:t> </a:t>
            </a:r>
            <a:r>
              <a:rPr lang="tr-TR" sz="2200" b="1" dirty="0" err="1" smtClean="0">
                <a:solidFill>
                  <a:srgbClr val="FF0000"/>
                </a:solidFill>
              </a:rPr>
              <a:t>and</a:t>
            </a:r>
            <a:r>
              <a:rPr lang="tr-TR" sz="2200" b="1" dirty="0" smtClean="0">
                <a:solidFill>
                  <a:srgbClr val="FF0000"/>
                </a:solidFill>
              </a:rPr>
              <a:t> </a:t>
            </a:r>
            <a:r>
              <a:rPr lang="tr-TR" sz="2200" b="1" dirty="0" err="1" smtClean="0">
                <a:solidFill>
                  <a:srgbClr val="FF0000"/>
                </a:solidFill>
              </a:rPr>
              <a:t>Environment</a:t>
            </a:r>
            <a:r>
              <a:rPr lang="tr-TR" sz="2200" b="1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/>
            <a:endParaRPr lang="tr-TR" sz="2800" dirty="0" smtClean="0"/>
          </a:p>
          <a:p>
            <a:pPr lvl="2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err="1" smtClean="0"/>
              <a:t>Existence</a:t>
            </a:r>
            <a:r>
              <a:rPr lang="tr-TR" sz="2400" dirty="0" smtClean="0"/>
              <a:t> of </a:t>
            </a:r>
            <a:r>
              <a:rPr lang="tr-TR" sz="2400" dirty="0" err="1" smtClean="0"/>
              <a:t>regulatory</a:t>
            </a:r>
            <a:r>
              <a:rPr lang="tr-TR" sz="2400" dirty="0" smtClean="0"/>
              <a:t> </a:t>
            </a:r>
            <a:r>
              <a:rPr lang="tr-TR" sz="2400" dirty="0" err="1" smtClean="0"/>
              <a:t>systems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effective</a:t>
            </a:r>
            <a:r>
              <a:rPr lang="tr-TR" sz="2400" dirty="0" smtClean="0"/>
              <a:t> </a:t>
            </a:r>
            <a:r>
              <a:rPr lang="tr-TR" sz="2400" dirty="0" err="1" smtClean="0"/>
              <a:t>oversight</a:t>
            </a:r>
            <a:endParaRPr lang="tr-TR" sz="2400" dirty="0" smtClean="0"/>
          </a:p>
          <a:p>
            <a:pPr lvl="2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/>
          </a:p>
          <a:p>
            <a:pPr lvl="2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/>
          </a:p>
          <a:p>
            <a:pPr lvl="2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err="1" smtClean="0"/>
              <a:t>SAIs</a:t>
            </a:r>
            <a:r>
              <a:rPr lang="tr-TR" sz="2400" dirty="0" smtClean="0"/>
              <a:t>’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audits</a:t>
            </a:r>
            <a:r>
              <a:rPr lang="tr-TR" sz="2400" dirty="0" smtClean="0"/>
              <a:t> as a </a:t>
            </a:r>
            <a:r>
              <a:rPr lang="tr-TR" sz="2400" dirty="0" err="1" smtClean="0"/>
              <a:t>basic</a:t>
            </a:r>
            <a:r>
              <a:rPr lang="tr-TR" sz="2400" dirty="0" smtClean="0"/>
              <a:t> </a:t>
            </a:r>
            <a:r>
              <a:rPr lang="tr-TR" sz="2400" dirty="0" err="1" smtClean="0"/>
              <a:t>driver</a:t>
            </a:r>
            <a:r>
              <a:rPr lang="tr-TR" sz="2400" dirty="0" smtClean="0"/>
              <a:t> of </a:t>
            </a:r>
            <a:r>
              <a:rPr lang="tr-TR" sz="2400" dirty="0" err="1" smtClean="0"/>
              <a:t>good</a:t>
            </a:r>
            <a:r>
              <a:rPr lang="tr-TR" sz="2400" dirty="0" smtClean="0"/>
              <a:t> </a:t>
            </a:r>
            <a:r>
              <a:rPr lang="tr-TR" sz="2400" dirty="0" err="1" smtClean="0"/>
              <a:t>governance</a:t>
            </a: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457200" y="285729"/>
            <a:ext cx="8229600" cy="64294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b="1" u="sng" dirty="0" smtClean="0"/>
              <a:t>Data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Methodology</a:t>
            </a:r>
            <a:endParaRPr lang="tr-TR" b="1" u="sng" dirty="0" smtClean="0"/>
          </a:p>
        </p:txBody>
      </p:sp>
      <p:sp>
        <p:nvSpPr>
          <p:cNvPr id="43010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000109"/>
            <a:ext cx="8229600" cy="1428759"/>
          </a:xfrm>
        </p:spPr>
        <p:txBody>
          <a:bodyPr>
            <a:normAutofit/>
          </a:bodyPr>
          <a:lstStyle/>
          <a:p>
            <a:pPr eaLnBrk="1" hangingPunct="1"/>
            <a:endParaRPr lang="tr-TR" sz="2000" dirty="0" smtClean="0"/>
          </a:p>
          <a:p>
            <a:pPr eaLnBrk="1" hangingPunct="1"/>
            <a:r>
              <a:rPr lang="tr-TR" sz="2000" i="1" dirty="0" err="1" smtClean="0"/>
              <a:t>Dependent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variable</a:t>
            </a:r>
            <a:r>
              <a:rPr lang="tr-TR" sz="2000" i="1" dirty="0" smtClean="0"/>
              <a:t>:      </a:t>
            </a:r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endParaRPr lang="tr-TR" dirty="0" smtClean="0"/>
          </a:p>
          <a:p>
            <a:pPr lvl="2">
              <a:lnSpc>
                <a:spcPct val="80000"/>
              </a:lnSpc>
              <a:buNone/>
            </a:pPr>
            <a:r>
              <a:rPr lang="tr-TR" sz="2400" dirty="0" smtClean="0"/>
              <a:t>                            (EPI)</a:t>
            </a:r>
          </a:p>
          <a:p>
            <a:pPr eaLnBrk="1" hangingPunct="1">
              <a:buFont typeface="Georgia" pitchFamily="18" charset="0"/>
              <a:buNone/>
            </a:pPr>
            <a:endParaRPr lang="tr-TR" dirty="0" smtClean="0"/>
          </a:p>
          <a:p>
            <a:pPr eaLnBrk="1" hangingPunct="1">
              <a:buFont typeface="Georgia" pitchFamily="18" charset="0"/>
              <a:buNone/>
            </a:pPr>
            <a:endParaRPr lang="tr-TR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42910" y="2571745"/>
          <a:ext cx="7643866" cy="38576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98011"/>
                <a:gridCol w="1401879"/>
                <a:gridCol w="1343976"/>
              </a:tblGrid>
              <a:tr h="713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400" b="1" kern="1200" dirty="0" err="1"/>
                        <a:t>Independent</a:t>
                      </a:r>
                      <a:r>
                        <a:rPr lang="tr-TR" sz="1400" b="1" dirty="0"/>
                        <a:t> </a:t>
                      </a:r>
                      <a:r>
                        <a:rPr lang="tr-TR" sz="1400" b="1" dirty="0" err="1" smtClean="0"/>
                        <a:t>Variables</a:t>
                      </a:r>
                      <a:endParaRPr lang="tr-TR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/>
                        <a:t>Symbol</a:t>
                      </a:r>
                      <a:endParaRPr lang="tr-TR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/>
                        <a:t>Expected</a:t>
                      </a:r>
                      <a:r>
                        <a:rPr lang="tr-TR" sz="1400" b="1" dirty="0"/>
                        <a:t> </a:t>
                      </a:r>
                      <a:r>
                        <a:rPr lang="tr-TR" sz="1400" b="1" dirty="0" err="1"/>
                        <a:t>Sign</a:t>
                      </a:r>
                      <a:endParaRPr lang="tr-TR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Per </a:t>
                      </a:r>
                      <a:r>
                        <a:rPr lang="tr-TR" sz="1400" dirty="0" err="1"/>
                        <a:t>capita</a:t>
                      </a:r>
                      <a:r>
                        <a:rPr lang="tr-TR" sz="1400" dirty="0"/>
                        <a:t> GDP </a:t>
                      </a:r>
                      <a:r>
                        <a:rPr lang="tr-TR" sz="1400" dirty="0" smtClean="0"/>
                        <a:t>(</a:t>
                      </a:r>
                      <a:r>
                        <a:rPr lang="tr-TR" sz="1400" dirty="0" err="1"/>
                        <a:t>constant</a:t>
                      </a:r>
                      <a:r>
                        <a:rPr lang="tr-TR" sz="1400" dirty="0"/>
                        <a:t> 2000 US$)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/>
                        <a:t>GDPC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/>
                        <a:t>+ , -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 smtClean="0"/>
                        <a:t>Population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/>
                        <a:t>density</a:t>
                      </a:r>
                      <a:r>
                        <a:rPr lang="tr-TR" sz="1400" dirty="0"/>
                        <a:t> 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(</a:t>
                      </a:r>
                      <a:r>
                        <a:rPr lang="tr-TR" sz="1400" dirty="0" err="1"/>
                        <a:t>people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per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sq</a:t>
                      </a:r>
                      <a:r>
                        <a:rPr lang="tr-TR" sz="1400" dirty="0"/>
                        <a:t> km of </a:t>
                      </a:r>
                      <a:r>
                        <a:rPr lang="tr-TR" sz="1400" dirty="0" err="1"/>
                        <a:t>land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area</a:t>
                      </a:r>
                      <a:r>
                        <a:rPr lang="tr-TR" sz="1400" dirty="0"/>
                        <a:t>)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/>
                        <a:t>POP_DEN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-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673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 smtClean="0"/>
                        <a:t>Corruption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/>
                        <a:t>Perceptions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Index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smtClean="0"/>
                        <a:t> (</a:t>
                      </a:r>
                      <a:r>
                        <a:rPr lang="tr-TR" sz="1400" dirty="0" err="1"/>
                        <a:t>ranges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from</a:t>
                      </a:r>
                      <a:r>
                        <a:rPr lang="tr-TR" sz="1400" dirty="0"/>
                        <a:t> 1 </a:t>
                      </a:r>
                      <a:r>
                        <a:rPr lang="tr-TR" sz="1400" dirty="0" err="1"/>
                        <a:t>to</a:t>
                      </a:r>
                      <a:r>
                        <a:rPr lang="tr-TR" sz="1400" dirty="0"/>
                        <a:t> 10)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/>
                        <a:t>CORRUP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+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63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 smtClean="0"/>
                        <a:t>Literacy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/>
                        <a:t>rate (%)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/>
                        <a:t>LITER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+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673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 smtClean="0"/>
                        <a:t>Government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/>
                        <a:t>effectiveness</a:t>
                      </a:r>
                      <a:r>
                        <a:rPr lang="tr-TR" sz="1400" dirty="0"/>
                        <a:t> (</a:t>
                      </a:r>
                      <a:r>
                        <a:rPr lang="tr-TR" sz="1400" dirty="0" err="1"/>
                        <a:t>ranges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from</a:t>
                      </a:r>
                      <a:r>
                        <a:rPr lang="tr-TR" sz="1400" dirty="0"/>
                        <a:t> -2.5 </a:t>
                      </a:r>
                      <a:r>
                        <a:rPr lang="tr-TR" sz="1400" dirty="0" err="1"/>
                        <a:t>to</a:t>
                      </a:r>
                      <a:r>
                        <a:rPr lang="tr-TR" sz="1400" dirty="0"/>
                        <a:t> 2.5)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/>
                        <a:t>GOV_EFF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+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63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(Total of 1993-2007 </a:t>
                      </a:r>
                      <a:r>
                        <a:rPr lang="tr-TR" sz="1400" dirty="0" err="1" smtClean="0"/>
                        <a:t>period</a:t>
                      </a:r>
                      <a:r>
                        <a:rPr lang="tr-TR" sz="1400" dirty="0" smtClean="0"/>
                        <a:t> ) </a:t>
                      </a:r>
                      <a:r>
                        <a:rPr lang="tr-TR" sz="1400" dirty="0" err="1" smtClean="0"/>
                        <a:t>Number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/>
                        <a:t>of </a:t>
                      </a:r>
                      <a:r>
                        <a:rPr lang="tr-TR" sz="1400" dirty="0" err="1"/>
                        <a:t>audit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reports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/>
                        <a:t>REPORTS</a:t>
                      </a:r>
                      <a:endParaRPr lang="tr-T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+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66AA49-C869-4D95-9FC6-6D7B580B1911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1136</Words>
  <Application>Microsoft Office PowerPoint</Application>
  <PresentationFormat>Ekran Gösterisi (4:3)</PresentationFormat>
  <Paragraphs>201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25</vt:i4>
      </vt:variant>
    </vt:vector>
  </HeadingPairs>
  <TitlesOfParts>
    <vt:vector size="27" baseType="lpstr">
      <vt:lpstr>Özel Tasarım</vt:lpstr>
      <vt:lpstr>Cumba</vt:lpstr>
      <vt:lpstr>The Role of SAIs in Promoting Sustainable Development: Environmental Auditing</vt:lpstr>
      <vt:lpstr>Presentation Outline</vt:lpstr>
      <vt:lpstr>Goal of the Study</vt:lpstr>
      <vt:lpstr>Drivers of Environmental Performance  and Related Literature </vt:lpstr>
      <vt:lpstr>Drivers of Environmental Performance and Related Literature (cont’d)</vt:lpstr>
      <vt:lpstr>Drivers of Environmental Performance and Related Literature (cont’d)</vt:lpstr>
      <vt:lpstr>Drivers of Environmental Performance and Related Literature (cont’d)</vt:lpstr>
      <vt:lpstr>Drivers of Environmental Performance and Related Literature (cont’d)</vt:lpstr>
      <vt:lpstr>Data and Methodology</vt:lpstr>
      <vt:lpstr>Data and Methodology (cont’d)</vt:lpstr>
      <vt:lpstr>ANALYSIS 1   WITH NO AUDIT VARIABLE</vt:lpstr>
      <vt:lpstr>Formulation of the Model  used in Analysis 1</vt:lpstr>
      <vt:lpstr>                                                                                             </vt:lpstr>
      <vt:lpstr>ANALYSIS 2  WITH AUDIT VARIABLE (n=52)   </vt:lpstr>
      <vt:lpstr>Formulation of the Model  used in Analysis 2 </vt:lpstr>
      <vt:lpstr>Main Contributions of the Comparison Between  Whole &amp; Developed&amp;Developing Groups</vt:lpstr>
      <vt:lpstr>Main Contributions of the Comparison  Between  Whole&amp;Developed&amp;Developing Groups (cont’d)</vt:lpstr>
      <vt:lpstr>PowerPoint Sunusu</vt:lpstr>
      <vt:lpstr>FURTHER ANALYSIS  WITH “LITERACY RATE”</vt:lpstr>
      <vt:lpstr>          MAIN CONTRIBUTIONS OF FURTHER ANALYSIS WITH “LITER” </vt:lpstr>
      <vt:lpstr>PowerPoint Sunusu</vt:lpstr>
      <vt:lpstr>Summary and Concluding Remarks</vt:lpstr>
      <vt:lpstr>CONTRIBUTION  TO THE LITERATURE</vt:lpstr>
      <vt:lpstr>CONTRIBUTION  TO THE LITERATURE (cont’d)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SAIs in Promoting Sustainable Development: Environmental Auditing</dc:title>
  <dc:creator>Berna</dc:creator>
  <cp:lastModifiedBy>Berna DURUSU</cp:lastModifiedBy>
  <cp:revision>169</cp:revision>
  <dcterms:created xsi:type="dcterms:W3CDTF">2011-12-24T20:46:15Z</dcterms:created>
  <dcterms:modified xsi:type="dcterms:W3CDTF">2014-04-10T11:51:57Z</dcterms:modified>
</cp:coreProperties>
</file>