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232" r:id="rId1"/>
  </p:sldMasterIdLst>
  <p:notesMasterIdLst>
    <p:notesMasterId r:id="rId16"/>
  </p:notesMasterIdLst>
  <p:handoutMasterIdLst>
    <p:handoutMasterId r:id="rId17"/>
  </p:handoutMasterIdLst>
  <p:sldIdLst>
    <p:sldId id="256"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Lst>
  <p:sldSz cx="9144000" cy="6858000" type="screen4x3"/>
  <p:notesSz cx="9866313" cy="67357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clrMru>
    <a:srgbClr val="0A295E"/>
    <a:srgbClr val="0D3F94"/>
    <a:srgbClr val="E77D87"/>
    <a:srgbClr val="FF9966"/>
    <a:srgbClr val="BFE7E7"/>
    <a:srgbClr val="F5FBAB"/>
    <a:srgbClr val="80845D"/>
  </p:clrMru>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20441" autoAdjust="0"/>
    <p:restoredTop sz="86476" autoAdjust="0"/>
  </p:normalViewPr>
  <p:slideViewPr>
    <p:cSldViewPr snapToGrid="0" snapToObjects="1">
      <p:cViewPr>
        <p:scale>
          <a:sx n="70" d="100"/>
          <a:sy n="70" d="100"/>
        </p:scale>
        <p:origin x="-1170" y="-192"/>
      </p:cViewPr>
      <p:guideLst>
        <p:guide orient="horz" pos="2160"/>
        <p:guide pos="2880"/>
      </p:guideLst>
    </p:cSldViewPr>
  </p:slideViewPr>
  <p:outlineViewPr>
    <p:cViewPr>
      <p:scale>
        <a:sx n="33" d="100"/>
        <a:sy n="33" d="100"/>
      </p:scale>
      <p:origin x="306" y="0"/>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p:scale>
          <a:sx n="100" d="100"/>
          <a:sy n="100" d="100"/>
        </p:scale>
        <p:origin x="-1890" y="-72"/>
      </p:cViewPr>
      <p:guideLst>
        <p:guide orient="horz" pos="2122"/>
        <p:guide pos="3108"/>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4275403" cy="336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5588629" y="0"/>
            <a:ext cx="4275403" cy="336788"/>
          </a:xfrm>
          <a:prstGeom prst="rect">
            <a:avLst/>
          </a:prstGeom>
        </p:spPr>
        <p:txBody>
          <a:bodyPr vert="horz" lIns="91440" tIns="45720" rIns="91440" bIns="45720" rtlCol="0"/>
          <a:lstStyle>
            <a:lvl1pPr algn="r">
              <a:defRPr sz="1200"/>
            </a:lvl1pPr>
          </a:lstStyle>
          <a:p>
            <a:fld id="{BF648C36-610C-374E-B434-06FF4FE8910D}" type="datetimeFigureOut">
              <a:rPr lang="en-US" smtClean="0"/>
              <a:pPr/>
              <a:t>4/14/2014</a:t>
            </a:fld>
            <a:endParaRPr lang="en-US" dirty="0"/>
          </a:p>
        </p:txBody>
      </p:sp>
      <p:sp>
        <p:nvSpPr>
          <p:cNvPr id="4" name="Footer Placeholder 3"/>
          <p:cNvSpPr>
            <a:spLocks noGrp="1"/>
          </p:cNvSpPr>
          <p:nvPr>
            <p:ph type="ftr" sz="quarter" idx="2"/>
          </p:nvPr>
        </p:nvSpPr>
        <p:spPr>
          <a:xfrm>
            <a:off x="2" y="6397806"/>
            <a:ext cx="4275403" cy="33678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5588629" y="6397806"/>
            <a:ext cx="4275403" cy="336788"/>
          </a:xfrm>
          <a:prstGeom prst="rect">
            <a:avLst/>
          </a:prstGeom>
        </p:spPr>
        <p:txBody>
          <a:bodyPr vert="horz" lIns="91440" tIns="45720" rIns="91440" bIns="45720" rtlCol="0" anchor="b"/>
          <a:lstStyle>
            <a:lvl1pPr algn="r">
              <a:defRPr sz="1200"/>
            </a:lvl1pPr>
          </a:lstStyle>
          <a:p>
            <a:fld id="{FD8693CC-2C59-5F4D-9D19-04784F0968A8}" type="slidenum">
              <a:rPr lang="en-US" smtClean="0"/>
              <a:pPr/>
              <a:t>‹#›</a:t>
            </a:fld>
            <a:endParaRPr lang="en-US" dirty="0"/>
          </a:p>
        </p:txBody>
      </p:sp>
    </p:spTree>
    <p:extLst>
      <p:ext uri="{BB962C8B-B14F-4D97-AF65-F5344CB8AC3E}">
        <p14:creationId xmlns:p14="http://schemas.microsoft.com/office/powerpoint/2010/main" xmlns="" val="136086622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4275403" cy="336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5588629" y="0"/>
            <a:ext cx="4275403" cy="336788"/>
          </a:xfrm>
          <a:prstGeom prst="rect">
            <a:avLst/>
          </a:prstGeom>
        </p:spPr>
        <p:txBody>
          <a:bodyPr vert="horz" lIns="91440" tIns="45720" rIns="91440" bIns="45720" rtlCol="0"/>
          <a:lstStyle>
            <a:lvl1pPr algn="r">
              <a:defRPr sz="1200"/>
            </a:lvl1pPr>
          </a:lstStyle>
          <a:p>
            <a:fld id="{D19023F2-129F-1843-9259-9C9C8D323CC6}" type="datetimeFigureOut">
              <a:rPr lang="en-US" smtClean="0"/>
              <a:pPr/>
              <a:t>4/14/2014</a:t>
            </a:fld>
            <a:endParaRPr lang="en-US" dirty="0"/>
          </a:p>
        </p:txBody>
      </p:sp>
      <p:sp>
        <p:nvSpPr>
          <p:cNvPr id="4" name="Slide Image Placeholder 3"/>
          <p:cNvSpPr>
            <a:spLocks noGrp="1" noRot="1" noChangeAspect="1"/>
          </p:cNvSpPr>
          <p:nvPr>
            <p:ph type="sldImg" idx="2"/>
          </p:nvPr>
        </p:nvSpPr>
        <p:spPr>
          <a:xfrm>
            <a:off x="3248025" y="504825"/>
            <a:ext cx="3370263" cy="25273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986632" y="3199488"/>
            <a:ext cx="7893050" cy="3031093"/>
          </a:xfrm>
          <a:prstGeom prst="rect">
            <a:avLst/>
          </a:prstGeom>
        </p:spPr>
        <p:txBody>
          <a:bodyPr vert="horz" lIns="91440" tIns="45720" rIns="91440" bIns="45720" rtlCol="0"/>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6" name="Footer Placeholder 5"/>
          <p:cNvSpPr>
            <a:spLocks noGrp="1"/>
          </p:cNvSpPr>
          <p:nvPr>
            <p:ph type="ftr" sz="quarter" idx="4"/>
          </p:nvPr>
        </p:nvSpPr>
        <p:spPr>
          <a:xfrm>
            <a:off x="2" y="6397806"/>
            <a:ext cx="4275403" cy="336788"/>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5588629" y="6397806"/>
            <a:ext cx="4275403" cy="336788"/>
          </a:xfrm>
          <a:prstGeom prst="rect">
            <a:avLst/>
          </a:prstGeom>
        </p:spPr>
        <p:txBody>
          <a:bodyPr vert="horz" lIns="91440" tIns="45720" rIns="91440" bIns="45720" rtlCol="0" anchor="b"/>
          <a:lstStyle>
            <a:lvl1pPr algn="r">
              <a:defRPr sz="1200"/>
            </a:lvl1pPr>
          </a:lstStyle>
          <a:p>
            <a:fld id="{9D3D3451-974D-AB45-8472-1CC09A2F41E5}" type="slidenum">
              <a:rPr lang="en-US" smtClean="0"/>
              <a:pPr/>
              <a:t>‹#›</a:t>
            </a:fld>
            <a:endParaRPr lang="en-US" dirty="0"/>
          </a:p>
        </p:txBody>
      </p:sp>
    </p:spTree>
    <p:extLst>
      <p:ext uri="{BB962C8B-B14F-4D97-AF65-F5344CB8AC3E}">
        <p14:creationId xmlns:p14="http://schemas.microsoft.com/office/powerpoint/2010/main" xmlns="" val="41158490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D3D3451-974D-AB45-8472-1CC09A2F41E5}" type="slidenum">
              <a:rPr lang="en-US" smtClean="0"/>
              <a:pPr/>
              <a:t>1</a:t>
            </a:fld>
            <a:endParaRPr lang="en-US" dirty="0"/>
          </a:p>
        </p:txBody>
      </p:sp>
    </p:spTree>
    <p:extLst>
      <p:ext uri="{BB962C8B-B14F-4D97-AF65-F5344CB8AC3E}">
        <p14:creationId xmlns:p14="http://schemas.microsoft.com/office/powerpoint/2010/main" xmlns="" val="36708464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7"/>
          <p:cNvSpPr>
            <a:spLocks noGrp="1" noChangeArrowheads="1"/>
          </p:cNvSpPr>
          <p:nvPr>
            <p:ph type="sldNum" sz="quarter" idx="5"/>
          </p:nvPr>
        </p:nvSpPr>
        <p:spPr>
          <a:noFill/>
        </p:spPr>
        <p:txBody>
          <a:bodyPr/>
          <a:lstStyle/>
          <a:p>
            <a:fld id="{1E4463D5-8D38-48C6-B847-B17B94C2C103}" type="slidenum">
              <a:rPr lang="en-US" smtClean="0">
                <a:latin typeface="Times New Roman" pitchFamily="18" charset="0"/>
                <a:ea typeface="ＭＳ Ｐゴシック" pitchFamily="84" charset="-128"/>
                <a:cs typeface="ＭＳ Ｐゴシック" pitchFamily="84" charset="-128"/>
              </a:rPr>
              <a:pPr/>
              <a:t>2</a:t>
            </a:fld>
            <a:endParaRPr lang="en-US" dirty="0" smtClean="0">
              <a:latin typeface="Times New Roman" pitchFamily="18" charset="0"/>
              <a:ea typeface="ＭＳ Ｐゴシック" pitchFamily="84" charset="-128"/>
              <a:cs typeface="ＭＳ Ｐゴシック" pitchFamily="84" charset="-128"/>
            </a:endParaRPr>
          </a:p>
        </p:txBody>
      </p:sp>
      <p:sp>
        <p:nvSpPr>
          <p:cNvPr id="19458" name="Rectangle 2"/>
          <p:cNvSpPr>
            <a:spLocks noGrp="1" noRot="1" noChangeAspect="1" noChangeArrowheads="1" noTextEdit="1"/>
          </p:cNvSpPr>
          <p:nvPr>
            <p:ph type="sldImg"/>
          </p:nvPr>
        </p:nvSpPr>
        <p:spPr>
          <a:xfrm>
            <a:off x="3248025" y="223838"/>
            <a:ext cx="3370263" cy="2527300"/>
          </a:xfrm>
          <a:solidFill>
            <a:srgbClr val="FFFFFF"/>
          </a:solidFill>
          <a:ln/>
        </p:spPr>
      </p:sp>
      <p:sp>
        <p:nvSpPr>
          <p:cNvPr id="19459" name="Rectangle 3"/>
          <p:cNvSpPr>
            <a:spLocks noGrp="1" noChangeArrowheads="1"/>
          </p:cNvSpPr>
          <p:nvPr>
            <p:ph type="body" idx="1"/>
          </p:nvPr>
        </p:nvSpPr>
        <p:spPr>
          <a:xfrm>
            <a:off x="767380" y="2862700"/>
            <a:ext cx="8331554" cy="3536275"/>
          </a:xfrm>
          <a:solidFill>
            <a:srgbClr val="FFFFFF"/>
          </a:solidFill>
          <a:ln>
            <a:solidFill>
              <a:srgbClr val="000000"/>
            </a:solidFill>
          </a:ln>
        </p:spPr>
        <p:txBody>
          <a:bodyPr/>
          <a:lstStyle/>
          <a:p>
            <a:pPr marL="228600" indent="-228600" eaLnBrk="1" hangingPunct="1"/>
            <a:endParaRPr lang="en-CA" dirty="0" smtClean="0">
              <a:latin typeface="Times New Roman" pitchFamily="18" charset="0"/>
              <a:ea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Times New Roman" pitchFamily="18" charset="0"/>
            </a:endParaRPr>
          </a:p>
        </p:txBody>
      </p:sp>
      <p:sp>
        <p:nvSpPr>
          <p:cNvPr id="10" name="Rectangle 9"/>
          <p:cNvSpPr/>
          <p:nvPr/>
        </p:nvSpPr>
        <p:spPr>
          <a:xfrm>
            <a:off x="-9144" y="6053328"/>
            <a:ext cx="2249424" cy="713232"/>
          </a:xfrm>
          <a:prstGeom prst="rect">
            <a:avLst/>
          </a:prstGeom>
          <a:solidFill>
            <a:srgbClr val="80845D"/>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Times New Roman" pitchFamily="18" charset="0"/>
            </a:endParaRPr>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Times New Roman" pitchFamily="18" charset="0"/>
            </a:endParaRPr>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CA" dirty="0" smtClean="0"/>
              <a:t>Click to edit Master title style</a:t>
            </a:r>
            <a:endParaRPr kumimoji="0" lang="en-US" dirty="0"/>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CA" dirty="0" smtClean="0"/>
              <a:t>Click to edit Master subtitle style</a:t>
            </a:r>
            <a:endParaRPr kumimoji="0" lang="en-US" dirty="0"/>
          </a:p>
        </p:txBody>
      </p:sp>
      <p:sp>
        <p:nvSpPr>
          <p:cNvPr id="28" name="Date Placeholder 27"/>
          <p:cNvSpPr>
            <a:spLocks noGrp="1"/>
          </p:cNvSpPr>
          <p:nvPr>
            <p:ph type="dt" sz="half" idx="10"/>
          </p:nvPr>
        </p:nvSpPr>
        <p:spPr>
          <a:xfrm>
            <a:off x="76200" y="6068699"/>
            <a:ext cx="2057400" cy="685800"/>
          </a:xfrm>
          <a:prstGeom prst="rect">
            <a:avLst/>
          </a:prstGeom>
        </p:spPr>
        <p:txBody>
          <a:bodyPr>
            <a:noAutofit/>
          </a:bodyPr>
          <a:lstStyle>
            <a:lvl1pPr algn="ctr">
              <a:defRPr sz="2000">
                <a:solidFill>
                  <a:srgbClr val="FFFFFF"/>
                </a:solidFill>
                <a:latin typeface="Times New Roman" pitchFamily="18" charset="0"/>
              </a:defRPr>
            </a:lvl1pPr>
          </a:lstStyle>
          <a:p>
            <a:endParaRPr lang="en-US" dirty="0"/>
          </a:p>
        </p:txBody>
      </p:sp>
      <p:sp>
        <p:nvSpPr>
          <p:cNvPr id="17" name="Footer Placeholder 16"/>
          <p:cNvSpPr>
            <a:spLocks noGrp="1"/>
          </p:cNvSpPr>
          <p:nvPr>
            <p:ph type="ftr" sz="quarter" idx="11"/>
          </p:nvPr>
        </p:nvSpPr>
        <p:spPr>
          <a:xfrm>
            <a:off x="2085393" y="236538"/>
            <a:ext cx="5867400" cy="365125"/>
          </a:xfrm>
          <a:prstGeom prst="rect">
            <a:avLst/>
          </a:prstGeom>
        </p:spPr>
        <p:txBody>
          <a:bodyPr/>
          <a:lstStyle>
            <a:lvl1pPr algn="r">
              <a:defRPr>
                <a:solidFill>
                  <a:srgbClr val="80845D"/>
                </a:solidFill>
                <a:latin typeface="Times New Roman" pitchFamily="18" charset="0"/>
              </a:defRPr>
            </a:lvl1pPr>
          </a:lstStyle>
          <a:p>
            <a:endParaRPr lang="en-US" dirty="0"/>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rgbClr val="80845D"/>
                </a:solidFill>
              </a:defRPr>
            </a:lvl1pPr>
          </a:lstStyle>
          <a:p>
            <a:pPr algn="r"/>
            <a:fld id="{F7886C9C-DC18-4195-8FD5-A50AA931D419}" type="slidenum">
              <a:rPr lang="en-US" smtClean="0"/>
              <a:pPr algn="r"/>
              <a:t>‹#›</a:t>
            </a:fld>
            <a:endParaRPr lang="en-US" dirty="0"/>
          </a:p>
        </p:txBody>
      </p:sp>
      <p:pic>
        <p:nvPicPr>
          <p:cNvPr id="12" name="Picture 4"/>
          <p:cNvPicPr>
            <a:picLocks noChangeAspect="1" noChangeArrowheads="1"/>
          </p:cNvPicPr>
          <p:nvPr userDrawn="1"/>
        </p:nvPicPr>
        <p:blipFill>
          <a:blip r:embed="rId2"/>
          <a:srcRect/>
          <a:stretch>
            <a:fillRect/>
          </a:stretch>
        </p:blipFill>
        <p:spPr bwMode="auto">
          <a:xfrm>
            <a:off x="436852" y="405227"/>
            <a:ext cx="1142566" cy="1164811"/>
          </a:xfrm>
          <a:prstGeom prst="rect">
            <a:avLst/>
          </a:prstGeom>
          <a:noFill/>
          <a:ln w="9525">
            <a:noFill/>
            <a:miter lim="800000"/>
            <a:headEnd/>
            <a:tailEnd/>
          </a:ln>
        </p:spPr>
      </p:pic>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CA"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CA" smtClean="0"/>
              <a:t>Click to edit Master text styles</a:t>
            </a:r>
          </a:p>
          <a:p>
            <a:pPr lvl="1" eaLnBrk="1" latinLnBrk="0" hangingPunct="1"/>
            <a:r>
              <a:rPr lang="en-CA" smtClean="0"/>
              <a:t>Second level</a:t>
            </a:r>
          </a:p>
          <a:p>
            <a:pPr lvl="2" eaLnBrk="1" latinLnBrk="0" hangingPunct="1"/>
            <a:r>
              <a:rPr lang="en-CA" smtClean="0"/>
              <a:t>Third level</a:t>
            </a:r>
          </a:p>
          <a:p>
            <a:pPr lvl="3" eaLnBrk="1" latinLnBrk="0" hangingPunct="1"/>
            <a:r>
              <a:rPr lang="en-CA" smtClean="0"/>
              <a:t>Fourth level</a:t>
            </a:r>
          </a:p>
          <a:p>
            <a:pPr lvl="4" eaLnBrk="1" latinLnBrk="0" hangingPunct="1"/>
            <a:r>
              <a:rPr lang="en-CA" smtClean="0"/>
              <a:t>Fifth level</a:t>
            </a:r>
            <a:endParaRPr kumimoji="0" lang="en-US"/>
          </a:p>
        </p:txBody>
      </p:sp>
      <p:sp>
        <p:nvSpPr>
          <p:cNvPr id="4" name="Date Placeholder 3"/>
          <p:cNvSpPr>
            <a:spLocks noGrp="1"/>
          </p:cNvSpPr>
          <p:nvPr>
            <p:ph type="dt" sz="half" idx="10"/>
          </p:nvPr>
        </p:nvSpPr>
        <p:spPr>
          <a:xfrm>
            <a:off x="6096000" y="6248400"/>
            <a:ext cx="2667000" cy="365125"/>
          </a:xfrm>
          <a:prstGeom prst="rect">
            <a:avLst/>
          </a:prstGeom>
        </p:spPr>
        <p:txBody>
          <a:bodyPr/>
          <a:lstStyle>
            <a:lvl1pPr>
              <a:defRPr>
                <a:latin typeface="Times New Roman" pitchFamily="18" charset="0"/>
              </a:defRPr>
            </a:lvl1pPr>
          </a:lstStyle>
          <a:p>
            <a:endParaRPr lang="en-US" dirty="0"/>
          </a:p>
        </p:txBody>
      </p:sp>
      <p:sp>
        <p:nvSpPr>
          <p:cNvPr id="5" name="Footer Placeholder 4"/>
          <p:cNvSpPr>
            <a:spLocks noGrp="1"/>
          </p:cNvSpPr>
          <p:nvPr>
            <p:ph type="ftr" sz="quarter" idx="11"/>
          </p:nvPr>
        </p:nvSpPr>
        <p:spPr>
          <a:xfrm>
            <a:off x="609600" y="6248206"/>
            <a:ext cx="5421083" cy="365125"/>
          </a:xfrm>
          <a:prstGeom prst="rect">
            <a:avLst/>
          </a:prstGeom>
        </p:spPr>
        <p:txBody>
          <a:bodyPr/>
          <a:lstStyle>
            <a:lvl1pPr>
              <a:defRPr>
                <a:latin typeface="Times New Roman" pitchFamily="18" charset="0"/>
              </a:defRPr>
            </a:lvl1pPr>
          </a:lstStyle>
          <a:p>
            <a:endParaRPr lang="en-US" dirty="0"/>
          </a:p>
        </p:txBody>
      </p:sp>
      <p:sp>
        <p:nvSpPr>
          <p:cNvPr id="6" name="Slide Number Placeholder 5"/>
          <p:cNvSpPr>
            <a:spLocks noGrp="1"/>
          </p:cNvSpPr>
          <p:nvPr>
            <p:ph type="sldNum" sz="quarter" idx="12"/>
          </p:nvPr>
        </p:nvSpPr>
        <p:spPr/>
        <p:txBody>
          <a:bodyPr/>
          <a:lstStyle/>
          <a:p>
            <a:fld id="{F0C94032-CD4C-4C25-B0C2-CEC720522D92}" type="slidenum">
              <a:rPr kumimoji="0" lang="en-US" smtClean="0"/>
              <a:pPr/>
              <a:t>‹#›</a:t>
            </a:fld>
            <a:endParaRPr kumimoji="0"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CA"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CA" dirty="0" smtClean="0"/>
              <a:t>Click to edit Master text styles</a:t>
            </a:r>
          </a:p>
          <a:p>
            <a:pPr lvl="1" eaLnBrk="1" latinLnBrk="0" hangingPunct="1"/>
            <a:r>
              <a:rPr lang="en-CA" dirty="0" smtClean="0"/>
              <a:t>Second level</a:t>
            </a:r>
          </a:p>
          <a:p>
            <a:pPr lvl="2" eaLnBrk="1" latinLnBrk="0" hangingPunct="1"/>
            <a:r>
              <a:rPr lang="en-CA" dirty="0" smtClean="0"/>
              <a:t>Third level</a:t>
            </a:r>
          </a:p>
          <a:p>
            <a:pPr lvl="3" eaLnBrk="1" latinLnBrk="0" hangingPunct="1"/>
            <a:r>
              <a:rPr lang="en-CA" dirty="0" smtClean="0"/>
              <a:t>Fourth level</a:t>
            </a:r>
          </a:p>
          <a:p>
            <a:pPr lvl="4" eaLnBrk="1" latinLnBrk="0" hangingPunct="1"/>
            <a:r>
              <a:rPr lang="en-CA" dirty="0" smtClean="0"/>
              <a:t>Fifth level</a:t>
            </a:r>
            <a:endParaRPr kumimoji="0" lang="en-US" dirty="0"/>
          </a:p>
        </p:txBody>
      </p:sp>
      <p:sp>
        <p:nvSpPr>
          <p:cNvPr id="4" name="Date Placeholder 3"/>
          <p:cNvSpPr>
            <a:spLocks noGrp="1"/>
          </p:cNvSpPr>
          <p:nvPr>
            <p:ph type="dt" sz="half" idx="10"/>
          </p:nvPr>
        </p:nvSpPr>
        <p:spPr>
          <a:xfrm>
            <a:off x="6553200" y="6248402"/>
            <a:ext cx="2209800" cy="365125"/>
          </a:xfrm>
          <a:prstGeom prst="rect">
            <a:avLst/>
          </a:prstGeom>
        </p:spPr>
        <p:txBody>
          <a:bodyPr/>
          <a:lstStyle>
            <a:lvl1pPr>
              <a:defRPr>
                <a:latin typeface="Times New Roman" pitchFamily="18" charset="0"/>
              </a:defRPr>
            </a:lvl1pPr>
          </a:lstStyle>
          <a:p>
            <a:endParaRPr lang="en-US" dirty="0"/>
          </a:p>
        </p:txBody>
      </p:sp>
      <p:sp>
        <p:nvSpPr>
          <p:cNvPr id="5" name="Footer Placeholder 4"/>
          <p:cNvSpPr>
            <a:spLocks noGrp="1"/>
          </p:cNvSpPr>
          <p:nvPr>
            <p:ph type="ftr" sz="quarter" idx="11"/>
          </p:nvPr>
        </p:nvSpPr>
        <p:spPr>
          <a:xfrm>
            <a:off x="457201" y="6248207"/>
            <a:ext cx="5573483" cy="365125"/>
          </a:xfrm>
          <a:prstGeom prst="rect">
            <a:avLst/>
          </a:prstGeom>
        </p:spPr>
        <p:txBody>
          <a:bodyPr/>
          <a:lstStyle>
            <a:lvl1pPr>
              <a:defRPr>
                <a:latin typeface="Times New Roman" pitchFamily="18" charset="0"/>
              </a:defRPr>
            </a:lvl1pPr>
          </a:lstStyle>
          <a:p>
            <a:endParaRPr lang="en-US" dirty="0"/>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latin typeface="Times New Roman" pitchFamily="18" charset="0"/>
            </a:endParaRPr>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latin typeface="Times New Roman" pitchFamily="18" charset="0"/>
            </a:endParaRPr>
          </a:p>
        </p:txBody>
      </p:sp>
      <p:sp>
        <p:nvSpPr>
          <p:cNvPr id="9" name="Rectangle 8"/>
          <p:cNvSpPr/>
          <p:nvPr/>
        </p:nvSpPr>
        <p:spPr>
          <a:xfrm>
            <a:off x="6142038" y="0"/>
            <a:ext cx="228600" cy="533400"/>
          </a:xfrm>
          <a:prstGeom prst="rect">
            <a:avLst/>
          </a:prstGeom>
          <a:solidFill>
            <a:srgbClr val="80845D"/>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latin typeface="Times New Roman" pitchFamily="18" charset="0"/>
            </a:endParaRPr>
          </a:p>
        </p:txBody>
      </p:sp>
      <p:sp>
        <p:nvSpPr>
          <p:cNvPr id="6" name="Slide Number Placeholder 5"/>
          <p:cNvSpPr>
            <a:spLocks noGrp="1"/>
          </p:cNvSpPr>
          <p:nvPr>
            <p:ph type="sldNum" sz="quarter" idx="12"/>
          </p:nvPr>
        </p:nvSpPr>
        <p:spPr>
          <a:xfrm rot="5400000">
            <a:off x="5989638" y="144462"/>
            <a:ext cx="533400" cy="244476"/>
          </a:xfrm>
        </p:spPr>
        <p:txBody>
          <a:bodyPr/>
          <a:lstStyle/>
          <a:p>
            <a:fld id="{F0C94032-CD4C-4C25-B0C2-CEC720522D92}" type="slidenum">
              <a:rPr kumimoji="0" lang="en-US" smtClean="0"/>
              <a:pPr/>
              <a:t>‹#›</a:t>
            </a:fld>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CA" smtClean="0"/>
              <a:t>Click to edit Master title style</a:t>
            </a:r>
            <a:endParaRPr kumimoji="0" lang="en-US"/>
          </a:p>
        </p:txBody>
      </p:sp>
      <p:sp>
        <p:nvSpPr>
          <p:cNvPr id="4" name="Date Placeholder 3"/>
          <p:cNvSpPr>
            <a:spLocks noGrp="1"/>
          </p:cNvSpPr>
          <p:nvPr>
            <p:ph type="dt" sz="half" idx="10"/>
          </p:nvPr>
        </p:nvSpPr>
        <p:spPr>
          <a:xfrm>
            <a:off x="6096000" y="6248400"/>
            <a:ext cx="2667000" cy="365125"/>
          </a:xfrm>
          <a:prstGeom prst="rect">
            <a:avLst/>
          </a:prstGeom>
        </p:spPr>
        <p:txBody>
          <a:bodyPr/>
          <a:lstStyle>
            <a:lvl1pPr>
              <a:defRPr>
                <a:latin typeface="Times New Roman" pitchFamily="18" charset="0"/>
              </a:defRPr>
            </a:lvl1pPr>
          </a:lstStyle>
          <a:p>
            <a:endParaRPr lang="en-US" dirty="0"/>
          </a:p>
        </p:txBody>
      </p:sp>
      <p:sp>
        <p:nvSpPr>
          <p:cNvPr id="5" name="Footer Placeholder 4"/>
          <p:cNvSpPr>
            <a:spLocks noGrp="1"/>
          </p:cNvSpPr>
          <p:nvPr>
            <p:ph type="ftr" sz="quarter" idx="11"/>
          </p:nvPr>
        </p:nvSpPr>
        <p:spPr>
          <a:xfrm>
            <a:off x="609600" y="6248206"/>
            <a:ext cx="5421083" cy="365125"/>
          </a:xfrm>
          <a:prstGeom prst="rect">
            <a:avLst/>
          </a:prstGeom>
        </p:spPr>
        <p:txBody>
          <a:bodyPr/>
          <a:lstStyle>
            <a:lvl1pPr>
              <a:defRPr>
                <a:latin typeface="Times New Roman" pitchFamily="18" charset="0"/>
              </a:defRPr>
            </a:lvl1p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F0C94032-CD4C-4C25-B0C2-CEC720522D92}" type="slidenum">
              <a:rPr kumimoji="0" lang="en-US" smtClean="0"/>
              <a:pPr/>
              <a:t>‹#›</a:t>
            </a:fld>
            <a:endParaRPr kumimoji="0" lang="en-US" dirty="0">
              <a:solidFill>
                <a:srgbClr val="FFFFFF"/>
              </a:solidFill>
            </a:endParaRPr>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CA" smtClean="0"/>
              <a:t>Click to edit Master text styles</a:t>
            </a:r>
          </a:p>
          <a:p>
            <a:pPr lvl="1" eaLnBrk="1" latinLnBrk="0" hangingPunct="1"/>
            <a:r>
              <a:rPr lang="en-CA" smtClean="0"/>
              <a:t>Second level</a:t>
            </a:r>
          </a:p>
          <a:p>
            <a:pPr lvl="2" eaLnBrk="1" latinLnBrk="0" hangingPunct="1"/>
            <a:r>
              <a:rPr lang="en-CA" smtClean="0"/>
              <a:t>Third level</a:t>
            </a:r>
          </a:p>
          <a:p>
            <a:pPr lvl="3" eaLnBrk="1" latinLnBrk="0" hangingPunct="1"/>
            <a:r>
              <a:rPr lang="en-CA" smtClean="0"/>
              <a:t>Fourth level</a:t>
            </a:r>
          </a:p>
          <a:p>
            <a:pPr lvl="4" eaLnBrk="1" latinLnBrk="0" hangingPunct="1"/>
            <a:r>
              <a:rPr lang="en-CA"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rgbClr val="0D3F94"/>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CA"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Times New Roman" pitchFamily="18" charset="0"/>
            </a:endParaRPr>
          </a:p>
        </p:txBody>
      </p:sp>
      <p:sp>
        <p:nvSpPr>
          <p:cNvPr id="8" name="Rectangle 7"/>
          <p:cNvSpPr/>
          <p:nvPr/>
        </p:nvSpPr>
        <p:spPr>
          <a:xfrm>
            <a:off x="0" y="1600200"/>
            <a:ext cx="1295400" cy="990600"/>
          </a:xfrm>
          <a:prstGeom prst="rect">
            <a:avLst/>
          </a:prstGeom>
          <a:solidFill>
            <a:srgbClr val="80845D"/>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Times New Roman" pitchFamily="18" charset="0"/>
            </a:endParaRPr>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Times New Roman" pitchFamily="18" charset="0"/>
            </a:endParaRP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CA" smtClean="0"/>
              <a:t>Click to edit Master title style</a:t>
            </a:r>
            <a:endParaRPr kumimoji="0" lang="en-US"/>
          </a:p>
        </p:txBody>
      </p:sp>
      <p:sp>
        <p:nvSpPr>
          <p:cNvPr id="12" name="Date Placeholder 11"/>
          <p:cNvSpPr>
            <a:spLocks noGrp="1"/>
          </p:cNvSpPr>
          <p:nvPr>
            <p:ph type="dt" sz="half" idx="10"/>
          </p:nvPr>
        </p:nvSpPr>
        <p:spPr>
          <a:xfrm>
            <a:off x="6096000" y="6248400"/>
            <a:ext cx="2667000" cy="365125"/>
          </a:xfrm>
          <a:prstGeom prst="rect">
            <a:avLst/>
          </a:prstGeom>
        </p:spPr>
        <p:txBody>
          <a:bodyPr/>
          <a:lstStyle>
            <a:lvl1pPr>
              <a:defRPr>
                <a:latin typeface="Times New Roman" pitchFamily="18" charset="0"/>
              </a:defRPr>
            </a:lvl1pPr>
          </a:lstStyle>
          <a:p>
            <a:endParaRPr lang="en-US" dirty="0"/>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AC5B1FEA-406A-7749-A5C3-DDCB5F67A4CE}" type="slidenum">
              <a:rPr lang="en-US" smtClean="0"/>
              <a:pPr/>
              <a:t>‹#›</a:t>
            </a:fld>
            <a:endParaRPr lang="en-US" dirty="0"/>
          </a:p>
        </p:txBody>
      </p:sp>
      <p:sp>
        <p:nvSpPr>
          <p:cNvPr id="14" name="Footer Placeholder 13"/>
          <p:cNvSpPr>
            <a:spLocks noGrp="1"/>
          </p:cNvSpPr>
          <p:nvPr>
            <p:ph type="ftr" sz="quarter" idx="12"/>
          </p:nvPr>
        </p:nvSpPr>
        <p:spPr>
          <a:xfrm>
            <a:off x="609600" y="6248206"/>
            <a:ext cx="5421083" cy="365125"/>
          </a:xfrm>
          <a:prstGeom prst="rect">
            <a:avLst/>
          </a:prstGeom>
        </p:spPr>
        <p:txBody>
          <a:bodyPr/>
          <a:lstStyle>
            <a:lvl1pPr>
              <a:defRPr>
                <a:latin typeface="Times New Roman" pitchFamily="18" charset="0"/>
              </a:defRPr>
            </a:lvl1pPr>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CA"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CA" smtClean="0"/>
              <a:t>Click to edit Master text styles</a:t>
            </a:r>
          </a:p>
          <a:p>
            <a:pPr lvl="1" eaLnBrk="1" latinLnBrk="0" hangingPunct="1"/>
            <a:r>
              <a:rPr lang="en-CA" smtClean="0"/>
              <a:t>Second level</a:t>
            </a:r>
          </a:p>
          <a:p>
            <a:pPr lvl="2" eaLnBrk="1" latinLnBrk="0" hangingPunct="1"/>
            <a:r>
              <a:rPr lang="en-CA" smtClean="0"/>
              <a:t>Third level</a:t>
            </a:r>
          </a:p>
          <a:p>
            <a:pPr lvl="3" eaLnBrk="1" latinLnBrk="0" hangingPunct="1"/>
            <a:r>
              <a:rPr lang="en-CA" smtClean="0"/>
              <a:t>Fourth level</a:t>
            </a:r>
          </a:p>
          <a:p>
            <a:pPr lvl="4" eaLnBrk="1" latinLnBrk="0" hangingPunct="1"/>
            <a:r>
              <a:rPr lang="en-CA"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CA" smtClean="0"/>
              <a:t>Click to edit Master text styles</a:t>
            </a:r>
          </a:p>
          <a:p>
            <a:pPr lvl="1" eaLnBrk="1" latinLnBrk="0" hangingPunct="1"/>
            <a:r>
              <a:rPr lang="en-CA" smtClean="0"/>
              <a:t>Second level</a:t>
            </a:r>
          </a:p>
          <a:p>
            <a:pPr lvl="2" eaLnBrk="1" latinLnBrk="0" hangingPunct="1"/>
            <a:r>
              <a:rPr lang="en-CA" smtClean="0"/>
              <a:t>Third level</a:t>
            </a:r>
          </a:p>
          <a:p>
            <a:pPr lvl="3" eaLnBrk="1" latinLnBrk="0" hangingPunct="1"/>
            <a:r>
              <a:rPr lang="en-CA" smtClean="0"/>
              <a:t>Fourth level</a:t>
            </a:r>
          </a:p>
          <a:p>
            <a:pPr lvl="4" eaLnBrk="1" latinLnBrk="0" hangingPunct="1"/>
            <a:r>
              <a:rPr lang="en-CA" smtClean="0"/>
              <a:t>Fifth level</a:t>
            </a:r>
            <a:endParaRPr kumimoji="0" lang="en-US"/>
          </a:p>
        </p:txBody>
      </p:sp>
      <p:sp>
        <p:nvSpPr>
          <p:cNvPr id="8" name="Date Placeholder 7"/>
          <p:cNvSpPr>
            <a:spLocks noGrp="1"/>
          </p:cNvSpPr>
          <p:nvPr>
            <p:ph type="dt" sz="half" idx="15"/>
          </p:nvPr>
        </p:nvSpPr>
        <p:spPr>
          <a:xfrm>
            <a:off x="6096000" y="6248400"/>
            <a:ext cx="2667000" cy="365125"/>
          </a:xfrm>
          <a:prstGeom prst="rect">
            <a:avLst/>
          </a:prstGeom>
        </p:spPr>
        <p:txBody>
          <a:bodyPr rtlCol="0"/>
          <a:lstStyle>
            <a:lvl1pPr>
              <a:defRPr>
                <a:latin typeface="Times New Roman" pitchFamily="18" charset="0"/>
              </a:defRPr>
            </a:lvl1pPr>
          </a:lstStyle>
          <a:p>
            <a:endParaRPr lang="en-US" dirty="0"/>
          </a:p>
        </p:txBody>
      </p:sp>
      <p:sp>
        <p:nvSpPr>
          <p:cNvPr id="10" name="Slide Number Placeholder 9"/>
          <p:cNvSpPr>
            <a:spLocks noGrp="1"/>
          </p:cNvSpPr>
          <p:nvPr>
            <p:ph type="sldNum" sz="quarter" idx="16"/>
          </p:nvPr>
        </p:nvSpPr>
        <p:spPr/>
        <p:txBody>
          <a:bodyPr rtlCol="0"/>
          <a:lstStyle/>
          <a:p>
            <a:pPr algn="ctr" eaLnBrk="1" latinLnBrk="0" hangingPunct="1"/>
            <a:fld id="{F0C94032-CD4C-4C25-B0C2-CEC720522D92}" type="slidenum">
              <a:rPr kumimoji="0" lang="en-US" smtClean="0"/>
              <a:pPr algn="ctr" eaLnBrk="1" latinLnBrk="0" hangingPunct="1"/>
              <a:t>‹#›</a:t>
            </a:fld>
            <a:endParaRPr kumimoji="0" lang="en-US" dirty="0"/>
          </a:p>
        </p:txBody>
      </p:sp>
      <p:sp>
        <p:nvSpPr>
          <p:cNvPr id="12" name="Footer Placeholder 11"/>
          <p:cNvSpPr>
            <a:spLocks noGrp="1"/>
          </p:cNvSpPr>
          <p:nvPr>
            <p:ph type="ftr" sz="quarter" idx="17"/>
          </p:nvPr>
        </p:nvSpPr>
        <p:spPr>
          <a:xfrm>
            <a:off x="609600" y="6248206"/>
            <a:ext cx="5421083" cy="365125"/>
          </a:xfrm>
          <a:prstGeom prst="rect">
            <a:avLst/>
          </a:prstGeom>
        </p:spPr>
        <p:txBody>
          <a:bodyPr rtlCol="0"/>
          <a:lstStyle>
            <a:lvl1pPr>
              <a:defRPr>
                <a:latin typeface="Times New Roman" pitchFamily="18" charset="0"/>
              </a:defRPr>
            </a:lvl1pPr>
          </a:lstStyle>
          <a:p>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CA"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CA" smtClean="0"/>
              <a:t>Click to edit Master text styles</a:t>
            </a:r>
          </a:p>
          <a:p>
            <a:pPr lvl="1" eaLnBrk="1" latinLnBrk="0" hangingPunct="1"/>
            <a:r>
              <a:rPr lang="en-CA" smtClean="0"/>
              <a:t>Second level</a:t>
            </a:r>
          </a:p>
          <a:p>
            <a:pPr lvl="2" eaLnBrk="1" latinLnBrk="0" hangingPunct="1"/>
            <a:r>
              <a:rPr lang="en-CA" smtClean="0"/>
              <a:t>Third level</a:t>
            </a:r>
          </a:p>
          <a:p>
            <a:pPr lvl="3" eaLnBrk="1" latinLnBrk="0" hangingPunct="1"/>
            <a:r>
              <a:rPr lang="en-CA" smtClean="0"/>
              <a:t>Fourth level</a:t>
            </a:r>
          </a:p>
          <a:p>
            <a:pPr lvl="4" eaLnBrk="1" latinLnBrk="0" hangingPunct="1"/>
            <a:r>
              <a:rPr lang="en-CA"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CA" smtClean="0"/>
              <a:t>Click to edit Master text styles</a:t>
            </a:r>
          </a:p>
          <a:p>
            <a:pPr lvl="1" eaLnBrk="1" latinLnBrk="0" hangingPunct="1"/>
            <a:r>
              <a:rPr lang="en-CA" smtClean="0"/>
              <a:t>Second level</a:t>
            </a:r>
          </a:p>
          <a:p>
            <a:pPr lvl="2" eaLnBrk="1" latinLnBrk="0" hangingPunct="1"/>
            <a:r>
              <a:rPr lang="en-CA" smtClean="0"/>
              <a:t>Third level</a:t>
            </a:r>
          </a:p>
          <a:p>
            <a:pPr lvl="3" eaLnBrk="1" latinLnBrk="0" hangingPunct="1"/>
            <a:r>
              <a:rPr lang="en-CA" smtClean="0"/>
              <a:t>Fourth level</a:t>
            </a:r>
          </a:p>
          <a:p>
            <a:pPr lvl="4" eaLnBrk="1" latinLnBrk="0" hangingPunct="1"/>
            <a:r>
              <a:rPr lang="en-CA" smtClean="0"/>
              <a:t>Fifth level</a:t>
            </a:r>
            <a:endParaRPr kumimoji="0" lang="en-US"/>
          </a:p>
        </p:txBody>
      </p:sp>
      <p:sp>
        <p:nvSpPr>
          <p:cNvPr id="10" name="Date Placeholder 9"/>
          <p:cNvSpPr>
            <a:spLocks noGrp="1"/>
          </p:cNvSpPr>
          <p:nvPr>
            <p:ph type="dt" sz="half" idx="15"/>
          </p:nvPr>
        </p:nvSpPr>
        <p:spPr>
          <a:xfrm>
            <a:off x="6096000" y="6248400"/>
            <a:ext cx="2667000" cy="365125"/>
          </a:xfrm>
          <a:prstGeom prst="rect">
            <a:avLst/>
          </a:prstGeom>
        </p:spPr>
        <p:txBody>
          <a:bodyPr rtlCol="0"/>
          <a:lstStyle>
            <a:lvl1pPr>
              <a:defRPr>
                <a:latin typeface="Times New Roman" pitchFamily="18" charset="0"/>
              </a:defRPr>
            </a:lvl1pPr>
          </a:lstStyle>
          <a:p>
            <a:endParaRPr lang="en-US" dirty="0"/>
          </a:p>
        </p:txBody>
      </p:sp>
      <p:sp>
        <p:nvSpPr>
          <p:cNvPr id="12" name="Slide Number Placeholder 11"/>
          <p:cNvSpPr>
            <a:spLocks noGrp="1"/>
          </p:cNvSpPr>
          <p:nvPr>
            <p:ph type="sldNum" sz="quarter" idx="16"/>
          </p:nvPr>
        </p:nvSpPr>
        <p:spPr/>
        <p:txBody>
          <a:bodyPr rtlCol="0"/>
          <a:lstStyle/>
          <a:p>
            <a:pPr algn="ctr" eaLnBrk="1" latinLnBrk="0" hangingPunct="1"/>
            <a:fld id="{F0C94032-CD4C-4C25-B0C2-CEC720522D92}" type="slidenum">
              <a:rPr kumimoji="0" lang="en-US" smtClean="0"/>
              <a:pPr algn="ctr" eaLnBrk="1" latinLnBrk="0" hangingPunct="1"/>
              <a:t>‹#›</a:t>
            </a:fld>
            <a:endParaRPr kumimoji="0" lang="en-US" dirty="0"/>
          </a:p>
        </p:txBody>
      </p:sp>
      <p:sp>
        <p:nvSpPr>
          <p:cNvPr id="14" name="Footer Placeholder 13"/>
          <p:cNvSpPr>
            <a:spLocks noGrp="1"/>
          </p:cNvSpPr>
          <p:nvPr>
            <p:ph type="ftr" sz="quarter" idx="17"/>
          </p:nvPr>
        </p:nvSpPr>
        <p:spPr>
          <a:xfrm>
            <a:off x="609600" y="6248206"/>
            <a:ext cx="5421083" cy="365125"/>
          </a:xfrm>
          <a:prstGeom prst="rect">
            <a:avLst/>
          </a:prstGeom>
        </p:spPr>
        <p:txBody>
          <a:bodyPr rtlCol="0"/>
          <a:lstStyle>
            <a:lvl1pPr>
              <a:defRPr>
                <a:latin typeface="Times New Roman" pitchFamily="18" charset="0"/>
              </a:defRPr>
            </a:lvl1pPr>
          </a:lstStyle>
          <a:p>
            <a:endParaRPr lang="en-US" dirty="0"/>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CA" dirty="0"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CA"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CA" smtClean="0"/>
              <a:t>Click to edit Master title style</a:t>
            </a:r>
            <a:endParaRPr kumimoji="0" lang="en-US"/>
          </a:p>
        </p:txBody>
      </p:sp>
      <p:sp>
        <p:nvSpPr>
          <p:cNvPr id="3" name="Date Placeholder 2"/>
          <p:cNvSpPr>
            <a:spLocks noGrp="1"/>
          </p:cNvSpPr>
          <p:nvPr>
            <p:ph type="dt" sz="half" idx="10"/>
          </p:nvPr>
        </p:nvSpPr>
        <p:spPr>
          <a:xfrm>
            <a:off x="6096000" y="6248400"/>
            <a:ext cx="2667000" cy="365125"/>
          </a:xfrm>
          <a:prstGeom prst="rect">
            <a:avLst/>
          </a:prstGeom>
        </p:spPr>
        <p:txBody>
          <a:bodyPr/>
          <a:lstStyle>
            <a:lvl1pPr>
              <a:defRPr>
                <a:latin typeface="Times New Roman" pitchFamily="18" charset="0"/>
              </a:defRPr>
            </a:lvl1pPr>
          </a:lstStyle>
          <a:p>
            <a:endParaRPr lang="en-US" dirty="0"/>
          </a:p>
        </p:txBody>
      </p:sp>
      <p:sp>
        <p:nvSpPr>
          <p:cNvPr id="4" name="Footer Placeholder 3"/>
          <p:cNvSpPr>
            <a:spLocks noGrp="1"/>
          </p:cNvSpPr>
          <p:nvPr>
            <p:ph type="ftr" sz="quarter" idx="11"/>
          </p:nvPr>
        </p:nvSpPr>
        <p:spPr>
          <a:xfrm>
            <a:off x="609600" y="6248206"/>
            <a:ext cx="5421083" cy="365125"/>
          </a:xfrm>
          <a:prstGeom prst="rect">
            <a:avLst/>
          </a:prstGeom>
        </p:spPr>
        <p:txBody>
          <a:bodyPr/>
          <a:lstStyle>
            <a:lvl1pPr>
              <a:defRPr>
                <a:latin typeface="Times New Roman" pitchFamily="18" charset="0"/>
              </a:defRPr>
            </a:lvl1pPr>
          </a:lstStyle>
          <a:p>
            <a:endParaRPr lang="en-US" dirty="0"/>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F0C94032-CD4C-4C25-B0C2-CEC720522D92}" type="slidenum">
              <a:rPr kumimoji="0" lang="en-US" smtClean="0"/>
              <a:pPr/>
              <a:t>‹#›</a:t>
            </a:fld>
            <a:endParaRPr kumimoji="0" lang="en-US" dirty="0">
              <a:solidFill>
                <a:srgbClr val="FFFFFF"/>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096000" y="6248400"/>
            <a:ext cx="2667000" cy="365125"/>
          </a:xfrm>
          <a:prstGeom prst="rect">
            <a:avLst/>
          </a:prstGeom>
        </p:spPr>
        <p:txBody>
          <a:bodyPr/>
          <a:lstStyle>
            <a:lvl1pPr>
              <a:defRPr>
                <a:latin typeface="Times New Roman" pitchFamily="18" charset="0"/>
              </a:defRPr>
            </a:lvl1pPr>
          </a:lstStyle>
          <a:p>
            <a:endParaRPr lang="en-US" dirty="0"/>
          </a:p>
        </p:txBody>
      </p:sp>
      <p:sp>
        <p:nvSpPr>
          <p:cNvPr id="3" name="Footer Placeholder 2"/>
          <p:cNvSpPr>
            <a:spLocks noGrp="1"/>
          </p:cNvSpPr>
          <p:nvPr>
            <p:ph type="ftr" sz="quarter" idx="11"/>
          </p:nvPr>
        </p:nvSpPr>
        <p:spPr>
          <a:xfrm>
            <a:off x="609600" y="6248206"/>
            <a:ext cx="5421083" cy="365125"/>
          </a:xfrm>
          <a:prstGeom prst="rect">
            <a:avLst/>
          </a:prstGeom>
        </p:spPr>
        <p:txBody>
          <a:bodyPr/>
          <a:lstStyle>
            <a:lvl1pPr>
              <a:defRPr>
                <a:latin typeface="Times New Roman" pitchFamily="18" charset="0"/>
              </a:defRPr>
            </a:lvl1pPr>
          </a:lstStyle>
          <a:p>
            <a:endParaRPr lang="en-US" dirty="0"/>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F0C94032-CD4C-4C25-B0C2-CEC720522D92}" type="slidenum">
              <a:rPr kumimoji="0" lang="en-US" smtClean="0"/>
              <a:pPr/>
              <a:t>‹#›</a:t>
            </a:fld>
            <a:endParaRPr kumimoji="0" lang="en-US" dirty="0">
              <a:solidFill>
                <a:schemeClr val="tx2"/>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CA" smtClean="0"/>
              <a:t>Click to edit Master title style</a:t>
            </a:r>
            <a:endParaRPr kumimoji="0" lang="en-US"/>
          </a:p>
        </p:txBody>
      </p:sp>
      <p:sp>
        <p:nvSpPr>
          <p:cNvPr id="5" name="Date Placeholder 4"/>
          <p:cNvSpPr>
            <a:spLocks noGrp="1"/>
          </p:cNvSpPr>
          <p:nvPr>
            <p:ph type="dt" sz="half" idx="10"/>
          </p:nvPr>
        </p:nvSpPr>
        <p:spPr>
          <a:xfrm>
            <a:off x="6096000" y="6248400"/>
            <a:ext cx="2667000" cy="365125"/>
          </a:xfrm>
          <a:prstGeom prst="rect">
            <a:avLst/>
          </a:prstGeom>
        </p:spPr>
        <p:txBody>
          <a:bodyPr/>
          <a:lstStyle>
            <a:lvl1pPr>
              <a:defRPr>
                <a:latin typeface="Times New Roman" pitchFamily="18" charset="0"/>
              </a:defRPr>
            </a:lvl1pPr>
          </a:lstStyle>
          <a:p>
            <a:endParaRPr lang="en-US" dirty="0"/>
          </a:p>
        </p:txBody>
      </p:sp>
      <p:sp>
        <p:nvSpPr>
          <p:cNvPr id="6" name="Footer Placeholder 5"/>
          <p:cNvSpPr>
            <a:spLocks noGrp="1"/>
          </p:cNvSpPr>
          <p:nvPr>
            <p:ph type="ftr" sz="quarter" idx="11"/>
          </p:nvPr>
        </p:nvSpPr>
        <p:spPr>
          <a:xfrm>
            <a:off x="609600" y="6248206"/>
            <a:ext cx="5421083" cy="365125"/>
          </a:xfrm>
          <a:prstGeom prst="rect">
            <a:avLst/>
          </a:prstGeom>
        </p:spPr>
        <p:txBody>
          <a:bodyPr/>
          <a:lstStyle>
            <a:lvl1pPr>
              <a:defRPr>
                <a:latin typeface="Times New Roman" pitchFamily="18" charset="0"/>
              </a:defRPr>
            </a:lvl1pPr>
          </a:lstStyle>
          <a:p>
            <a:endParaRPr lang="en-US" dirty="0"/>
          </a:p>
        </p:txBody>
      </p:sp>
      <p:sp>
        <p:nvSpPr>
          <p:cNvPr id="7" name="Slide Number Placeholder 6"/>
          <p:cNvSpPr>
            <a:spLocks noGrp="1"/>
          </p:cNvSpPr>
          <p:nvPr>
            <p:ph type="sldNum" sz="quarter" idx="12"/>
          </p:nvPr>
        </p:nvSpPr>
        <p:spPr>
          <a:solidFill>
            <a:srgbClr val="80845D"/>
          </a:solidFill>
        </p:spPr>
        <p:txBody>
          <a:bodyPr/>
          <a:lstStyle>
            <a:lvl1pPr>
              <a:defRPr>
                <a:solidFill>
                  <a:srgbClr val="FFFFFF"/>
                </a:solidFill>
              </a:defRPr>
            </a:lvl1pPr>
          </a:lstStyle>
          <a:p>
            <a:fld id="{2754ED01-E2A0-4C1E-8E21-014B99041579}" type="slidenum">
              <a:rPr lang="en-US" smtClean="0"/>
              <a:pPr/>
              <a:t>‹#›</a:t>
            </a:fld>
            <a:endParaRPr lang="en-US" dirty="0"/>
          </a:p>
        </p:txBody>
      </p:sp>
      <p:sp>
        <p:nvSpPr>
          <p:cNvPr id="3" name="Text Placeholder 2"/>
          <p:cNvSpPr>
            <a:spLocks noGrp="1"/>
          </p:cNvSpPr>
          <p:nvPr>
            <p:ph type="body" idx="2"/>
          </p:nvPr>
        </p:nvSpPr>
        <p:spPr>
          <a:xfrm>
            <a:off x="609600" y="1752600"/>
            <a:ext cx="1600200" cy="4343400"/>
          </a:xfrm>
          <a:solidFill>
            <a:srgbClr val="80845D"/>
          </a:solidFill>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atin typeface="Times New Roman" pitchFamily="18" charset="0"/>
              </a:defRPr>
            </a:lvl1pPr>
            <a:lvl2pPr>
              <a:buNone/>
              <a:defRPr sz="1200"/>
            </a:lvl2pPr>
            <a:lvl3pPr>
              <a:buNone/>
              <a:defRPr sz="1000"/>
            </a:lvl3pPr>
            <a:lvl4pPr>
              <a:buNone/>
              <a:defRPr sz="900"/>
            </a:lvl4pPr>
            <a:lvl5pPr>
              <a:buNone/>
              <a:defRPr sz="900"/>
            </a:lvl5pPr>
          </a:lstStyle>
          <a:p>
            <a:pPr lvl="0" eaLnBrk="1" latinLnBrk="0" hangingPunct="1"/>
            <a:r>
              <a:rPr kumimoji="0" lang="en-CA"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CA" smtClean="0"/>
              <a:t>Click to edit Master text styles</a:t>
            </a:r>
          </a:p>
          <a:p>
            <a:pPr lvl="1" eaLnBrk="1" latinLnBrk="0" hangingPunct="1"/>
            <a:r>
              <a:rPr lang="en-CA" smtClean="0"/>
              <a:t>Second level</a:t>
            </a:r>
          </a:p>
          <a:p>
            <a:pPr lvl="2" eaLnBrk="1" latinLnBrk="0" hangingPunct="1"/>
            <a:r>
              <a:rPr lang="en-CA" smtClean="0"/>
              <a:t>Third level</a:t>
            </a:r>
          </a:p>
          <a:p>
            <a:pPr lvl="3" eaLnBrk="1" latinLnBrk="0" hangingPunct="1"/>
            <a:r>
              <a:rPr lang="en-CA" smtClean="0"/>
              <a:t>Fourth level</a:t>
            </a:r>
          </a:p>
          <a:p>
            <a:pPr lvl="4" eaLnBrk="1" latinLnBrk="0" hangingPunct="1"/>
            <a:r>
              <a:rPr lang="en-CA"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CA"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Times New Roman" pitchFamily="18" charset="0"/>
            </a:endParaRPr>
          </a:p>
        </p:txBody>
      </p:sp>
      <p:sp>
        <p:nvSpPr>
          <p:cNvPr id="9" name="Rectangle 8"/>
          <p:cNvSpPr/>
          <p:nvPr/>
        </p:nvSpPr>
        <p:spPr>
          <a:xfrm>
            <a:off x="-9144" y="4663440"/>
            <a:ext cx="1463040" cy="713232"/>
          </a:xfrm>
          <a:prstGeom prst="rect">
            <a:avLst/>
          </a:prstGeom>
          <a:solidFill>
            <a:srgbClr val="80845D"/>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Times New Roman" pitchFamily="18" charset="0"/>
            </a:endParaRPr>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Times New Roman" pitchFamily="18" charset="0"/>
            </a:endParaRPr>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CA"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Times New Roman" pitchFamily="18" charset="0"/>
            </a:endParaRPr>
          </a:p>
        </p:txBody>
      </p:sp>
      <p:sp>
        <p:nvSpPr>
          <p:cNvPr id="12" name="Date Placeholder 11"/>
          <p:cNvSpPr>
            <a:spLocks noGrp="1"/>
          </p:cNvSpPr>
          <p:nvPr>
            <p:ph type="dt" sz="half" idx="10"/>
          </p:nvPr>
        </p:nvSpPr>
        <p:spPr>
          <a:xfrm>
            <a:off x="6248400" y="6248400"/>
            <a:ext cx="2667000" cy="365125"/>
          </a:xfrm>
          <a:prstGeom prst="rect">
            <a:avLst/>
          </a:prstGeom>
        </p:spPr>
        <p:txBody>
          <a:bodyPr rtlCol="0"/>
          <a:lstStyle>
            <a:lvl1pPr>
              <a:defRPr>
                <a:latin typeface="Times New Roman" pitchFamily="18" charset="0"/>
              </a:defRPr>
            </a:lvl1pPr>
          </a:lstStyle>
          <a:p>
            <a:endParaRPr lang="en-US" dirty="0"/>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pPr algn="ctr" eaLnBrk="1" latinLnBrk="0" hangingPunct="1"/>
            <a:fld id="{F0C94032-CD4C-4C25-B0C2-CEC720522D92}" type="slidenum">
              <a:rPr kumimoji="0" lang="en-US" smtClean="0"/>
              <a:pPr algn="ctr" eaLnBrk="1" latinLnBrk="0" hangingPunct="1"/>
              <a:t>‹#›</a:t>
            </a:fld>
            <a:endParaRPr kumimoji="0" lang="en-US" sz="2800" dirty="0"/>
          </a:p>
        </p:txBody>
      </p:sp>
      <p:sp>
        <p:nvSpPr>
          <p:cNvPr id="14" name="Footer Placeholder 13"/>
          <p:cNvSpPr>
            <a:spLocks noGrp="1"/>
          </p:cNvSpPr>
          <p:nvPr>
            <p:ph type="ftr" sz="quarter" idx="12"/>
          </p:nvPr>
        </p:nvSpPr>
        <p:spPr>
          <a:xfrm>
            <a:off x="1600200" y="6248206"/>
            <a:ext cx="4572000" cy="365125"/>
          </a:xfrm>
          <a:prstGeom prst="rect">
            <a:avLst/>
          </a:prstGeom>
        </p:spPr>
        <p:txBody>
          <a:bodyPr rtlCol="0"/>
          <a:lstStyle>
            <a:lvl1pPr>
              <a:defRPr>
                <a:latin typeface="Times New Roman" pitchFamily="18" charset="0"/>
              </a:defRPr>
            </a:lvl1pPr>
          </a:lstStyle>
          <a:p>
            <a:endParaRPr lang="en-US" dirty="0"/>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CA" dirty="0" smtClean="0"/>
              <a:t>Drag picture to placeholder or click icon to add</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CA"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CA" dirty="0" smtClean="0"/>
              <a:t>Click to edit Master text styles</a:t>
            </a:r>
          </a:p>
          <a:p>
            <a:pPr lvl="1" eaLnBrk="1" latinLnBrk="0" hangingPunct="1"/>
            <a:r>
              <a:rPr kumimoji="0" lang="en-CA" dirty="0" smtClean="0"/>
              <a:t>Second level</a:t>
            </a:r>
          </a:p>
          <a:p>
            <a:pPr lvl="2" eaLnBrk="1" latinLnBrk="0" hangingPunct="1"/>
            <a:r>
              <a:rPr kumimoji="0" lang="en-CA" dirty="0" smtClean="0"/>
              <a:t>Third level</a:t>
            </a:r>
          </a:p>
          <a:p>
            <a:pPr lvl="3" eaLnBrk="1" latinLnBrk="0" hangingPunct="1"/>
            <a:r>
              <a:rPr kumimoji="0" lang="en-CA" dirty="0" smtClean="0"/>
              <a:t>Fourth level</a:t>
            </a:r>
          </a:p>
          <a:p>
            <a:pPr lvl="4" eaLnBrk="1" latinLnBrk="0" hangingPunct="1"/>
            <a:r>
              <a:rPr kumimoji="0" lang="en-CA" dirty="0" smtClean="0"/>
              <a:t>Fifth level</a:t>
            </a:r>
            <a:endParaRPr kumimoji="0" lang="en-US" dirty="0"/>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Times New Roman" pitchFamily="18" charset="0"/>
            </a:endParaRPr>
          </a:p>
        </p:txBody>
      </p:sp>
      <p:sp>
        <p:nvSpPr>
          <p:cNvPr id="8" name="Rectangle 7"/>
          <p:cNvSpPr/>
          <p:nvPr/>
        </p:nvSpPr>
        <p:spPr>
          <a:xfrm>
            <a:off x="0" y="1280160"/>
            <a:ext cx="533400" cy="228600"/>
          </a:xfrm>
          <a:prstGeom prst="rect">
            <a:avLst/>
          </a:prstGeom>
          <a:solidFill>
            <a:srgbClr val="80845D"/>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Times New Roman" pitchFamily="18" charset="0"/>
            </a:endParaRPr>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latin typeface="Times New Roman" pitchFamily="18" charset="0"/>
            </a:endParaRPr>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latin typeface="Times New Roman" pitchFamily="18" charset="0"/>
              </a:defRPr>
            </a:lvl1pPr>
          </a:lstStyle>
          <a:p>
            <a:fld id="{F0C94032-CD4C-4C25-B0C2-CEC720522D9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233" r:id="rId1"/>
    <p:sldLayoutId id="2147484234" r:id="rId2"/>
    <p:sldLayoutId id="2147484235" r:id="rId3"/>
    <p:sldLayoutId id="2147484236" r:id="rId4"/>
    <p:sldLayoutId id="2147484237" r:id="rId5"/>
    <p:sldLayoutId id="2147484238" r:id="rId6"/>
    <p:sldLayoutId id="2147484239" r:id="rId7"/>
    <p:sldLayoutId id="2147484240" r:id="rId8"/>
    <p:sldLayoutId id="2147484241" r:id="rId9"/>
    <p:sldLayoutId id="2147484242" r:id="rId10"/>
    <p:sldLayoutId id="2147484243" r:id="rId11"/>
  </p:sldLayoutIdLst>
  <p:hf hdr="0" ftr="0" dt="0"/>
  <p:txStyles>
    <p:titleStyle>
      <a:lvl1pPr algn="l" rtl="0" eaLnBrk="1" latinLnBrk="0" hangingPunct="1">
        <a:spcBef>
          <a:spcPct val="0"/>
        </a:spcBef>
        <a:buNone/>
        <a:defRPr kumimoji="0" sz="4400" kern="1200">
          <a:solidFill>
            <a:srgbClr val="0D3F94"/>
          </a:solidFill>
          <a:latin typeface="Times New Roman" pitchFamily="18" charset="0"/>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Times New Roman" pitchFamily="18" charset="0"/>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Times New Roman" pitchFamily="18" charset="0"/>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Times New Roman" pitchFamily="18" charset="0"/>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Times New Roman" pitchFamily="18" charset="0"/>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Times New Roman" pitchFamily="18" charset="0"/>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73958" y="764275"/>
            <a:ext cx="7670042" cy="900752"/>
          </a:xfrm>
        </p:spPr>
        <p:txBody>
          <a:bodyPr>
            <a:noAutofit/>
          </a:bodyPr>
          <a:lstStyle/>
          <a:p>
            <a:pPr algn="ctr"/>
            <a:r>
              <a:rPr lang="en-US" sz="2400" b="1" dirty="0" smtClean="0"/>
              <a:t>Environmental auditing </a:t>
            </a:r>
            <a:r>
              <a:rPr lang="en-US" sz="2400" b="1" dirty="0" err="1" smtClean="0"/>
              <a:t>aND</a:t>
            </a:r>
            <a:r>
              <a:rPr lang="en-US" sz="2400" b="1" dirty="0" smtClean="0"/>
              <a:t> </a:t>
            </a:r>
            <a:br>
              <a:rPr lang="en-US" sz="2400" b="1" dirty="0" smtClean="0"/>
            </a:br>
            <a:r>
              <a:rPr lang="en-US" sz="2400" b="1" dirty="0" smtClean="0"/>
              <a:t>THE ROLE OF STATE AUDIT OFFICE OF VIETNAM</a:t>
            </a:r>
            <a:endParaRPr lang="vi-VN" sz="2400" b="1" dirty="0"/>
          </a:p>
        </p:txBody>
      </p:sp>
      <p:sp>
        <p:nvSpPr>
          <p:cNvPr id="11" name="Subtitle 10"/>
          <p:cNvSpPr>
            <a:spLocks noGrp="1"/>
          </p:cNvSpPr>
          <p:nvPr>
            <p:ph type="subTitle" idx="1"/>
          </p:nvPr>
        </p:nvSpPr>
        <p:spPr/>
        <p:txBody>
          <a:bodyPr/>
          <a:lstStyle/>
          <a:p>
            <a:pPr algn="ctr"/>
            <a:r>
              <a:rPr lang="en-US" dirty="0" smtClean="0">
                <a:solidFill>
                  <a:srgbClr val="0070C0"/>
                </a:solidFill>
              </a:rPr>
              <a:t> </a:t>
            </a:r>
            <a:r>
              <a:rPr lang="en-US" dirty="0" smtClean="0">
                <a:solidFill>
                  <a:srgbClr val="00B0F0"/>
                </a:solidFill>
              </a:rPr>
              <a:t>ASOSAI  WGEA</a:t>
            </a:r>
            <a:endParaRPr lang="en-US" dirty="0">
              <a:solidFill>
                <a:srgbClr val="00B0F0"/>
              </a:solidFill>
            </a:endParaRPr>
          </a:p>
        </p:txBody>
      </p:sp>
      <p:sp>
        <p:nvSpPr>
          <p:cNvPr id="5" name="TextBox 4"/>
          <p:cNvSpPr txBox="1"/>
          <p:nvPr/>
        </p:nvSpPr>
        <p:spPr>
          <a:xfrm>
            <a:off x="432760" y="6256786"/>
            <a:ext cx="1236236" cy="369332"/>
          </a:xfrm>
          <a:prstGeom prst="rect">
            <a:avLst/>
          </a:prstGeom>
          <a:noFill/>
        </p:spPr>
        <p:txBody>
          <a:bodyPr wrap="none" rtlCol="0">
            <a:spAutoFit/>
          </a:bodyPr>
          <a:lstStyle/>
          <a:p>
            <a:r>
              <a:rPr lang="en-US" dirty="0" smtClean="0">
                <a:solidFill>
                  <a:srgbClr val="002060"/>
                </a:solidFill>
                <a:latin typeface="Times New Roman" pitchFamily="18" charset="0"/>
              </a:rPr>
              <a:t>15/04/2014</a:t>
            </a:r>
            <a:endParaRPr lang="en-US" dirty="0">
              <a:solidFill>
                <a:srgbClr val="002060"/>
              </a:solidFill>
              <a:latin typeface="Times New Roman" pitchFamily="18" charset="0"/>
            </a:endParaRPr>
          </a:p>
        </p:txBody>
      </p:sp>
      <p:pic>
        <p:nvPicPr>
          <p:cNvPr id="1026" name="Picture 2" descr="C:\Documents and Settings\Administrator\Desktop\1321447595560932877_574_574.jpg"/>
          <p:cNvPicPr>
            <a:picLocks noChangeAspect="1" noChangeArrowheads="1"/>
          </p:cNvPicPr>
          <p:nvPr/>
        </p:nvPicPr>
        <p:blipFill>
          <a:blip r:embed="rId3"/>
          <a:srcRect/>
          <a:stretch>
            <a:fillRect/>
          </a:stretch>
        </p:blipFill>
        <p:spPr bwMode="auto">
          <a:xfrm>
            <a:off x="938282" y="1937984"/>
            <a:ext cx="7441443" cy="3431700"/>
          </a:xfrm>
          <a:prstGeom prst="rect">
            <a:avLst/>
          </a:prstGeom>
          <a:noFill/>
        </p:spPr>
      </p:pic>
    </p:spTree>
    <p:extLst>
      <p:ext uri="{BB962C8B-B14F-4D97-AF65-F5344CB8AC3E}">
        <p14:creationId xmlns:p14="http://schemas.microsoft.com/office/powerpoint/2010/main" xmlns="" val="26004119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nl-NL" b="1" dirty="0" smtClean="0"/>
              <a:t>REASONS</a:t>
            </a:r>
            <a:endParaRPr lang="vi-VN" b="1" dirty="0"/>
          </a:p>
        </p:txBody>
      </p:sp>
      <p:sp>
        <p:nvSpPr>
          <p:cNvPr id="3" name="Slide Number Placeholder 2"/>
          <p:cNvSpPr>
            <a:spLocks noGrp="1"/>
          </p:cNvSpPr>
          <p:nvPr>
            <p:ph type="sldNum" sz="quarter" idx="12"/>
          </p:nvPr>
        </p:nvSpPr>
        <p:spPr/>
        <p:txBody>
          <a:bodyPr>
            <a:normAutofit fontScale="85000" lnSpcReduction="20000"/>
          </a:bodyPr>
          <a:lstStyle/>
          <a:p>
            <a:fld id="{F0C94032-CD4C-4C25-B0C2-CEC720522D92}" type="slidenum">
              <a:rPr kumimoji="0" lang="en-US" smtClean="0"/>
              <a:pPr/>
              <a:t>10</a:t>
            </a:fld>
            <a:endParaRPr kumimoji="0" lang="en-US" dirty="0">
              <a:solidFill>
                <a:srgbClr val="FFFFFF"/>
              </a:solidFill>
            </a:endParaRPr>
          </a:p>
        </p:txBody>
      </p:sp>
      <p:sp>
        <p:nvSpPr>
          <p:cNvPr id="4" name="Content Placeholder 3"/>
          <p:cNvSpPr>
            <a:spLocks noGrp="1"/>
          </p:cNvSpPr>
          <p:nvPr>
            <p:ph sz="quarter" idx="1"/>
          </p:nvPr>
        </p:nvSpPr>
        <p:spPr>
          <a:xfrm>
            <a:off x="327546" y="1600199"/>
            <a:ext cx="8229600" cy="4923431"/>
          </a:xfrm>
        </p:spPr>
        <p:txBody>
          <a:bodyPr>
            <a:normAutofit fontScale="92500"/>
          </a:bodyPr>
          <a:lstStyle/>
          <a:p>
            <a:pPr algn="just">
              <a:lnSpc>
                <a:spcPts val="3000"/>
              </a:lnSpc>
              <a:spcBef>
                <a:spcPts val="600"/>
              </a:spcBef>
              <a:spcAft>
                <a:spcPts val="600"/>
              </a:spcAft>
              <a:buNone/>
            </a:pPr>
            <a:r>
              <a:rPr lang="en-US" dirty="0" smtClean="0">
                <a:solidFill>
                  <a:srgbClr val="0070C0"/>
                </a:solidFill>
              </a:rPr>
              <a:t>	- So far, SAV has mainly focused on financial statement and compliance audits;</a:t>
            </a:r>
          </a:p>
          <a:p>
            <a:pPr algn="just">
              <a:lnSpc>
                <a:spcPts val="3000"/>
              </a:lnSpc>
              <a:spcBef>
                <a:spcPts val="600"/>
              </a:spcBef>
              <a:spcAft>
                <a:spcPts val="600"/>
              </a:spcAft>
              <a:buNone/>
            </a:pPr>
            <a:r>
              <a:rPr lang="en-US" dirty="0" smtClean="0">
                <a:solidFill>
                  <a:srgbClr val="0070C0"/>
                </a:solidFill>
              </a:rPr>
              <a:t>	- Lack of SAV’s staff with experience in the environmental auditing;</a:t>
            </a:r>
          </a:p>
          <a:p>
            <a:pPr algn="just">
              <a:lnSpc>
                <a:spcPts val="3000"/>
              </a:lnSpc>
              <a:spcBef>
                <a:spcPts val="600"/>
              </a:spcBef>
              <a:spcAft>
                <a:spcPts val="600"/>
              </a:spcAft>
              <a:buNone/>
            </a:pPr>
            <a:r>
              <a:rPr lang="en-US" dirty="0" smtClean="0">
                <a:solidFill>
                  <a:srgbClr val="0070C0"/>
                </a:solidFill>
              </a:rPr>
              <a:t>	- Lack of standards, guidelines and manuals on performance audit in general and on environmental auditing in particular to help the State auditors implement environmental audit;</a:t>
            </a:r>
          </a:p>
          <a:p>
            <a:pPr algn="just">
              <a:lnSpc>
                <a:spcPts val="3000"/>
              </a:lnSpc>
              <a:spcBef>
                <a:spcPts val="600"/>
              </a:spcBef>
              <a:spcAft>
                <a:spcPts val="600"/>
              </a:spcAft>
              <a:buNone/>
            </a:pPr>
            <a:r>
              <a:rPr lang="en-US" dirty="0" smtClean="0">
                <a:solidFill>
                  <a:srgbClr val="0070C0"/>
                </a:solidFill>
              </a:rPr>
              <a:t>	- Co-ordination of the audited units is not inefficient, because of limited awareness of the audited units to the role of SAV in the field of environment.</a:t>
            </a:r>
            <a:endParaRPr lang="vi-VN" dirty="0">
              <a:solidFill>
                <a:srgbClr val="0070C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990600"/>
          </a:xfrm>
        </p:spPr>
        <p:txBody>
          <a:bodyPr>
            <a:normAutofit/>
          </a:bodyPr>
          <a:lstStyle/>
          <a:p>
            <a:pPr algn="ctr"/>
            <a:r>
              <a:rPr lang="en-US" b="1" dirty="0" smtClean="0"/>
              <a:t>ORIENTATIONS</a:t>
            </a:r>
            <a:endParaRPr lang="vi-VN" b="1" dirty="0"/>
          </a:p>
        </p:txBody>
      </p:sp>
      <p:sp>
        <p:nvSpPr>
          <p:cNvPr id="3" name="Slide Number Placeholder 2"/>
          <p:cNvSpPr>
            <a:spLocks noGrp="1"/>
          </p:cNvSpPr>
          <p:nvPr>
            <p:ph type="sldNum" sz="quarter" idx="12"/>
          </p:nvPr>
        </p:nvSpPr>
        <p:spPr/>
        <p:txBody>
          <a:bodyPr>
            <a:normAutofit fontScale="85000" lnSpcReduction="20000"/>
          </a:bodyPr>
          <a:lstStyle/>
          <a:p>
            <a:fld id="{F0C94032-CD4C-4C25-B0C2-CEC720522D92}" type="slidenum">
              <a:rPr kumimoji="0" lang="en-US" smtClean="0"/>
              <a:pPr/>
              <a:t>11</a:t>
            </a:fld>
            <a:endParaRPr kumimoji="0" lang="en-US" dirty="0">
              <a:solidFill>
                <a:srgbClr val="FFFFFF"/>
              </a:solidFill>
            </a:endParaRPr>
          </a:p>
        </p:txBody>
      </p:sp>
      <p:sp>
        <p:nvSpPr>
          <p:cNvPr id="4" name="Content Placeholder 3"/>
          <p:cNvSpPr>
            <a:spLocks noGrp="1"/>
          </p:cNvSpPr>
          <p:nvPr>
            <p:ph sz="quarter" idx="1"/>
          </p:nvPr>
        </p:nvSpPr>
        <p:spPr>
          <a:xfrm>
            <a:off x="354842" y="1600200"/>
            <a:ext cx="8411206" cy="4937078"/>
          </a:xfrm>
        </p:spPr>
        <p:txBody>
          <a:bodyPr>
            <a:normAutofit fontScale="85000" lnSpcReduction="10000"/>
          </a:bodyPr>
          <a:lstStyle/>
          <a:p>
            <a:pPr algn="just">
              <a:buNone/>
            </a:pPr>
            <a:r>
              <a:rPr lang="nl-NL" dirty="0" smtClean="0">
                <a:solidFill>
                  <a:srgbClr val="0070C0"/>
                </a:solidFill>
              </a:rPr>
              <a:t>	In order to implement objectives of the Development Strategy of State Audit Office of Vietnam to 2020: “Strengthening the  operation capacity, legal efectiveness, performance quality and efficiency of SAV as a useful tool of the State to verify and supervise the management and utilization of State budget, money and assets; buidling a highly professional and gradually-modernized SAV who will become an accountable and trustworthy public finance verification agency, meeting requirements of the national industrialization and modernization cause as well as following international practices and standards”, the SAV </a:t>
            </a:r>
            <a:r>
              <a:rPr lang="en-US" dirty="0" smtClean="0">
                <a:solidFill>
                  <a:srgbClr val="0070C0"/>
                </a:solidFill>
              </a:rPr>
              <a:t>is required to diversify the audit types, audit contents, and conduct performance audits to evaluate efficiency of management, use of national money and property.</a:t>
            </a:r>
            <a:endParaRPr lang="vi-VN" dirty="0" smtClean="0">
              <a:solidFill>
                <a:srgbClr val="0070C0"/>
              </a:solidFill>
            </a:endParaRPr>
          </a:p>
          <a:p>
            <a:endParaRPr lang="vi-VN" dirty="0">
              <a:solidFill>
                <a:srgbClr val="0070C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b="1" dirty="0" smtClean="0"/>
              <a:t>ORIENTATIONS</a:t>
            </a:r>
            <a:endParaRPr lang="vi-VN" dirty="0"/>
          </a:p>
        </p:txBody>
      </p:sp>
      <p:sp>
        <p:nvSpPr>
          <p:cNvPr id="3" name="Slide Number Placeholder 2"/>
          <p:cNvSpPr>
            <a:spLocks noGrp="1"/>
          </p:cNvSpPr>
          <p:nvPr>
            <p:ph type="sldNum" sz="quarter" idx="12"/>
          </p:nvPr>
        </p:nvSpPr>
        <p:spPr/>
        <p:txBody>
          <a:bodyPr>
            <a:normAutofit fontScale="85000" lnSpcReduction="20000"/>
          </a:bodyPr>
          <a:lstStyle/>
          <a:p>
            <a:fld id="{F0C94032-CD4C-4C25-B0C2-CEC720522D92}" type="slidenum">
              <a:rPr kumimoji="0" lang="en-US" smtClean="0"/>
              <a:pPr/>
              <a:t>12</a:t>
            </a:fld>
            <a:endParaRPr kumimoji="0" lang="en-US" dirty="0">
              <a:solidFill>
                <a:srgbClr val="FFFFFF"/>
              </a:solidFill>
            </a:endParaRPr>
          </a:p>
        </p:txBody>
      </p:sp>
      <p:sp>
        <p:nvSpPr>
          <p:cNvPr id="4" name="Content Placeholder 3"/>
          <p:cNvSpPr>
            <a:spLocks noGrp="1"/>
          </p:cNvSpPr>
          <p:nvPr>
            <p:ph sz="quarter" idx="1"/>
          </p:nvPr>
        </p:nvSpPr>
        <p:spPr>
          <a:xfrm>
            <a:off x="313899" y="1600199"/>
            <a:ext cx="8452149" cy="4964373"/>
          </a:xfrm>
        </p:spPr>
        <p:txBody>
          <a:bodyPr>
            <a:noAutofit/>
          </a:bodyPr>
          <a:lstStyle/>
          <a:p>
            <a:pPr algn="just">
              <a:spcBef>
                <a:spcPts val="0"/>
              </a:spcBef>
              <a:buNone/>
            </a:pPr>
            <a:r>
              <a:rPr lang="en-US" sz="2000" dirty="0" smtClean="0"/>
              <a:t>	</a:t>
            </a:r>
            <a:r>
              <a:rPr lang="en-US" sz="2200" dirty="0" smtClean="0">
                <a:solidFill>
                  <a:srgbClr val="0070C0"/>
                </a:solidFill>
              </a:rPr>
              <a:t>The SAV’s annual audit plan has been including many audits with the following contents:	</a:t>
            </a:r>
          </a:p>
          <a:p>
            <a:pPr algn="just">
              <a:spcBef>
                <a:spcPts val="0"/>
              </a:spcBef>
              <a:buNone/>
            </a:pPr>
            <a:r>
              <a:rPr lang="en-US" sz="2200" dirty="0" smtClean="0">
                <a:solidFill>
                  <a:srgbClr val="0070C0"/>
                </a:solidFill>
              </a:rPr>
              <a:t>	- Evaluate 3Es in management, use of land, mining and trading of mineral resources in associated with protecting environment;</a:t>
            </a:r>
          </a:p>
          <a:p>
            <a:pPr algn="just">
              <a:spcBef>
                <a:spcPts val="0"/>
              </a:spcBef>
              <a:buNone/>
            </a:pPr>
            <a:r>
              <a:rPr lang="en-US" sz="2200" dirty="0" smtClean="0">
                <a:solidFill>
                  <a:srgbClr val="0070C0"/>
                </a:solidFill>
              </a:rPr>
              <a:t>	- Evaluate the promulgation of local regulations in the field of management, mining and processing minerals resources, waste discharge, licensing of exploration and exploitation, license renewal, transfer of exploration rights, mining, and waste discharge in the area; </a:t>
            </a:r>
          </a:p>
          <a:p>
            <a:pPr algn="just">
              <a:spcBef>
                <a:spcPts val="0"/>
              </a:spcBef>
              <a:buNone/>
            </a:pPr>
            <a:r>
              <a:rPr lang="en-US" sz="2200" dirty="0" smtClean="0">
                <a:solidFill>
                  <a:srgbClr val="0070C0"/>
                </a:solidFill>
              </a:rPr>
              <a:t>	- Evaluate implementation of planning, environmental protection, the compliance with provisions in the extraction and processing of minerals resources, discharge;</a:t>
            </a:r>
          </a:p>
          <a:p>
            <a:pPr algn="just">
              <a:spcBef>
                <a:spcPts val="0"/>
              </a:spcBef>
              <a:buNone/>
            </a:pPr>
            <a:r>
              <a:rPr lang="en-US" sz="2200" dirty="0" smtClean="0">
                <a:solidFill>
                  <a:srgbClr val="0070C0"/>
                </a:solidFill>
              </a:rPr>
              <a:t>	- Besides, all audits of local budgets, programs, investment projects have contents related to environmental protection and sustainable development.</a:t>
            </a:r>
          </a:p>
          <a:p>
            <a:endParaRPr lang="vi-VN" sz="2300" dirty="0">
              <a:solidFill>
                <a:srgbClr val="0070C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SOLUTIONS</a:t>
            </a:r>
            <a:endParaRPr lang="vi-VN" b="1" dirty="0"/>
          </a:p>
        </p:txBody>
      </p:sp>
      <p:sp>
        <p:nvSpPr>
          <p:cNvPr id="3" name="Slide Number Placeholder 2"/>
          <p:cNvSpPr>
            <a:spLocks noGrp="1"/>
          </p:cNvSpPr>
          <p:nvPr>
            <p:ph type="sldNum" sz="quarter" idx="12"/>
          </p:nvPr>
        </p:nvSpPr>
        <p:spPr/>
        <p:txBody>
          <a:bodyPr>
            <a:normAutofit fontScale="85000" lnSpcReduction="20000"/>
          </a:bodyPr>
          <a:lstStyle/>
          <a:p>
            <a:fld id="{F0C94032-CD4C-4C25-B0C2-CEC720522D92}" type="slidenum">
              <a:rPr kumimoji="0" lang="en-US" smtClean="0"/>
              <a:pPr/>
              <a:t>13</a:t>
            </a:fld>
            <a:endParaRPr kumimoji="0" lang="en-US" dirty="0">
              <a:solidFill>
                <a:srgbClr val="FFFFFF"/>
              </a:solidFill>
            </a:endParaRPr>
          </a:p>
        </p:txBody>
      </p:sp>
      <p:sp>
        <p:nvSpPr>
          <p:cNvPr id="4" name="Content Placeholder 3"/>
          <p:cNvSpPr>
            <a:spLocks noGrp="1"/>
          </p:cNvSpPr>
          <p:nvPr>
            <p:ph sz="quarter" idx="1"/>
          </p:nvPr>
        </p:nvSpPr>
        <p:spPr>
          <a:xfrm>
            <a:off x="286603" y="1600200"/>
            <a:ext cx="8693624" cy="5018964"/>
          </a:xfrm>
        </p:spPr>
        <p:txBody>
          <a:bodyPr>
            <a:noAutofit/>
          </a:bodyPr>
          <a:lstStyle/>
          <a:p>
            <a:pPr lvl="0">
              <a:buNone/>
            </a:pPr>
            <a:r>
              <a:rPr lang="en-US" sz="2400" dirty="0" smtClean="0">
                <a:solidFill>
                  <a:srgbClr val="0070C0"/>
                </a:solidFill>
              </a:rPr>
              <a:t>	- </a:t>
            </a:r>
            <a:r>
              <a:rPr lang="en-US" sz="2200" dirty="0" smtClean="0">
                <a:solidFill>
                  <a:srgbClr val="0070C0"/>
                </a:solidFill>
              </a:rPr>
              <a:t>Development and Completion of Legal Framework for the SAV’s Organization and Operation: Completion of the State Audit Law and revision of related laws;</a:t>
            </a:r>
            <a:br>
              <a:rPr lang="en-US" sz="2200" dirty="0" smtClean="0">
                <a:solidFill>
                  <a:srgbClr val="0070C0"/>
                </a:solidFill>
              </a:rPr>
            </a:br>
            <a:r>
              <a:rPr lang="en-US" sz="2200" dirty="0" smtClean="0">
                <a:solidFill>
                  <a:srgbClr val="0070C0"/>
                </a:solidFill>
              </a:rPr>
              <a:t>- Development of human resource: innovation of training and retraining staff; focus on training specialized auditors in the environmental issues; appoint auditors to participate in activities of INTOSAI and ASOSAI WGEA</a:t>
            </a:r>
            <a:br>
              <a:rPr lang="en-US" sz="2200" dirty="0" smtClean="0">
                <a:solidFill>
                  <a:srgbClr val="0070C0"/>
                </a:solidFill>
              </a:rPr>
            </a:br>
            <a:r>
              <a:rPr lang="en-US" sz="2200" dirty="0" smtClean="0">
                <a:solidFill>
                  <a:srgbClr val="0070C0"/>
                </a:solidFill>
              </a:rPr>
              <a:t>- Cooperation with other SAIs to carry out cooperative audits for learning and sharing mutual experience</a:t>
            </a:r>
            <a:br>
              <a:rPr lang="en-US" sz="2200" dirty="0" smtClean="0">
                <a:solidFill>
                  <a:srgbClr val="0070C0"/>
                </a:solidFill>
              </a:rPr>
            </a:br>
            <a:r>
              <a:rPr lang="en-US" sz="2200" dirty="0" smtClean="0">
                <a:solidFill>
                  <a:srgbClr val="0070C0"/>
                </a:solidFill>
              </a:rPr>
              <a:t>- Recruit professional staff  and auditors with appropriate training requirements in the areas of performance audit</a:t>
            </a:r>
            <a:br>
              <a:rPr lang="en-US" sz="2200" dirty="0" smtClean="0">
                <a:solidFill>
                  <a:srgbClr val="0070C0"/>
                </a:solidFill>
              </a:rPr>
            </a:br>
            <a:r>
              <a:rPr lang="en-US" sz="2200" dirty="0" smtClean="0">
                <a:solidFill>
                  <a:srgbClr val="0070C0"/>
                </a:solidFill>
              </a:rPr>
              <a:t>- Development of guidelines and methodologies for environmental auditing in the context of Vietnam and with references to INTOSAI and ASOSAI’s standard, guidelines and handbooks</a:t>
            </a:r>
            <a:endParaRPr lang="vi-VN" sz="2200" dirty="0">
              <a:solidFill>
                <a:srgbClr val="0070C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610600" cy="764275"/>
          </a:xfrm>
        </p:spPr>
        <p:txBody>
          <a:bodyPr>
            <a:normAutofit/>
          </a:bodyPr>
          <a:lstStyle/>
          <a:p>
            <a:endParaRPr lang="vi-VN" dirty="0"/>
          </a:p>
        </p:txBody>
      </p:sp>
      <p:sp>
        <p:nvSpPr>
          <p:cNvPr id="3" name="Slide Number Placeholder 2"/>
          <p:cNvSpPr>
            <a:spLocks noGrp="1"/>
          </p:cNvSpPr>
          <p:nvPr>
            <p:ph type="sldNum" sz="quarter" idx="12"/>
          </p:nvPr>
        </p:nvSpPr>
        <p:spPr/>
        <p:txBody>
          <a:bodyPr>
            <a:normAutofit fontScale="85000" lnSpcReduction="20000"/>
          </a:bodyPr>
          <a:lstStyle/>
          <a:p>
            <a:fld id="{F0C94032-CD4C-4C25-B0C2-CEC720522D92}" type="slidenum">
              <a:rPr kumimoji="0" lang="en-US" smtClean="0"/>
              <a:pPr/>
              <a:t>14</a:t>
            </a:fld>
            <a:endParaRPr kumimoji="0" lang="en-US" dirty="0">
              <a:solidFill>
                <a:srgbClr val="FFFFFF"/>
              </a:solidFill>
            </a:endParaRPr>
          </a:p>
        </p:txBody>
      </p:sp>
      <p:sp>
        <p:nvSpPr>
          <p:cNvPr id="4" name="Content Placeholder 3"/>
          <p:cNvSpPr>
            <a:spLocks noGrp="1"/>
          </p:cNvSpPr>
          <p:nvPr>
            <p:ph sz="quarter" idx="1"/>
          </p:nvPr>
        </p:nvSpPr>
        <p:spPr>
          <a:xfrm>
            <a:off x="0" y="1516698"/>
            <a:ext cx="9144000" cy="885308"/>
          </a:xfrm>
        </p:spPr>
        <p:txBody>
          <a:bodyPr>
            <a:noAutofit/>
          </a:bodyPr>
          <a:lstStyle/>
          <a:p>
            <a:pPr algn="ctr">
              <a:buNone/>
            </a:pPr>
            <a:r>
              <a:rPr lang="en-US" sz="6000" b="1" dirty="0" smtClean="0">
                <a:solidFill>
                  <a:srgbClr val="0070C0"/>
                </a:solidFill>
              </a:rPr>
              <a:t>THANK YOU!</a:t>
            </a:r>
          </a:p>
        </p:txBody>
      </p:sp>
      <p:pic>
        <p:nvPicPr>
          <p:cNvPr id="3074" name="Picture 2" descr="Picture"/>
          <p:cNvPicPr>
            <a:picLocks noChangeAspect="1" noChangeArrowheads="1"/>
          </p:cNvPicPr>
          <p:nvPr/>
        </p:nvPicPr>
        <p:blipFill>
          <a:blip r:embed="rId2"/>
          <a:srcRect/>
          <a:stretch>
            <a:fillRect/>
          </a:stretch>
        </p:blipFill>
        <p:spPr bwMode="auto">
          <a:xfrm>
            <a:off x="1910687" y="2402006"/>
            <a:ext cx="5104262" cy="3821373"/>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23" name="Rectangle 7"/>
          <p:cNvSpPr>
            <a:spLocks noGrp="1" noChangeArrowheads="1"/>
          </p:cNvSpPr>
          <p:nvPr>
            <p:ph type="title"/>
          </p:nvPr>
        </p:nvSpPr>
        <p:spPr/>
        <p:txBody>
          <a:bodyPr/>
          <a:lstStyle/>
          <a:p>
            <a:pPr algn="ctr" eaLnBrk="1" hangingPunct="1">
              <a:defRPr/>
            </a:pPr>
            <a:r>
              <a:rPr lang="en-US" b="1" dirty="0" smtClean="0">
                <a:cs typeface="Times New Roman" pitchFamily="18" charset="0"/>
              </a:rPr>
              <a:t>Environmental Issues in Vietnam</a:t>
            </a:r>
            <a:endParaRPr lang="en-US" b="1" dirty="0" smtClean="0">
              <a:latin typeface="Times New Roman" pitchFamily="18" charset="0"/>
              <a:cs typeface="Times New Roman" pitchFamily="18" charset="0"/>
            </a:endParaRPr>
          </a:p>
        </p:txBody>
      </p:sp>
      <p:sp>
        <p:nvSpPr>
          <p:cNvPr id="2" name="Slide Number Placeholder 1"/>
          <p:cNvSpPr>
            <a:spLocks noGrp="1"/>
          </p:cNvSpPr>
          <p:nvPr>
            <p:ph type="sldNum" sz="quarter" idx="12"/>
          </p:nvPr>
        </p:nvSpPr>
        <p:spPr>
          <a:prstGeom prst="rect">
            <a:avLst/>
          </a:prstGeom>
        </p:spPr>
        <p:txBody>
          <a:bodyPr>
            <a:normAutofit fontScale="85000" lnSpcReduction="20000"/>
          </a:bodyPr>
          <a:lstStyle/>
          <a:p>
            <a:fld id="{D7E63A33-8271-4DD0-9C48-789913D7C115}" type="slidenum">
              <a:rPr lang="en-US" smtClean="0"/>
              <a:pPr/>
              <a:t>2</a:t>
            </a:fld>
            <a:endParaRPr lang="en-US" dirty="0"/>
          </a:p>
        </p:txBody>
      </p:sp>
      <p:sp>
        <p:nvSpPr>
          <p:cNvPr id="18434" name="Rectangle 8"/>
          <p:cNvSpPr>
            <a:spLocks noGrp="1" noChangeArrowheads="1"/>
          </p:cNvSpPr>
          <p:nvPr>
            <p:ph sz="quarter" idx="1"/>
          </p:nvPr>
        </p:nvSpPr>
        <p:spPr>
          <a:xfrm>
            <a:off x="612648" y="1600200"/>
            <a:ext cx="7616952" cy="1702558"/>
          </a:xfrm>
          <a:prstGeom prst="rect">
            <a:avLst/>
          </a:prstGeom>
        </p:spPr>
        <p:txBody>
          <a:bodyPr>
            <a:normAutofit fontScale="92500"/>
          </a:bodyPr>
          <a:lstStyle/>
          <a:p>
            <a:pPr marL="0" indent="0" algn="just">
              <a:buNone/>
            </a:pPr>
            <a:r>
              <a:rPr lang="en-US" sz="2000" dirty="0" smtClean="0">
                <a:solidFill>
                  <a:srgbClr val="0070C0"/>
                </a:solidFill>
              </a:rPr>
              <a:t>Environment in Vietnam is facing many challenges, including issues of environmental degradation and consequences of climate change. </a:t>
            </a:r>
          </a:p>
          <a:p>
            <a:pPr marL="0" indent="0" algn="just">
              <a:buNone/>
            </a:pPr>
            <a:r>
              <a:rPr lang="en-US" sz="2000" dirty="0" smtClean="0">
                <a:solidFill>
                  <a:srgbClr val="0070C0"/>
                </a:solidFill>
              </a:rPr>
              <a:t>Environmental pollution in large urban and industrial areas, traditional handicraft villages, river basins across the country and other environmental issues have become hot and attracted the whole society’s attention.</a:t>
            </a:r>
          </a:p>
          <a:p>
            <a:pPr marL="0" indent="0" algn="just">
              <a:buNone/>
            </a:pPr>
            <a:endParaRPr lang="en-US" sz="2000" dirty="0" smtClean="0">
              <a:latin typeface="Times New Roman" pitchFamily="18" charset="0"/>
              <a:cs typeface="Times New Roman" pitchFamily="18" charset="0"/>
            </a:endParaRPr>
          </a:p>
        </p:txBody>
      </p:sp>
      <p:pic>
        <p:nvPicPr>
          <p:cNvPr id="2054" name="Picture 6" descr="http://www.petechhanoi.com/images/gallery/11010750-DSC_3501.jpg"/>
          <p:cNvPicPr>
            <a:picLocks noChangeAspect="1" noChangeArrowheads="1"/>
          </p:cNvPicPr>
          <p:nvPr/>
        </p:nvPicPr>
        <p:blipFill>
          <a:blip r:embed="rId3"/>
          <a:srcRect/>
          <a:stretch>
            <a:fillRect/>
          </a:stretch>
        </p:blipFill>
        <p:spPr bwMode="auto">
          <a:xfrm>
            <a:off x="831012" y="3302758"/>
            <a:ext cx="3429000" cy="2920621"/>
          </a:xfrm>
          <a:prstGeom prst="rect">
            <a:avLst/>
          </a:prstGeom>
          <a:noFill/>
        </p:spPr>
      </p:pic>
      <p:pic>
        <p:nvPicPr>
          <p:cNvPr id="2056" name="Picture 8" descr="Picture"/>
          <p:cNvPicPr>
            <a:picLocks noChangeAspect="1" noChangeArrowheads="1"/>
          </p:cNvPicPr>
          <p:nvPr/>
        </p:nvPicPr>
        <p:blipFill>
          <a:blip r:embed="rId4"/>
          <a:srcRect/>
          <a:stretch>
            <a:fillRect/>
          </a:stretch>
        </p:blipFill>
        <p:spPr bwMode="auto">
          <a:xfrm>
            <a:off x="4694831" y="3302759"/>
            <a:ext cx="3705386" cy="2920620"/>
          </a:xfrm>
          <a:prstGeom prst="rect">
            <a:avLst/>
          </a:prstGeom>
          <a:noFill/>
        </p:spPr>
      </p:pic>
    </p:spTree>
    <p:extLst>
      <p:ext uri="{BB962C8B-B14F-4D97-AF65-F5344CB8AC3E}">
        <p14:creationId xmlns:p14="http://schemas.microsoft.com/office/powerpoint/2010/main" xmlns="" val="3183433158"/>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VIETNAM’S ACTIONS</a:t>
            </a:r>
            <a:endParaRPr lang="vi-VN" b="1" dirty="0"/>
          </a:p>
        </p:txBody>
      </p:sp>
      <p:sp>
        <p:nvSpPr>
          <p:cNvPr id="3" name="Slide Number Placeholder 2"/>
          <p:cNvSpPr>
            <a:spLocks noGrp="1"/>
          </p:cNvSpPr>
          <p:nvPr>
            <p:ph type="sldNum" sz="quarter" idx="12"/>
          </p:nvPr>
        </p:nvSpPr>
        <p:spPr/>
        <p:txBody>
          <a:bodyPr>
            <a:normAutofit fontScale="85000" lnSpcReduction="20000"/>
          </a:bodyPr>
          <a:lstStyle/>
          <a:p>
            <a:fld id="{F0C94032-CD4C-4C25-B0C2-CEC720522D92}" type="slidenum">
              <a:rPr kumimoji="0" lang="en-US" smtClean="0"/>
              <a:pPr/>
              <a:t>3</a:t>
            </a:fld>
            <a:endParaRPr kumimoji="0" lang="en-US" dirty="0">
              <a:solidFill>
                <a:srgbClr val="FFFFFF"/>
              </a:solidFill>
            </a:endParaRPr>
          </a:p>
        </p:txBody>
      </p:sp>
      <p:sp>
        <p:nvSpPr>
          <p:cNvPr id="4" name="Content Placeholder 3"/>
          <p:cNvSpPr>
            <a:spLocks noGrp="1"/>
          </p:cNvSpPr>
          <p:nvPr>
            <p:ph sz="quarter" idx="1"/>
          </p:nvPr>
        </p:nvSpPr>
        <p:spPr>
          <a:xfrm>
            <a:off x="232012" y="1516698"/>
            <a:ext cx="8534036" cy="4829512"/>
          </a:xfrm>
        </p:spPr>
        <p:txBody>
          <a:bodyPr>
            <a:noAutofit/>
          </a:bodyPr>
          <a:lstStyle/>
          <a:p>
            <a:pPr algn="just">
              <a:lnSpc>
                <a:spcPts val="2500"/>
              </a:lnSpc>
              <a:spcBef>
                <a:spcPts val="0"/>
              </a:spcBef>
              <a:buNone/>
            </a:pPr>
            <a:r>
              <a:rPr lang="en-US" sz="2200" dirty="0" smtClean="0">
                <a:solidFill>
                  <a:srgbClr val="0070C0"/>
                </a:solidFill>
              </a:rPr>
              <a:t>	</a:t>
            </a:r>
            <a:r>
              <a:rPr lang="en-US" sz="2000" dirty="0" smtClean="0">
                <a:solidFill>
                  <a:srgbClr val="0070C0"/>
                </a:solidFill>
              </a:rPr>
              <a:t>The Vietnamese Government has committed to protecting the environment through various policies, legislation and programs:</a:t>
            </a:r>
          </a:p>
          <a:p>
            <a:pPr algn="just">
              <a:lnSpc>
                <a:spcPts val="2500"/>
              </a:lnSpc>
              <a:spcBef>
                <a:spcPts val="0"/>
              </a:spcBef>
              <a:buNone/>
            </a:pPr>
            <a:r>
              <a:rPr lang="en-US" sz="2000" dirty="0" smtClean="0">
                <a:solidFill>
                  <a:srgbClr val="0070C0"/>
                </a:solidFill>
              </a:rPr>
              <a:t>	- Law on Protection of the Environment; Law on Water Resources, Mineral Law, ... </a:t>
            </a:r>
          </a:p>
          <a:p>
            <a:pPr algn="just">
              <a:lnSpc>
                <a:spcPts val="2500"/>
              </a:lnSpc>
              <a:spcBef>
                <a:spcPts val="0"/>
              </a:spcBef>
              <a:buNone/>
            </a:pPr>
            <a:r>
              <a:rPr lang="en-US" sz="2000" dirty="0" smtClean="0">
                <a:solidFill>
                  <a:srgbClr val="0070C0"/>
                </a:solidFill>
              </a:rPr>
              <a:t>	- Resolutions of the National Assembly; surveillance activities of the National Assembly, the Government, programs and projects to protection of the environment;</a:t>
            </a:r>
          </a:p>
          <a:p>
            <a:pPr algn="just">
              <a:lnSpc>
                <a:spcPts val="2500"/>
              </a:lnSpc>
              <a:spcBef>
                <a:spcPts val="0"/>
              </a:spcBef>
              <a:buNone/>
            </a:pPr>
            <a:r>
              <a:rPr lang="en-US" sz="2000" dirty="0" smtClean="0">
                <a:solidFill>
                  <a:srgbClr val="0070C0"/>
                </a:solidFill>
              </a:rPr>
              <a:t>	- Objectives and Orientations on environmental protection in Vietnam has been concretized in the Resolution No. 535 in 2012 of the National Assembly on the results of monitoring and promoting the implementation of policies and laws on management, mining associated with environmental protection; and The National Strategy on Environment Protection to 2020, with Visions to 2030 was approved by the Prime Minister in Decision No. 1216 in 2012. </a:t>
            </a:r>
            <a:endParaRPr lang="vi-VN" sz="2000" dirty="0">
              <a:solidFill>
                <a:srgbClr val="0070C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smtClean="0"/>
              <a:t>OBJECTIVES TO 2020</a:t>
            </a:r>
            <a:endParaRPr lang="vi-VN" b="1" dirty="0"/>
          </a:p>
        </p:txBody>
      </p:sp>
      <p:sp>
        <p:nvSpPr>
          <p:cNvPr id="3" name="Slide Number Placeholder 2"/>
          <p:cNvSpPr>
            <a:spLocks noGrp="1"/>
          </p:cNvSpPr>
          <p:nvPr>
            <p:ph type="sldNum" sz="quarter" idx="12"/>
          </p:nvPr>
        </p:nvSpPr>
        <p:spPr/>
        <p:txBody>
          <a:bodyPr>
            <a:normAutofit fontScale="85000" lnSpcReduction="20000"/>
          </a:bodyPr>
          <a:lstStyle/>
          <a:p>
            <a:fld id="{F0C94032-CD4C-4C25-B0C2-CEC720522D92}" type="slidenum">
              <a:rPr kumimoji="0" lang="en-US" smtClean="0"/>
              <a:pPr/>
              <a:t>4</a:t>
            </a:fld>
            <a:endParaRPr kumimoji="0" lang="en-US" dirty="0">
              <a:solidFill>
                <a:srgbClr val="FFFFFF"/>
              </a:solidFill>
            </a:endParaRPr>
          </a:p>
        </p:txBody>
      </p:sp>
      <p:sp>
        <p:nvSpPr>
          <p:cNvPr id="4" name="Content Placeholder 3"/>
          <p:cNvSpPr>
            <a:spLocks noGrp="1"/>
          </p:cNvSpPr>
          <p:nvPr>
            <p:ph sz="quarter" idx="1"/>
          </p:nvPr>
        </p:nvSpPr>
        <p:spPr>
          <a:xfrm>
            <a:off x="232012" y="1924334"/>
            <a:ext cx="8454788" cy="4171666"/>
          </a:xfrm>
        </p:spPr>
        <p:txBody>
          <a:bodyPr>
            <a:normAutofit fontScale="77500" lnSpcReduction="20000"/>
          </a:bodyPr>
          <a:lstStyle/>
          <a:p>
            <a:pPr algn="just">
              <a:lnSpc>
                <a:spcPct val="150000"/>
              </a:lnSpc>
              <a:spcBef>
                <a:spcPts val="600"/>
              </a:spcBef>
              <a:spcAft>
                <a:spcPts val="600"/>
              </a:spcAft>
              <a:buNone/>
            </a:pPr>
            <a:r>
              <a:rPr lang="en-US" sz="3200" dirty="0" smtClean="0">
                <a:solidFill>
                  <a:srgbClr val="0070C0"/>
                </a:solidFill>
              </a:rPr>
              <a:t>	- </a:t>
            </a:r>
            <a:r>
              <a:rPr lang="en-US" sz="3100" dirty="0" smtClean="0">
                <a:solidFill>
                  <a:srgbClr val="0070C0"/>
                </a:solidFill>
              </a:rPr>
              <a:t>To reduce sources of environment pollution;</a:t>
            </a:r>
          </a:p>
          <a:p>
            <a:pPr algn="just">
              <a:lnSpc>
                <a:spcPct val="150000"/>
              </a:lnSpc>
              <a:spcBef>
                <a:spcPts val="600"/>
              </a:spcBef>
              <a:spcAft>
                <a:spcPts val="600"/>
              </a:spcAft>
              <a:buNone/>
            </a:pPr>
            <a:r>
              <a:rPr lang="en-US" sz="3100" dirty="0" smtClean="0">
                <a:solidFill>
                  <a:srgbClr val="0070C0"/>
                </a:solidFill>
              </a:rPr>
              <a:t>	- To improve the environment in polluted and deteriorated areas; to better living conditions of people;</a:t>
            </a:r>
          </a:p>
          <a:p>
            <a:pPr algn="just">
              <a:lnSpc>
                <a:spcPct val="150000"/>
              </a:lnSpc>
              <a:spcBef>
                <a:spcPts val="600"/>
              </a:spcBef>
              <a:spcAft>
                <a:spcPts val="600"/>
              </a:spcAft>
              <a:buNone/>
            </a:pPr>
            <a:r>
              <a:rPr lang="en-US" sz="3100" dirty="0" smtClean="0">
                <a:solidFill>
                  <a:srgbClr val="0070C0"/>
                </a:solidFill>
              </a:rPr>
              <a:t>	- To mitigate deterioration and exhaustion of natural resources; to restrain the degradation of biodiversity;</a:t>
            </a:r>
          </a:p>
          <a:p>
            <a:pPr algn="just">
              <a:lnSpc>
                <a:spcPct val="150000"/>
              </a:lnSpc>
              <a:spcBef>
                <a:spcPts val="600"/>
              </a:spcBef>
              <a:spcAft>
                <a:spcPts val="600"/>
              </a:spcAft>
              <a:buNone/>
            </a:pPr>
            <a:r>
              <a:rPr lang="en-US" sz="3100" dirty="0" smtClean="0">
                <a:solidFill>
                  <a:srgbClr val="0070C0"/>
                </a:solidFill>
              </a:rPr>
              <a:t>	- To improve the capability of actively responding to climate change and reduce the increase of greenhouse gas emissions.</a:t>
            </a:r>
            <a:endParaRPr lang="en-US" sz="3100" dirty="0">
              <a:solidFill>
                <a:srgbClr val="0070C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VISIONS TO 2030</a:t>
            </a:r>
            <a:endParaRPr lang="vi-VN" b="1" dirty="0"/>
          </a:p>
        </p:txBody>
      </p:sp>
      <p:sp>
        <p:nvSpPr>
          <p:cNvPr id="3" name="Slide Number Placeholder 2"/>
          <p:cNvSpPr>
            <a:spLocks noGrp="1"/>
          </p:cNvSpPr>
          <p:nvPr>
            <p:ph type="sldNum" sz="quarter" idx="12"/>
          </p:nvPr>
        </p:nvSpPr>
        <p:spPr/>
        <p:txBody>
          <a:bodyPr>
            <a:normAutofit fontScale="85000" lnSpcReduction="20000"/>
          </a:bodyPr>
          <a:lstStyle/>
          <a:p>
            <a:fld id="{F0C94032-CD4C-4C25-B0C2-CEC720522D92}" type="slidenum">
              <a:rPr kumimoji="0" lang="en-US" smtClean="0"/>
              <a:pPr/>
              <a:t>5</a:t>
            </a:fld>
            <a:endParaRPr kumimoji="0" lang="en-US" dirty="0">
              <a:solidFill>
                <a:srgbClr val="FFFFFF"/>
              </a:solidFill>
            </a:endParaRPr>
          </a:p>
        </p:txBody>
      </p:sp>
      <p:sp>
        <p:nvSpPr>
          <p:cNvPr id="4" name="Content Placeholder 3"/>
          <p:cNvSpPr>
            <a:spLocks noGrp="1"/>
          </p:cNvSpPr>
          <p:nvPr>
            <p:ph sz="quarter" idx="1"/>
          </p:nvPr>
        </p:nvSpPr>
        <p:spPr>
          <a:xfrm>
            <a:off x="191068" y="2033516"/>
            <a:ext cx="8270543" cy="4062483"/>
          </a:xfrm>
        </p:spPr>
        <p:txBody>
          <a:bodyPr/>
          <a:lstStyle/>
          <a:p>
            <a:pPr algn="just">
              <a:buNone/>
            </a:pPr>
            <a:r>
              <a:rPr lang="en-US" dirty="0" smtClean="0">
                <a:solidFill>
                  <a:srgbClr val="0070C0"/>
                </a:solidFill>
              </a:rPr>
              <a:t>	-  To prevent and push back environment pollution, resource deterioration and biodiversity degradation; to improve quality of the habitat; </a:t>
            </a:r>
          </a:p>
          <a:p>
            <a:pPr algn="just">
              <a:buNone/>
            </a:pPr>
            <a:r>
              <a:rPr lang="en-US" dirty="0" smtClean="0">
                <a:solidFill>
                  <a:srgbClr val="0070C0"/>
                </a:solidFill>
              </a:rPr>
              <a:t>	-   To actively respond to climate change; </a:t>
            </a:r>
          </a:p>
          <a:p>
            <a:pPr algn="just">
              <a:buNone/>
            </a:pPr>
            <a:r>
              <a:rPr lang="en-US" dirty="0" smtClean="0">
                <a:solidFill>
                  <a:srgbClr val="0070C0"/>
                </a:solidFill>
              </a:rPr>
              <a:t>	- To create fundamental conditions for a green economy, with low waste and low carbon, for the sake of the country’s prosperity and sustainable development.</a:t>
            </a:r>
            <a:endParaRPr lang="vi-VN" dirty="0" smtClean="0">
              <a:solidFill>
                <a:srgbClr val="0070C0"/>
              </a:solidFill>
            </a:endParaRPr>
          </a:p>
          <a:p>
            <a:endParaRPr lang="vi-VN" dirty="0">
              <a:solidFill>
                <a:srgbClr val="0070C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9144000" cy="1272222"/>
          </a:xfrm>
        </p:spPr>
        <p:txBody>
          <a:bodyPr>
            <a:normAutofit/>
          </a:bodyPr>
          <a:lstStyle/>
          <a:p>
            <a:pPr algn="ctr"/>
            <a:r>
              <a:rPr lang="en-US" b="1" dirty="0" smtClean="0"/>
              <a:t>Environmental Auditing in Vietnam</a:t>
            </a:r>
            <a:endParaRPr lang="vi-VN" b="1" dirty="0"/>
          </a:p>
        </p:txBody>
      </p:sp>
      <p:sp>
        <p:nvSpPr>
          <p:cNvPr id="3" name="Slide Number Placeholder 2"/>
          <p:cNvSpPr>
            <a:spLocks noGrp="1"/>
          </p:cNvSpPr>
          <p:nvPr>
            <p:ph type="sldNum" sz="quarter" idx="12"/>
          </p:nvPr>
        </p:nvSpPr>
        <p:spPr/>
        <p:txBody>
          <a:bodyPr>
            <a:normAutofit fontScale="85000" lnSpcReduction="20000"/>
          </a:bodyPr>
          <a:lstStyle/>
          <a:p>
            <a:fld id="{F0C94032-CD4C-4C25-B0C2-CEC720522D92}" type="slidenum">
              <a:rPr kumimoji="0" lang="en-US" smtClean="0"/>
              <a:pPr/>
              <a:t>6</a:t>
            </a:fld>
            <a:endParaRPr kumimoji="0" lang="en-US" dirty="0">
              <a:solidFill>
                <a:srgbClr val="FFFFFF"/>
              </a:solidFill>
            </a:endParaRPr>
          </a:p>
        </p:txBody>
      </p:sp>
      <p:sp>
        <p:nvSpPr>
          <p:cNvPr id="4" name="Content Placeholder 3"/>
          <p:cNvSpPr>
            <a:spLocks noGrp="1"/>
          </p:cNvSpPr>
          <p:nvPr>
            <p:ph sz="quarter" idx="1"/>
          </p:nvPr>
        </p:nvSpPr>
        <p:spPr>
          <a:xfrm>
            <a:off x="232012" y="1600200"/>
            <a:ext cx="8534036" cy="5032612"/>
          </a:xfrm>
        </p:spPr>
        <p:txBody>
          <a:bodyPr>
            <a:normAutofit fontScale="92500" lnSpcReduction="10000"/>
          </a:bodyPr>
          <a:lstStyle/>
          <a:p>
            <a:pPr algn="just">
              <a:buNone/>
            </a:pPr>
            <a:r>
              <a:rPr lang="en-US" sz="2300" dirty="0" smtClean="0">
                <a:solidFill>
                  <a:srgbClr val="0070C0"/>
                </a:solidFill>
              </a:rPr>
              <a:t>	</a:t>
            </a:r>
            <a:r>
              <a:rPr lang="en-US" sz="2400" dirty="0" smtClean="0">
                <a:solidFill>
                  <a:srgbClr val="0070C0"/>
                </a:solidFill>
              </a:rPr>
              <a:t>Recognizing the importance of environmental protection and sustainable development, Environmental Auditing is one of the priority activities of SAV:</a:t>
            </a:r>
          </a:p>
          <a:p>
            <a:pPr algn="just">
              <a:buNone/>
            </a:pPr>
            <a:r>
              <a:rPr lang="en-US" sz="2400" dirty="0" smtClean="0">
                <a:solidFill>
                  <a:srgbClr val="0070C0"/>
                </a:solidFill>
              </a:rPr>
              <a:t>	- Working Group on Environmental Auditing (WGEA) established in 2008; </a:t>
            </a:r>
          </a:p>
          <a:p>
            <a:pPr algn="just">
              <a:buNone/>
            </a:pPr>
            <a:r>
              <a:rPr lang="en-US" sz="2400" dirty="0" smtClean="0">
                <a:solidFill>
                  <a:srgbClr val="0070C0"/>
                </a:solidFill>
              </a:rPr>
              <a:t>	- Join the WGEA meetings of INTOSAI and ASOSAI;</a:t>
            </a:r>
          </a:p>
          <a:p>
            <a:pPr algn="just">
              <a:buNone/>
            </a:pPr>
            <a:r>
              <a:rPr lang="en-US" sz="2400" dirty="0" smtClean="0">
                <a:solidFill>
                  <a:srgbClr val="0070C0"/>
                </a:solidFill>
              </a:rPr>
              <a:t>	- Join the international environmental audits;</a:t>
            </a:r>
          </a:p>
          <a:p>
            <a:pPr algn="just">
              <a:buNone/>
            </a:pPr>
            <a:r>
              <a:rPr lang="en-US" sz="2400" dirty="0" smtClean="0">
                <a:solidFill>
                  <a:srgbClr val="0070C0"/>
                </a:solidFill>
              </a:rPr>
              <a:t>	- Environmental Auditing as one of activities in the Action Plan to implement the Development Strategy of SAV to the year 2020;</a:t>
            </a:r>
          </a:p>
          <a:p>
            <a:pPr algn="just">
              <a:buNone/>
            </a:pPr>
            <a:r>
              <a:rPr lang="en-US" sz="2400" dirty="0" smtClean="0">
                <a:solidFill>
                  <a:srgbClr val="0070C0"/>
                </a:solidFill>
              </a:rPr>
              <a:t>	- Translated and disseminated the guidelines of ASOSAI and INTOSAI to the State auditors;</a:t>
            </a:r>
          </a:p>
          <a:p>
            <a:pPr algn="just">
              <a:buNone/>
            </a:pPr>
            <a:r>
              <a:rPr lang="en-US" sz="2400" dirty="0" smtClean="0">
                <a:solidFill>
                  <a:srgbClr val="0070C0"/>
                </a:solidFill>
              </a:rPr>
              <a:t>	- Completed assessment of the auditing standards by </a:t>
            </a:r>
            <a:r>
              <a:rPr lang="en-US" sz="2400" dirty="0" err="1" smtClean="0">
                <a:solidFill>
                  <a:srgbClr val="0070C0"/>
                </a:solidFill>
              </a:rPr>
              <a:t>iCATs</a:t>
            </a:r>
            <a:r>
              <a:rPr lang="en-US" sz="2400" dirty="0" smtClean="0">
                <a:solidFill>
                  <a:srgbClr val="0070C0"/>
                </a:solidFill>
              </a:rPr>
              <a:t> and currently developing auditing standard towards assimilation with the ISSAI</a:t>
            </a:r>
            <a:endParaRPr lang="vi-VN" sz="2300" dirty="0" smtClean="0">
              <a:solidFill>
                <a:srgbClr val="0070C0"/>
              </a:solidFill>
            </a:endParaRPr>
          </a:p>
          <a:p>
            <a:endParaRPr lang="vi-VN" sz="2300" dirty="0">
              <a:solidFill>
                <a:srgbClr val="0070C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990600"/>
          </a:xfrm>
        </p:spPr>
        <p:txBody>
          <a:bodyPr>
            <a:normAutofit/>
          </a:bodyPr>
          <a:lstStyle/>
          <a:p>
            <a:pPr algn="ctr"/>
            <a:r>
              <a:rPr lang="en-US" b="1" dirty="0" smtClean="0"/>
              <a:t>The SAV’S Environmental  Audits</a:t>
            </a:r>
            <a:endParaRPr lang="vi-VN" b="1" dirty="0"/>
          </a:p>
        </p:txBody>
      </p:sp>
      <p:sp>
        <p:nvSpPr>
          <p:cNvPr id="3" name="Slide Number Placeholder 2"/>
          <p:cNvSpPr>
            <a:spLocks noGrp="1"/>
          </p:cNvSpPr>
          <p:nvPr>
            <p:ph type="sldNum" sz="quarter" idx="12"/>
          </p:nvPr>
        </p:nvSpPr>
        <p:spPr/>
        <p:txBody>
          <a:bodyPr>
            <a:normAutofit fontScale="85000" lnSpcReduction="20000"/>
          </a:bodyPr>
          <a:lstStyle/>
          <a:p>
            <a:fld id="{F0C94032-CD4C-4C25-B0C2-CEC720522D92}" type="slidenum">
              <a:rPr kumimoji="0" lang="en-US" smtClean="0"/>
              <a:pPr/>
              <a:t>7</a:t>
            </a:fld>
            <a:endParaRPr kumimoji="0" lang="en-US" dirty="0">
              <a:solidFill>
                <a:srgbClr val="FFFFFF"/>
              </a:solidFill>
            </a:endParaRPr>
          </a:p>
        </p:txBody>
      </p:sp>
      <p:sp>
        <p:nvSpPr>
          <p:cNvPr id="4" name="Content Placeholder 3"/>
          <p:cNvSpPr>
            <a:spLocks noGrp="1"/>
          </p:cNvSpPr>
          <p:nvPr>
            <p:ph sz="quarter" idx="1"/>
          </p:nvPr>
        </p:nvSpPr>
        <p:spPr>
          <a:xfrm>
            <a:off x="272955" y="1516698"/>
            <a:ext cx="8543499" cy="5088818"/>
          </a:xfrm>
        </p:spPr>
        <p:txBody>
          <a:bodyPr>
            <a:noAutofit/>
          </a:bodyPr>
          <a:lstStyle/>
          <a:p>
            <a:pPr algn="just">
              <a:spcBef>
                <a:spcPts val="300"/>
              </a:spcBef>
              <a:spcAft>
                <a:spcPts val="300"/>
              </a:spcAft>
              <a:buNone/>
            </a:pPr>
            <a:r>
              <a:rPr lang="en-US" sz="2400" dirty="0" smtClean="0"/>
              <a:t>	</a:t>
            </a:r>
            <a:r>
              <a:rPr lang="en-US" sz="2000" dirty="0" smtClean="0">
                <a:solidFill>
                  <a:srgbClr val="0070C0"/>
                </a:solidFill>
              </a:rPr>
              <a:t>The SAV has integrated environmental auditing as a content in the audits, namely:</a:t>
            </a:r>
          </a:p>
          <a:p>
            <a:pPr algn="just">
              <a:spcBef>
                <a:spcPts val="300"/>
              </a:spcBef>
              <a:spcAft>
                <a:spcPts val="300"/>
              </a:spcAft>
              <a:buNone/>
            </a:pPr>
            <a:r>
              <a:rPr lang="en-US" sz="2000" dirty="0" smtClean="0">
                <a:solidFill>
                  <a:srgbClr val="0070C0"/>
                </a:solidFill>
              </a:rPr>
              <a:t>	- The National Program to Rehabilitate and Develop 5 Million Hectares of Forests;</a:t>
            </a:r>
          </a:p>
          <a:p>
            <a:pPr algn="just">
              <a:spcBef>
                <a:spcPts val="300"/>
              </a:spcBef>
              <a:spcAft>
                <a:spcPts val="300"/>
              </a:spcAft>
              <a:buNone/>
            </a:pPr>
            <a:r>
              <a:rPr lang="en-US" sz="2000" dirty="0" smtClean="0">
                <a:solidFill>
                  <a:srgbClr val="0070C0"/>
                </a:solidFill>
              </a:rPr>
              <a:t>	-  The National Target Program for Rural Water Supply and Sanitation;</a:t>
            </a:r>
          </a:p>
          <a:p>
            <a:pPr algn="just">
              <a:spcBef>
                <a:spcPts val="300"/>
              </a:spcBef>
              <a:spcAft>
                <a:spcPts val="300"/>
              </a:spcAft>
              <a:buNone/>
            </a:pPr>
            <a:r>
              <a:rPr lang="en-US" sz="2000" dirty="0" smtClean="0">
                <a:solidFill>
                  <a:srgbClr val="0070C0"/>
                </a:solidFill>
              </a:rPr>
              <a:t> 	- The Hanoi Drainage Project for Environment Improvement;</a:t>
            </a:r>
          </a:p>
          <a:p>
            <a:pPr algn="just">
              <a:spcBef>
                <a:spcPts val="300"/>
              </a:spcBef>
              <a:spcAft>
                <a:spcPts val="300"/>
              </a:spcAft>
              <a:buNone/>
            </a:pPr>
            <a:r>
              <a:rPr lang="en-US" sz="2000" dirty="0" smtClean="0">
                <a:solidFill>
                  <a:srgbClr val="0070C0"/>
                </a:solidFill>
              </a:rPr>
              <a:t>	- The Second Red River Basin Sector Project;</a:t>
            </a:r>
          </a:p>
          <a:p>
            <a:pPr algn="just">
              <a:spcBef>
                <a:spcPts val="300"/>
              </a:spcBef>
              <a:spcAft>
                <a:spcPts val="300"/>
              </a:spcAft>
              <a:buNone/>
            </a:pPr>
            <a:r>
              <a:rPr lang="en-US" sz="2000" dirty="0" smtClean="0">
                <a:solidFill>
                  <a:srgbClr val="0070C0"/>
                </a:solidFill>
              </a:rPr>
              <a:t>	-  The Waste Water Treatment, Solid Waste and Environmental Protection Project of Hoi An;</a:t>
            </a:r>
          </a:p>
          <a:p>
            <a:pPr algn="just">
              <a:spcBef>
                <a:spcPts val="300"/>
              </a:spcBef>
              <a:spcAft>
                <a:spcPts val="300"/>
              </a:spcAft>
              <a:buNone/>
            </a:pPr>
            <a:r>
              <a:rPr lang="en-US" sz="2000" dirty="0" smtClean="0">
                <a:solidFill>
                  <a:srgbClr val="0070C0"/>
                </a:solidFill>
              </a:rPr>
              <a:t>	- The Audit on Quality of Seafood in Vietnam;</a:t>
            </a:r>
          </a:p>
          <a:p>
            <a:pPr algn="just">
              <a:spcBef>
                <a:spcPts val="300"/>
              </a:spcBef>
              <a:spcAft>
                <a:spcPts val="300"/>
              </a:spcAft>
              <a:buNone/>
            </a:pPr>
            <a:r>
              <a:rPr lang="en-US" sz="2000" dirty="0" smtClean="0">
                <a:solidFill>
                  <a:srgbClr val="0070C0"/>
                </a:solidFill>
              </a:rPr>
              <a:t>	- The Cooperative Environmental Audit on Water Issues of Mekong River Basin;</a:t>
            </a:r>
          </a:p>
          <a:p>
            <a:pPr algn="just">
              <a:spcBef>
                <a:spcPts val="300"/>
              </a:spcBef>
              <a:spcAft>
                <a:spcPts val="300"/>
              </a:spcAft>
              <a:buNone/>
            </a:pPr>
            <a:r>
              <a:rPr lang="en-US" sz="2000" dirty="0" smtClean="0">
                <a:solidFill>
                  <a:srgbClr val="0070C0"/>
                </a:solidFill>
              </a:rPr>
              <a:t>	- The audits on management, exploitation and use of natural resources, etc.</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Findings of the Audits</a:t>
            </a:r>
            <a:endParaRPr lang="vi-VN" b="1" dirty="0"/>
          </a:p>
        </p:txBody>
      </p:sp>
      <p:sp>
        <p:nvSpPr>
          <p:cNvPr id="3" name="Slide Number Placeholder 2"/>
          <p:cNvSpPr>
            <a:spLocks noGrp="1"/>
          </p:cNvSpPr>
          <p:nvPr>
            <p:ph type="sldNum" sz="quarter" idx="12"/>
          </p:nvPr>
        </p:nvSpPr>
        <p:spPr/>
        <p:txBody>
          <a:bodyPr>
            <a:normAutofit fontScale="85000" lnSpcReduction="20000"/>
          </a:bodyPr>
          <a:lstStyle/>
          <a:p>
            <a:fld id="{F0C94032-CD4C-4C25-B0C2-CEC720522D92}" type="slidenum">
              <a:rPr kumimoji="0" lang="en-US" smtClean="0"/>
              <a:pPr/>
              <a:t>8</a:t>
            </a:fld>
            <a:endParaRPr kumimoji="0" lang="en-US" dirty="0">
              <a:solidFill>
                <a:srgbClr val="FFFFFF"/>
              </a:solidFill>
            </a:endParaRPr>
          </a:p>
        </p:txBody>
      </p:sp>
      <p:sp>
        <p:nvSpPr>
          <p:cNvPr id="4" name="Content Placeholder 3"/>
          <p:cNvSpPr>
            <a:spLocks noGrp="1"/>
          </p:cNvSpPr>
          <p:nvPr>
            <p:ph sz="quarter" idx="1"/>
          </p:nvPr>
        </p:nvSpPr>
        <p:spPr>
          <a:xfrm>
            <a:off x="218364" y="1600199"/>
            <a:ext cx="8720920" cy="4991669"/>
          </a:xfrm>
        </p:spPr>
        <p:txBody>
          <a:bodyPr>
            <a:normAutofit fontScale="77500" lnSpcReduction="20000"/>
          </a:bodyPr>
          <a:lstStyle/>
          <a:p>
            <a:pPr algn="just">
              <a:lnSpc>
                <a:spcPct val="120000"/>
              </a:lnSpc>
              <a:spcBef>
                <a:spcPts val="0"/>
              </a:spcBef>
              <a:buNone/>
            </a:pPr>
            <a:r>
              <a:rPr lang="en-US" dirty="0" smtClean="0"/>
              <a:t>	- </a:t>
            </a:r>
            <a:r>
              <a:rPr lang="en-US" dirty="0" smtClean="0">
                <a:solidFill>
                  <a:srgbClr val="0070C0"/>
                </a:solidFill>
              </a:rPr>
              <a:t>Lack of stability, strategy and remaining passive in </a:t>
            </a:r>
            <a:r>
              <a:rPr lang="en-US" sz="2800" dirty="0" smtClean="0">
                <a:solidFill>
                  <a:srgbClr val="0070C0"/>
                </a:solidFill>
              </a:rPr>
              <a:t>the management of natural resources. </a:t>
            </a:r>
          </a:p>
          <a:p>
            <a:pPr algn="just">
              <a:lnSpc>
                <a:spcPct val="120000"/>
              </a:lnSpc>
              <a:spcBef>
                <a:spcPts val="0"/>
              </a:spcBef>
              <a:buNone/>
            </a:pPr>
            <a:r>
              <a:rPr lang="en-US" sz="2800" dirty="0" smtClean="0">
                <a:solidFill>
                  <a:srgbClr val="0070C0"/>
                </a:solidFill>
              </a:rPr>
              <a:t>	- There are many potential risks of unsafe labor, environmental pollution in exploitation of natural resources.</a:t>
            </a:r>
          </a:p>
          <a:p>
            <a:pPr algn="just">
              <a:lnSpc>
                <a:spcPct val="120000"/>
              </a:lnSpc>
              <a:spcBef>
                <a:spcPts val="0"/>
              </a:spcBef>
              <a:buNone/>
            </a:pPr>
            <a:r>
              <a:rPr lang="en-US" sz="2800" dirty="0" smtClean="0">
                <a:solidFill>
                  <a:srgbClr val="0070C0"/>
                </a:solidFill>
              </a:rPr>
              <a:t>	- Formulation, appraisal, approval and implementation of the planned exploration, exploitation, processing and utilization of minerals with many shortcomings.</a:t>
            </a:r>
          </a:p>
          <a:p>
            <a:pPr algn="just">
              <a:lnSpc>
                <a:spcPct val="120000"/>
              </a:lnSpc>
              <a:spcBef>
                <a:spcPts val="0"/>
              </a:spcBef>
              <a:buNone/>
            </a:pPr>
            <a:r>
              <a:rPr lang="en-US" sz="2800" dirty="0" smtClean="0">
                <a:solidFill>
                  <a:srgbClr val="0070C0"/>
                </a:solidFill>
              </a:rPr>
              <a:t>	- Some localities are lacking of consistent and decisive in preventing, handling law violations of mineral resource extraction.</a:t>
            </a:r>
          </a:p>
          <a:p>
            <a:pPr algn="just">
              <a:lnSpc>
                <a:spcPct val="120000"/>
              </a:lnSpc>
              <a:spcBef>
                <a:spcPts val="0"/>
              </a:spcBef>
              <a:buNone/>
            </a:pPr>
            <a:r>
              <a:rPr lang="en-US" sz="2800" dirty="0" smtClean="0">
                <a:solidFill>
                  <a:srgbClr val="0070C0"/>
                </a:solidFill>
              </a:rPr>
              <a:t>	- Exploitation of minerals resources and discharge of waste water exist some issues such as no license, not to declare royalties and fees for environmental protection, declaration missing or improperly declared taxable unit.</a:t>
            </a:r>
          </a:p>
          <a:p>
            <a:pPr algn="just">
              <a:lnSpc>
                <a:spcPct val="120000"/>
              </a:lnSpc>
              <a:spcBef>
                <a:spcPts val="0"/>
              </a:spcBef>
              <a:buNone/>
            </a:pPr>
            <a:r>
              <a:rPr lang="en-US" sz="2800" dirty="0" smtClean="0">
                <a:solidFill>
                  <a:srgbClr val="0070C0"/>
                </a:solidFill>
              </a:rPr>
              <a:t>	- Legal Documents are overlapped and unclear.</a:t>
            </a:r>
            <a:endParaRPr lang="vi-VN" sz="2800" dirty="0">
              <a:solidFill>
                <a:srgbClr val="0070C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Limitations and Reasons</a:t>
            </a:r>
            <a:endParaRPr lang="vi-VN" b="1" dirty="0"/>
          </a:p>
        </p:txBody>
      </p:sp>
      <p:sp>
        <p:nvSpPr>
          <p:cNvPr id="3" name="Slide Number Placeholder 2"/>
          <p:cNvSpPr>
            <a:spLocks noGrp="1"/>
          </p:cNvSpPr>
          <p:nvPr>
            <p:ph type="sldNum" sz="quarter" idx="12"/>
          </p:nvPr>
        </p:nvSpPr>
        <p:spPr/>
        <p:txBody>
          <a:bodyPr>
            <a:normAutofit fontScale="85000" lnSpcReduction="20000"/>
          </a:bodyPr>
          <a:lstStyle/>
          <a:p>
            <a:fld id="{F0C94032-CD4C-4C25-B0C2-CEC720522D92}" type="slidenum">
              <a:rPr kumimoji="0" lang="en-US" smtClean="0"/>
              <a:pPr/>
              <a:t>9</a:t>
            </a:fld>
            <a:endParaRPr kumimoji="0" lang="en-US" dirty="0">
              <a:solidFill>
                <a:srgbClr val="FFFFFF"/>
              </a:solidFill>
            </a:endParaRPr>
          </a:p>
        </p:txBody>
      </p:sp>
      <p:sp>
        <p:nvSpPr>
          <p:cNvPr id="4" name="Content Placeholder 3"/>
          <p:cNvSpPr>
            <a:spLocks noGrp="1"/>
          </p:cNvSpPr>
          <p:nvPr>
            <p:ph sz="quarter" idx="1"/>
          </p:nvPr>
        </p:nvSpPr>
        <p:spPr>
          <a:xfrm>
            <a:off x="612648" y="1787856"/>
            <a:ext cx="8153400" cy="4308143"/>
          </a:xfrm>
        </p:spPr>
        <p:txBody>
          <a:bodyPr>
            <a:normAutofit fontScale="77500" lnSpcReduction="20000"/>
          </a:bodyPr>
          <a:lstStyle/>
          <a:p>
            <a:pPr>
              <a:lnSpc>
                <a:spcPct val="150000"/>
              </a:lnSpc>
              <a:spcBef>
                <a:spcPts val="600"/>
              </a:spcBef>
              <a:spcAft>
                <a:spcPts val="600"/>
              </a:spcAft>
              <a:buNone/>
            </a:pPr>
            <a:r>
              <a:rPr lang="en-US" dirty="0" smtClean="0">
                <a:solidFill>
                  <a:srgbClr val="0070C0"/>
                </a:solidFill>
              </a:rPr>
              <a:t>	</a:t>
            </a:r>
            <a:r>
              <a:rPr lang="en-US" b="1" i="1" u="sng" dirty="0" smtClean="0">
                <a:solidFill>
                  <a:srgbClr val="0070C0"/>
                </a:solidFill>
              </a:rPr>
              <a:t>Limitations: </a:t>
            </a:r>
            <a:r>
              <a:rPr lang="en-US" dirty="0" smtClean="0">
                <a:solidFill>
                  <a:srgbClr val="0070C0"/>
                </a:solidFill>
              </a:rPr>
              <a:t/>
            </a:r>
            <a:br>
              <a:rPr lang="en-US" dirty="0" smtClean="0">
                <a:solidFill>
                  <a:srgbClr val="0070C0"/>
                </a:solidFill>
              </a:rPr>
            </a:br>
            <a:r>
              <a:rPr lang="en-US" dirty="0" smtClean="0">
                <a:solidFill>
                  <a:srgbClr val="0070C0"/>
                </a:solidFill>
              </a:rPr>
              <a:t>- Most environmental auditing performed by the SAV is still largely integrated in the financial statement and compliance audits. </a:t>
            </a:r>
          </a:p>
          <a:p>
            <a:pPr>
              <a:lnSpc>
                <a:spcPct val="150000"/>
              </a:lnSpc>
              <a:spcBef>
                <a:spcPts val="600"/>
              </a:spcBef>
              <a:spcAft>
                <a:spcPts val="600"/>
              </a:spcAft>
              <a:buNone/>
            </a:pPr>
            <a:r>
              <a:rPr lang="en-US" dirty="0" smtClean="0">
                <a:solidFill>
                  <a:srgbClr val="0070C0"/>
                </a:solidFill>
              </a:rPr>
              <a:t>	- Not much performance audits with the content of environmental auditing;</a:t>
            </a:r>
          </a:p>
          <a:p>
            <a:pPr>
              <a:lnSpc>
                <a:spcPct val="150000"/>
              </a:lnSpc>
              <a:spcBef>
                <a:spcPts val="600"/>
              </a:spcBef>
              <a:spcAft>
                <a:spcPts val="600"/>
              </a:spcAft>
              <a:buNone/>
            </a:pPr>
            <a:endParaRPr lang="en-US" dirty="0" smtClean="0">
              <a:solidFill>
                <a:srgbClr val="0070C0"/>
              </a:solidFill>
            </a:endParaRPr>
          </a:p>
          <a:p>
            <a:pPr>
              <a:lnSpc>
                <a:spcPct val="150000"/>
              </a:lnSpc>
              <a:spcBef>
                <a:spcPts val="600"/>
              </a:spcBef>
              <a:spcAft>
                <a:spcPts val="600"/>
              </a:spcAft>
              <a:buNone/>
            </a:pPr>
            <a:r>
              <a:rPr lang="en-US" dirty="0" smtClean="0">
                <a:solidFill>
                  <a:srgbClr val="0070C0"/>
                </a:solidFill>
              </a:rPr>
              <a:t>	Therefore, the audit results are not as expected.</a:t>
            </a:r>
            <a:endParaRPr lang="vi-VN" dirty="0">
              <a:solidFill>
                <a:srgbClr val="0070C0"/>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Median">
      <a:maj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bwMode="auto">
        <a:noFill/>
        <a:ln w="9525">
          <a:noFill/>
          <a:miter lim="800000"/>
          <a:headEnd/>
          <a:tailEnd/>
        </a:ln>
        <a:effectLst/>
      </a:spPr>
      <a:bodyPr lIns="82442" tIns="41221" rIns="82442" bIns="41221">
        <a:spAutoFit/>
      </a:bodyPr>
      <a:lstStyle>
        <a:defPPr marL="104775" indent="-104775" defTabSz="823913">
          <a:buFontTx/>
          <a:buChar char="•"/>
          <a:defRPr sz="700" smtClean="0">
            <a:solidFill>
              <a:srgbClr val="231F20"/>
            </a:solidFill>
            <a:latin typeface="Verdana" pitchFamily="34"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26137</TotalTime>
  <Words>107</Words>
  <Application>Microsoft Office PowerPoint</Application>
  <PresentationFormat>On-screen Show (4:3)</PresentationFormat>
  <Paragraphs>81</Paragraphs>
  <Slides>14</Slides>
  <Notes>2</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Median</vt:lpstr>
      <vt:lpstr>Environmental auditing aND  THE ROLE OF STATE AUDIT OFFICE OF VIETNAM</vt:lpstr>
      <vt:lpstr>Environmental Issues in Vietnam</vt:lpstr>
      <vt:lpstr>VIETNAM’S ACTIONS</vt:lpstr>
      <vt:lpstr>OBJECTIVES TO 2020</vt:lpstr>
      <vt:lpstr>VISIONS TO 2030</vt:lpstr>
      <vt:lpstr>Environmental Auditing in Vietnam</vt:lpstr>
      <vt:lpstr>The SAV’S Environmental  Audits</vt:lpstr>
      <vt:lpstr>Findings of the Audits</vt:lpstr>
      <vt:lpstr>Limitations and Reasons</vt:lpstr>
      <vt:lpstr>REASONS</vt:lpstr>
      <vt:lpstr>ORIENTATIONS</vt:lpstr>
      <vt:lpstr>ORIENTATIONS</vt:lpstr>
      <vt:lpstr>SOLUTIONS</vt:lpstr>
      <vt:lpstr>Slide 14</vt:lpstr>
    </vt:vector>
  </TitlesOfParts>
  <Company>CCAF-FCVI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Julien Raynaud</dc:creator>
  <cp:lastModifiedBy>MrSang</cp:lastModifiedBy>
  <cp:revision>1849</cp:revision>
  <cp:lastPrinted>2013-08-08T20:09:19Z</cp:lastPrinted>
  <dcterms:created xsi:type="dcterms:W3CDTF">2013-07-19T12:29:11Z</dcterms:created>
  <dcterms:modified xsi:type="dcterms:W3CDTF">2014-04-14T08:33:23Z</dcterms:modified>
</cp:coreProperties>
</file>