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1" r:id="rId2"/>
    <p:sldId id="260" r:id="rId3"/>
    <p:sldId id="264" r:id="rId4"/>
    <p:sldId id="277" r:id="rId5"/>
    <p:sldId id="269" r:id="rId6"/>
    <p:sldId id="284" r:id="rId7"/>
    <p:sldId id="285" r:id="rId8"/>
    <p:sldId id="288" r:id="rId9"/>
    <p:sldId id="297" r:id="rId10"/>
    <p:sldId id="298" r:id="rId11"/>
    <p:sldId id="290" r:id="rId12"/>
    <p:sldId id="292" r:id="rId13"/>
    <p:sldId id="293"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B18FB-B8F9-458E-890E-9DC4CF96D54D}" type="doc">
      <dgm:prSet loTypeId="urn:microsoft.com/office/officeart/2005/8/layout/radial6" loCatId="relationship" qsTypeId="urn:microsoft.com/office/officeart/2005/8/quickstyle/3d2" qsCatId="3D" csTypeId="urn:microsoft.com/office/officeart/2005/8/colors/colorful5" csCatId="colorful" phldr="1"/>
      <dgm:spPr/>
      <dgm:t>
        <a:bodyPr/>
        <a:lstStyle/>
        <a:p>
          <a:endParaRPr lang="en-US"/>
        </a:p>
      </dgm:t>
    </dgm:pt>
    <dgm:pt modelId="{112141E4-5662-492B-9F89-68C346E9FF45}">
      <dgm:prSet phldrT="[Text]"/>
      <dgm:spPr/>
      <dgm:t>
        <a:bodyPr/>
        <a:lstStyle/>
        <a:p>
          <a:pPr algn="ctr"/>
          <a:r>
            <a:rPr lang="en-US" dirty="0" smtClean="0">
              <a:solidFill>
                <a:schemeClr val="tx1"/>
              </a:solidFill>
              <a:latin typeface="Times New Roman" panose="02020603050405020304" pitchFamily="18" charset="0"/>
              <a:cs typeface="Times New Roman" panose="02020603050405020304" pitchFamily="18" charset="0"/>
            </a:rPr>
            <a:t>Audit on Climate Change</a:t>
          </a:r>
          <a:endParaRPr lang="en-US" dirty="0">
            <a:solidFill>
              <a:schemeClr val="tx1"/>
            </a:solidFill>
            <a:latin typeface="Times New Roman" panose="02020603050405020304" pitchFamily="18" charset="0"/>
            <a:cs typeface="Times New Roman" panose="02020603050405020304" pitchFamily="18" charset="0"/>
          </a:endParaRPr>
        </a:p>
      </dgm:t>
    </dgm:pt>
    <dgm:pt modelId="{FA8C23F6-7E3E-4B5A-A242-33C0C385F936}" type="parTrans" cxnId="{BBE0DBF8-21DF-4F64-8445-54EBD1D295AA}">
      <dgm:prSet/>
      <dgm:spPr/>
      <dgm:t>
        <a:bodyPr/>
        <a:lstStyle/>
        <a:p>
          <a:endParaRPr lang="en-US"/>
        </a:p>
      </dgm:t>
    </dgm:pt>
    <dgm:pt modelId="{6CC06053-2977-4539-9682-31D353EB427C}" type="sibTrans" cxnId="{BBE0DBF8-21DF-4F64-8445-54EBD1D295AA}">
      <dgm:prSet/>
      <dgm:spPr/>
      <dgm:t>
        <a:bodyPr/>
        <a:lstStyle/>
        <a:p>
          <a:endParaRPr lang="en-US"/>
        </a:p>
      </dgm:t>
    </dgm:pt>
    <dgm:pt modelId="{9F353220-C639-4F53-AD3E-2A6AA8524ED5}">
      <dgm:prSet phldrT="[Text]" custT="1"/>
      <dgm:spPr/>
      <dgm:t>
        <a:bodyPr/>
        <a:lstStyle/>
        <a:p>
          <a:r>
            <a:rPr lang="en-US" sz="1400" b="1" dirty="0" smtClean="0">
              <a:solidFill>
                <a:srgbClr val="FFFF00"/>
              </a:solidFill>
              <a:latin typeface="Times New Roman" panose="02020603050405020304" pitchFamily="18" charset="0"/>
              <a:cs typeface="Times New Roman" panose="02020603050405020304" pitchFamily="18" charset="0"/>
            </a:rPr>
            <a:t>Sources of GHG emissions</a:t>
          </a:r>
          <a:r>
            <a:rPr lang="en-US" sz="1400" dirty="0" smtClean="0">
              <a:solidFill>
                <a:srgbClr val="FFFF00"/>
              </a:solidFill>
              <a:latin typeface="Times New Roman" panose="02020603050405020304" pitchFamily="18" charset="0"/>
              <a:cs typeface="Times New Roman" panose="02020603050405020304" pitchFamily="18" charset="0"/>
            </a:rPr>
            <a:t> </a:t>
          </a:r>
          <a:endParaRPr lang="en-US" sz="1400" dirty="0">
            <a:solidFill>
              <a:srgbClr val="FFFF00"/>
            </a:solidFill>
            <a:latin typeface="Times New Roman" panose="02020603050405020304" pitchFamily="18" charset="0"/>
            <a:cs typeface="Times New Roman" panose="02020603050405020304" pitchFamily="18" charset="0"/>
          </a:endParaRPr>
        </a:p>
      </dgm:t>
    </dgm:pt>
    <dgm:pt modelId="{B8941DBE-F046-4F4E-9B33-6163CD0751F2}" type="parTrans" cxnId="{330CF0B8-28AC-480B-B72A-2757A7075F9C}">
      <dgm:prSet/>
      <dgm:spPr/>
      <dgm:t>
        <a:bodyPr/>
        <a:lstStyle/>
        <a:p>
          <a:endParaRPr lang="en-US"/>
        </a:p>
      </dgm:t>
    </dgm:pt>
    <dgm:pt modelId="{097242AB-1722-4671-953E-6A0B51484E62}" type="sibTrans" cxnId="{330CF0B8-28AC-480B-B72A-2757A7075F9C}">
      <dgm:prSet/>
      <dgm:spPr/>
      <dgm:t>
        <a:bodyPr/>
        <a:lstStyle/>
        <a:p>
          <a:endParaRPr lang="en-US"/>
        </a:p>
      </dgm:t>
    </dgm:pt>
    <dgm:pt modelId="{A07E517F-0BBD-414D-88A6-144C0A4344FB}">
      <dgm:prSet phldrT="[Text]" custT="1"/>
      <dgm:spPr/>
      <dgm:t>
        <a:bodyPr/>
        <a:lstStyle/>
        <a:p>
          <a:r>
            <a:rPr lang="en-US" sz="1400" b="1" dirty="0" smtClean="0">
              <a:solidFill>
                <a:srgbClr val="FFFF00"/>
              </a:solidFill>
              <a:latin typeface="Times New Roman" panose="02020603050405020304" pitchFamily="18" charset="0"/>
              <a:cs typeface="Times New Roman" panose="02020603050405020304" pitchFamily="18" charset="0"/>
            </a:rPr>
            <a:t>Mitigation measures</a:t>
          </a:r>
          <a:r>
            <a:rPr lang="en-US" sz="1400" dirty="0" smtClean="0">
              <a:solidFill>
                <a:srgbClr val="FFFF00"/>
              </a:solidFill>
              <a:latin typeface="Times New Roman" panose="02020603050405020304" pitchFamily="18" charset="0"/>
              <a:cs typeface="Times New Roman" panose="02020603050405020304" pitchFamily="18" charset="0"/>
            </a:rPr>
            <a:t> </a:t>
          </a:r>
          <a:endParaRPr lang="en-US" sz="1400" dirty="0">
            <a:solidFill>
              <a:srgbClr val="FFFF00"/>
            </a:solidFill>
            <a:latin typeface="Times New Roman" panose="02020603050405020304" pitchFamily="18" charset="0"/>
            <a:cs typeface="Times New Roman" panose="02020603050405020304" pitchFamily="18" charset="0"/>
          </a:endParaRPr>
        </a:p>
      </dgm:t>
    </dgm:pt>
    <dgm:pt modelId="{EF88808F-CB8A-4057-AD09-91261DE39431}" type="parTrans" cxnId="{291F556B-F45C-4D93-B392-F6524E5A5DE1}">
      <dgm:prSet/>
      <dgm:spPr/>
      <dgm:t>
        <a:bodyPr/>
        <a:lstStyle/>
        <a:p>
          <a:endParaRPr lang="en-US"/>
        </a:p>
      </dgm:t>
    </dgm:pt>
    <dgm:pt modelId="{D5629C8E-1A87-42BB-BFD7-A407D265E15B}" type="sibTrans" cxnId="{291F556B-F45C-4D93-B392-F6524E5A5DE1}">
      <dgm:prSet/>
      <dgm:spPr/>
      <dgm:t>
        <a:bodyPr/>
        <a:lstStyle/>
        <a:p>
          <a:endParaRPr lang="en-US"/>
        </a:p>
      </dgm:t>
    </dgm:pt>
    <dgm:pt modelId="{E307C9E8-7296-4EB7-9E8B-DA61B15CE761}">
      <dgm:prSet phldrT="[Text]" custT="1"/>
      <dgm:spPr/>
      <dgm:t>
        <a:bodyPr/>
        <a:lstStyle/>
        <a:p>
          <a:r>
            <a:rPr lang="en-US" sz="1200" b="1" dirty="0" smtClean="0">
              <a:solidFill>
                <a:srgbClr val="FFFF00"/>
              </a:solidFill>
              <a:latin typeface="Times New Roman" panose="02020603050405020304" pitchFamily="18" charset="0"/>
              <a:cs typeface="Times New Roman" panose="02020603050405020304" pitchFamily="18" charset="0"/>
            </a:rPr>
            <a:t>Adaptation measures</a:t>
          </a:r>
          <a:r>
            <a:rPr lang="en-US" sz="1200" dirty="0" smtClean="0">
              <a:solidFill>
                <a:srgbClr val="FFFF00"/>
              </a:solidFill>
              <a:latin typeface="Times New Roman" panose="02020603050405020304" pitchFamily="18" charset="0"/>
              <a:cs typeface="Times New Roman" panose="02020603050405020304" pitchFamily="18" charset="0"/>
            </a:rPr>
            <a:t> </a:t>
          </a:r>
          <a:endParaRPr lang="en-US" sz="1200" dirty="0">
            <a:solidFill>
              <a:srgbClr val="FFFF00"/>
            </a:solidFill>
            <a:latin typeface="Times New Roman" panose="02020603050405020304" pitchFamily="18" charset="0"/>
            <a:cs typeface="Times New Roman" panose="02020603050405020304" pitchFamily="18" charset="0"/>
          </a:endParaRPr>
        </a:p>
      </dgm:t>
    </dgm:pt>
    <dgm:pt modelId="{467DDDAE-957A-439E-A8C7-9E51B42A1AA3}" type="parTrans" cxnId="{07912B77-E767-4B97-A2DF-D5B9CCEB7BA7}">
      <dgm:prSet/>
      <dgm:spPr/>
      <dgm:t>
        <a:bodyPr/>
        <a:lstStyle/>
        <a:p>
          <a:endParaRPr lang="en-US"/>
        </a:p>
      </dgm:t>
    </dgm:pt>
    <dgm:pt modelId="{62D7D104-FBB7-47B7-A7EC-33E1ACD5489C}" type="sibTrans" cxnId="{07912B77-E767-4B97-A2DF-D5B9CCEB7BA7}">
      <dgm:prSet/>
      <dgm:spPr/>
      <dgm:t>
        <a:bodyPr/>
        <a:lstStyle/>
        <a:p>
          <a:endParaRPr lang="en-US"/>
        </a:p>
      </dgm:t>
    </dgm:pt>
    <dgm:pt modelId="{8187A697-3076-49F5-AEB4-5DF6BEAC2E37}">
      <dgm:prSet phldrT="[Text]" custT="1"/>
      <dgm:spPr/>
      <dgm:t>
        <a:bodyPr/>
        <a:lstStyle/>
        <a:p>
          <a:r>
            <a:rPr lang="en-US" sz="1200" b="1" dirty="0" smtClean="0">
              <a:solidFill>
                <a:srgbClr val="FFFF00"/>
              </a:solidFill>
              <a:latin typeface="Times New Roman" panose="02020603050405020304" pitchFamily="18" charset="0"/>
              <a:cs typeface="Times New Roman" panose="02020603050405020304" pitchFamily="18" charset="0"/>
            </a:rPr>
            <a:t>Regulation, Monitoring</a:t>
          </a:r>
          <a:r>
            <a:rPr lang="en-US" sz="1200" b="1" baseline="0" dirty="0" smtClean="0">
              <a:solidFill>
                <a:srgbClr val="FFFF00"/>
              </a:solidFill>
              <a:latin typeface="Times New Roman" panose="02020603050405020304" pitchFamily="18" charset="0"/>
              <a:cs typeface="Times New Roman" panose="02020603050405020304" pitchFamily="18" charset="0"/>
            </a:rPr>
            <a:t> and Supervision</a:t>
          </a:r>
          <a:endParaRPr lang="en-US" sz="1200" b="1" dirty="0">
            <a:solidFill>
              <a:srgbClr val="FFFF00"/>
            </a:solidFill>
            <a:latin typeface="Times New Roman" panose="02020603050405020304" pitchFamily="18" charset="0"/>
            <a:cs typeface="Times New Roman" panose="02020603050405020304" pitchFamily="18" charset="0"/>
          </a:endParaRPr>
        </a:p>
      </dgm:t>
    </dgm:pt>
    <dgm:pt modelId="{3FF704BB-DBE7-497F-9A5C-7F395992A819}" type="parTrans" cxnId="{6630ACB0-A021-4810-84DA-5B9B464EA0DE}">
      <dgm:prSet/>
      <dgm:spPr/>
      <dgm:t>
        <a:bodyPr/>
        <a:lstStyle/>
        <a:p>
          <a:endParaRPr lang="en-US"/>
        </a:p>
      </dgm:t>
    </dgm:pt>
    <dgm:pt modelId="{6856D0AC-BD05-4984-B010-D286A21EB50F}" type="sibTrans" cxnId="{6630ACB0-A021-4810-84DA-5B9B464EA0DE}">
      <dgm:prSet/>
      <dgm:spPr/>
      <dgm:t>
        <a:bodyPr/>
        <a:lstStyle/>
        <a:p>
          <a:endParaRPr lang="en-US"/>
        </a:p>
      </dgm:t>
    </dgm:pt>
    <dgm:pt modelId="{D8DAE28A-F1C4-4178-B357-D525B1672187}" type="pres">
      <dgm:prSet presAssocID="{CA5B18FB-B8F9-458E-890E-9DC4CF96D54D}" presName="Name0" presStyleCnt="0">
        <dgm:presLayoutVars>
          <dgm:chMax val="1"/>
          <dgm:dir/>
          <dgm:animLvl val="ctr"/>
          <dgm:resizeHandles val="exact"/>
        </dgm:presLayoutVars>
      </dgm:prSet>
      <dgm:spPr/>
      <dgm:t>
        <a:bodyPr/>
        <a:lstStyle/>
        <a:p>
          <a:endParaRPr lang="en-IN"/>
        </a:p>
      </dgm:t>
    </dgm:pt>
    <dgm:pt modelId="{630ECCF3-EDFA-4A79-B371-63C2FF56CF1A}" type="pres">
      <dgm:prSet presAssocID="{112141E4-5662-492B-9F89-68C346E9FF45}" presName="centerShape" presStyleLbl="node0" presStyleIdx="0" presStyleCnt="1"/>
      <dgm:spPr/>
      <dgm:t>
        <a:bodyPr/>
        <a:lstStyle/>
        <a:p>
          <a:endParaRPr lang="en-US"/>
        </a:p>
      </dgm:t>
    </dgm:pt>
    <dgm:pt modelId="{4494CC73-6CE0-4E69-8059-A677C121CD59}" type="pres">
      <dgm:prSet presAssocID="{9F353220-C639-4F53-AD3E-2A6AA8524ED5}" presName="node" presStyleLbl="node1" presStyleIdx="0" presStyleCnt="4">
        <dgm:presLayoutVars>
          <dgm:bulletEnabled val="1"/>
        </dgm:presLayoutVars>
      </dgm:prSet>
      <dgm:spPr/>
      <dgm:t>
        <a:bodyPr/>
        <a:lstStyle/>
        <a:p>
          <a:endParaRPr lang="en-US"/>
        </a:p>
      </dgm:t>
    </dgm:pt>
    <dgm:pt modelId="{4C9F5965-3EB0-4C86-A5B3-C516EDEE30B1}" type="pres">
      <dgm:prSet presAssocID="{9F353220-C639-4F53-AD3E-2A6AA8524ED5}" presName="dummy" presStyleCnt="0"/>
      <dgm:spPr/>
    </dgm:pt>
    <dgm:pt modelId="{DD9DD61A-B358-4EA4-8B7A-A5DA0CD5F844}" type="pres">
      <dgm:prSet presAssocID="{097242AB-1722-4671-953E-6A0B51484E62}" presName="sibTrans" presStyleLbl="sibTrans2D1" presStyleIdx="0" presStyleCnt="4"/>
      <dgm:spPr/>
      <dgm:t>
        <a:bodyPr/>
        <a:lstStyle/>
        <a:p>
          <a:endParaRPr lang="en-IN"/>
        </a:p>
      </dgm:t>
    </dgm:pt>
    <dgm:pt modelId="{4E7280C9-835D-4609-A489-195D70AA6B01}" type="pres">
      <dgm:prSet presAssocID="{A07E517F-0BBD-414D-88A6-144C0A4344FB}" presName="node" presStyleLbl="node1" presStyleIdx="1" presStyleCnt="4">
        <dgm:presLayoutVars>
          <dgm:bulletEnabled val="1"/>
        </dgm:presLayoutVars>
      </dgm:prSet>
      <dgm:spPr/>
      <dgm:t>
        <a:bodyPr/>
        <a:lstStyle/>
        <a:p>
          <a:endParaRPr lang="en-US"/>
        </a:p>
      </dgm:t>
    </dgm:pt>
    <dgm:pt modelId="{B7CE8530-471F-4C67-B1BD-9AC083F3D751}" type="pres">
      <dgm:prSet presAssocID="{A07E517F-0BBD-414D-88A6-144C0A4344FB}" presName="dummy" presStyleCnt="0"/>
      <dgm:spPr/>
    </dgm:pt>
    <dgm:pt modelId="{03E3335C-D5E3-4B78-91D2-5B46333D75CD}" type="pres">
      <dgm:prSet presAssocID="{D5629C8E-1A87-42BB-BFD7-A407D265E15B}" presName="sibTrans" presStyleLbl="sibTrans2D1" presStyleIdx="1" presStyleCnt="4"/>
      <dgm:spPr/>
      <dgm:t>
        <a:bodyPr/>
        <a:lstStyle/>
        <a:p>
          <a:endParaRPr lang="en-IN"/>
        </a:p>
      </dgm:t>
    </dgm:pt>
    <dgm:pt modelId="{8FEEAFB0-65D3-4A3D-9E4C-413A7D16C346}" type="pres">
      <dgm:prSet presAssocID="{E307C9E8-7296-4EB7-9E8B-DA61B15CE761}" presName="node" presStyleLbl="node1" presStyleIdx="2" presStyleCnt="4">
        <dgm:presLayoutVars>
          <dgm:bulletEnabled val="1"/>
        </dgm:presLayoutVars>
      </dgm:prSet>
      <dgm:spPr/>
      <dgm:t>
        <a:bodyPr/>
        <a:lstStyle/>
        <a:p>
          <a:endParaRPr lang="en-US"/>
        </a:p>
      </dgm:t>
    </dgm:pt>
    <dgm:pt modelId="{536B6C7C-E8CD-4414-8373-476D69FD8259}" type="pres">
      <dgm:prSet presAssocID="{E307C9E8-7296-4EB7-9E8B-DA61B15CE761}" presName="dummy" presStyleCnt="0"/>
      <dgm:spPr/>
    </dgm:pt>
    <dgm:pt modelId="{202CCAFB-A2AF-460D-AB71-36B94BFB9D17}" type="pres">
      <dgm:prSet presAssocID="{62D7D104-FBB7-47B7-A7EC-33E1ACD5489C}" presName="sibTrans" presStyleLbl="sibTrans2D1" presStyleIdx="2" presStyleCnt="4"/>
      <dgm:spPr/>
      <dgm:t>
        <a:bodyPr/>
        <a:lstStyle/>
        <a:p>
          <a:endParaRPr lang="en-IN"/>
        </a:p>
      </dgm:t>
    </dgm:pt>
    <dgm:pt modelId="{A7E4E91B-2440-48DF-B611-DADA7B8C1E7F}" type="pres">
      <dgm:prSet presAssocID="{8187A697-3076-49F5-AEB4-5DF6BEAC2E37}" presName="node" presStyleLbl="node1" presStyleIdx="3" presStyleCnt="4">
        <dgm:presLayoutVars>
          <dgm:bulletEnabled val="1"/>
        </dgm:presLayoutVars>
      </dgm:prSet>
      <dgm:spPr/>
      <dgm:t>
        <a:bodyPr/>
        <a:lstStyle/>
        <a:p>
          <a:endParaRPr lang="en-US"/>
        </a:p>
      </dgm:t>
    </dgm:pt>
    <dgm:pt modelId="{5293613F-A4A9-4983-81AF-2D0E9FF540B8}" type="pres">
      <dgm:prSet presAssocID="{8187A697-3076-49F5-AEB4-5DF6BEAC2E37}" presName="dummy" presStyleCnt="0"/>
      <dgm:spPr/>
    </dgm:pt>
    <dgm:pt modelId="{5620A7AB-3593-40BF-97EF-CF7737E4A12D}" type="pres">
      <dgm:prSet presAssocID="{6856D0AC-BD05-4984-B010-D286A21EB50F}" presName="sibTrans" presStyleLbl="sibTrans2D1" presStyleIdx="3" presStyleCnt="4"/>
      <dgm:spPr/>
      <dgm:t>
        <a:bodyPr/>
        <a:lstStyle/>
        <a:p>
          <a:endParaRPr lang="en-IN"/>
        </a:p>
      </dgm:t>
    </dgm:pt>
  </dgm:ptLst>
  <dgm:cxnLst>
    <dgm:cxn modelId="{75685502-C268-4520-85EC-15B5A1D26D74}" type="presOf" srcId="{E307C9E8-7296-4EB7-9E8B-DA61B15CE761}" destId="{8FEEAFB0-65D3-4A3D-9E4C-413A7D16C346}" srcOrd="0" destOrd="0" presId="urn:microsoft.com/office/officeart/2005/8/layout/radial6"/>
    <dgm:cxn modelId="{5FE80C73-7E7F-44A2-A212-72282D7DD301}" type="presOf" srcId="{112141E4-5662-492B-9F89-68C346E9FF45}" destId="{630ECCF3-EDFA-4A79-B371-63C2FF56CF1A}" srcOrd="0" destOrd="0" presId="urn:microsoft.com/office/officeart/2005/8/layout/radial6"/>
    <dgm:cxn modelId="{8A61184E-F288-4D42-B281-DA752AC0B21A}" type="presOf" srcId="{CA5B18FB-B8F9-458E-890E-9DC4CF96D54D}" destId="{D8DAE28A-F1C4-4178-B357-D525B1672187}" srcOrd="0" destOrd="0" presId="urn:microsoft.com/office/officeart/2005/8/layout/radial6"/>
    <dgm:cxn modelId="{45007A46-610D-4064-8291-B1C27671AD53}" type="presOf" srcId="{62D7D104-FBB7-47B7-A7EC-33E1ACD5489C}" destId="{202CCAFB-A2AF-460D-AB71-36B94BFB9D17}" srcOrd="0" destOrd="0" presId="urn:microsoft.com/office/officeart/2005/8/layout/radial6"/>
    <dgm:cxn modelId="{2F5A2159-A909-4244-99EF-1D6E3DB5C717}" type="presOf" srcId="{6856D0AC-BD05-4984-B010-D286A21EB50F}" destId="{5620A7AB-3593-40BF-97EF-CF7737E4A12D}" srcOrd="0" destOrd="0" presId="urn:microsoft.com/office/officeart/2005/8/layout/radial6"/>
    <dgm:cxn modelId="{A78A5F7A-6DBC-4BC3-94D0-419777D4CC55}" type="presOf" srcId="{9F353220-C639-4F53-AD3E-2A6AA8524ED5}" destId="{4494CC73-6CE0-4E69-8059-A677C121CD59}" srcOrd="0" destOrd="0" presId="urn:microsoft.com/office/officeart/2005/8/layout/radial6"/>
    <dgm:cxn modelId="{A0A25B07-E648-4D11-ADF0-928702EBCB0C}" type="presOf" srcId="{097242AB-1722-4671-953E-6A0B51484E62}" destId="{DD9DD61A-B358-4EA4-8B7A-A5DA0CD5F844}" srcOrd="0" destOrd="0" presId="urn:microsoft.com/office/officeart/2005/8/layout/radial6"/>
    <dgm:cxn modelId="{9645C936-9DFC-49FF-A764-05D962E13F91}" type="presOf" srcId="{8187A697-3076-49F5-AEB4-5DF6BEAC2E37}" destId="{A7E4E91B-2440-48DF-B611-DADA7B8C1E7F}" srcOrd="0" destOrd="0" presId="urn:microsoft.com/office/officeart/2005/8/layout/radial6"/>
    <dgm:cxn modelId="{6630ACB0-A021-4810-84DA-5B9B464EA0DE}" srcId="{112141E4-5662-492B-9F89-68C346E9FF45}" destId="{8187A697-3076-49F5-AEB4-5DF6BEAC2E37}" srcOrd="3" destOrd="0" parTransId="{3FF704BB-DBE7-497F-9A5C-7F395992A819}" sibTransId="{6856D0AC-BD05-4984-B010-D286A21EB50F}"/>
    <dgm:cxn modelId="{2CCF1D7D-5C58-4870-8EF5-D84FC4E7E082}" type="presOf" srcId="{A07E517F-0BBD-414D-88A6-144C0A4344FB}" destId="{4E7280C9-835D-4609-A489-195D70AA6B01}" srcOrd="0" destOrd="0" presId="urn:microsoft.com/office/officeart/2005/8/layout/radial6"/>
    <dgm:cxn modelId="{BBE0DBF8-21DF-4F64-8445-54EBD1D295AA}" srcId="{CA5B18FB-B8F9-458E-890E-9DC4CF96D54D}" destId="{112141E4-5662-492B-9F89-68C346E9FF45}" srcOrd="0" destOrd="0" parTransId="{FA8C23F6-7E3E-4B5A-A242-33C0C385F936}" sibTransId="{6CC06053-2977-4539-9682-31D353EB427C}"/>
    <dgm:cxn modelId="{330CF0B8-28AC-480B-B72A-2757A7075F9C}" srcId="{112141E4-5662-492B-9F89-68C346E9FF45}" destId="{9F353220-C639-4F53-AD3E-2A6AA8524ED5}" srcOrd="0" destOrd="0" parTransId="{B8941DBE-F046-4F4E-9B33-6163CD0751F2}" sibTransId="{097242AB-1722-4671-953E-6A0B51484E62}"/>
    <dgm:cxn modelId="{291F556B-F45C-4D93-B392-F6524E5A5DE1}" srcId="{112141E4-5662-492B-9F89-68C346E9FF45}" destId="{A07E517F-0BBD-414D-88A6-144C0A4344FB}" srcOrd="1" destOrd="0" parTransId="{EF88808F-CB8A-4057-AD09-91261DE39431}" sibTransId="{D5629C8E-1A87-42BB-BFD7-A407D265E15B}"/>
    <dgm:cxn modelId="{07912B77-E767-4B97-A2DF-D5B9CCEB7BA7}" srcId="{112141E4-5662-492B-9F89-68C346E9FF45}" destId="{E307C9E8-7296-4EB7-9E8B-DA61B15CE761}" srcOrd="2" destOrd="0" parTransId="{467DDDAE-957A-439E-A8C7-9E51B42A1AA3}" sibTransId="{62D7D104-FBB7-47B7-A7EC-33E1ACD5489C}"/>
    <dgm:cxn modelId="{D9FED71E-912A-4FA8-AB68-73BD630EDE82}" type="presOf" srcId="{D5629C8E-1A87-42BB-BFD7-A407D265E15B}" destId="{03E3335C-D5E3-4B78-91D2-5B46333D75CD}" srcOrd="0" destOrd="0" presId="urn:microsoft.com/office/officeart/2005/8/layout/radial6"/>
    <dgm:cxn modelId="{13C531D1-6842-425B-ADEB-7CA7F1547CBE}" type="presParOf" srcId="{D8DAE28A-F1C4-4178-B357-D525B1672187}" destId="{630ECCF3-EDFA-4A79-B371-63C2FF56CF1A}" srcOrd="0" destOrd="0" presId="urn:microsoft.com/office/officeart/2005/8/layout/radial6"/>
    <dgm:cxn modelId="{AC819FCF-414D-4DED-BE17-5C068700A18B}" type="presParOf" srcId="{D8DAE28A-F1C4-4178-B357-D525B1672187}" destId="{4494CC73-6CE0-4E69-8059-A677C121CD59}" srcOrd="1" destOrd="0" presId="urn:microsoft.com/office/officeart/2005/8/layout/radial6"/>
    <dgm:cxn modelId="{1AF444A3-567B-4C1D-B104-03BE2838E1A1}" type="presParOf" srcId="{D8DAE28A-F1C4-4178-B357-D525B1672187}" destId="{4C9F5965-3EB0-4C86-A5B3-C516EDEE30B1}" srcOrd="2" destOrd="0" presId="urn:microsoft.com/office/officeart/2005/8/layout/radial6"/>
    <dgm:cxn modelId="{FD47E37D-D2E6-49ED-A7BA-5128DF9BDD5C}" type="presParOf" srcId="{D8DAE28A-F1C4-4178-B357-D525B1672187}" destId="{DD9DD61A-B358-4EA4-8B7A-A5DA0CD5F844}" srcOrd="3" destOrd="0" presId="urn:microsoft.com/office/officeart/2005/8/layout/radial6"/>
    <dgm:cxn modelId="{FC65B45B-ACA6-4DA8-8AA8-0E33CDE9B044}" type="presParOf" srcId="{D8DAE28A-F1C4-4178-B357-D525B1672187}" destId="{4E7280C9-835D-4609-A489-195D70AA6B01}" srcOrd="4" destOrd="0" presId="urn:microsoft.com/office/officeart/2005/8/layout/radial6"/>
    <dgm:cxn modelId="{F2C865B1-D0FC-4C04-9D33-1AD01F5BCB54}" type="presParOf" srcId="{D8DAE28A-F1C4-4178-B357-D525B1672187}" destId="{B7CE8530-471F-4C67-B1BD-9AC083F3D751}" srcOrd="5" destOrd="0" presId="urn:microsoft.com/office/officeart/2005/8/layout/radial6"/>
    <dgm:cxn modelId="{545E6A66-BE91-450F-92B7-A32FA0DC5524}" type="presParOf" srcId="{D8DAE28A-F1C4-4178-B357-D525B1672187}" destId="{03E3335C-D5E3-4B78-91D2-5B46333D75CD}" srcOrd="6" destOrd="0" presId="urn:microsoft.com/office/officeart/2005/8/layout/radial6"/>
    <dgm:cxn modelId="{78361A1E-8F72-4F60-89DC-1E2E33361319}" type="presParOf" srcId="{D8DAE28A-F1C4-4178-B357-D525B1672187}" destId="{8FEEAFB0-65D3-4A3D-9E4C-413A7D16C346}" srcOrd="7" destOrd="0" presId="urn:microsoft.com/office/officeart/2005/8/layout/radial6"/>
    <dgm:cxn modelId="{F25BA904-6358-488B-902D-3AC4F596D646}" type="presParOf" srcId="{D8DAE28A-F1C4-4178-B357-D525B1672187}" destId="{536B6C7C-E8CD-4414-8373-476D69FD8259}" srcOrd="8" destOrd="0" presId="urn:microsoft.com/office/officeart/2005/8/layout/radial6"/>
    <dgm:cxn modelId="{8FB61E92-8D42-4E5D-A253-4937465C0089}" type="presParOf" srcId="{D8DAE28A-F1C4-4178-B357-D525B1672187}" destId="{202CCAFB-A2AF-460D-AB71-36B94BFB9D17}" srcOrd="9" destOrd="0" presId="urn:microsoft.com/office/officeart/2005/8/layout/radial6"/>
    <dgm:cxn modelId="{EA2CC3D3-D196-46C3-B176-2EBD604CFED3}" type="presParOf" srcId="{D8DAE28A-F1C4-4178-B357-D525B1672187}" destId="{A7E4E91B-2440-48DF-B611-DADA7B8C1E7F}" srcOrd="10" destOrd="0" presId="urn:microsoft.com/office/officeart/2005/8/layout/radial6"/>
    <dgm:cxn modelId="{13A8460B-8638-4425-A1EB-838617084F67}" type="presParOf" srcId="{D8DAE28A-F1C4-4178-B357-D525B1672187}" destId="{5293613F-A4A9-4983-81AF-2D0E9FF540B8}" srcOrd="11" destOrd="0" presId="urn:microsoft.com/office/officeart/2005/8/layout/radial6"/>
    <dgm:cxn modelId="{68FC1DC7-8197-4063-BE37-E76ACCF9AC69}" type="presParOf" srcId="{D8DAE28A-F1C4-4178-B357-D525B1672187}" destId="{5620A7AB-3593-40BF-97EF-CF7737E4A12D}"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A7AB-3593-40BF-97EF-CF7737E4A12D}">
      <dsp:nvSpPr>
        <dsp:cNvPr id="0" name=""/>
        <dsp:cNvSpPr/>
      </dsp:nvSpPr>
      <dsp:spPr>
        <a:xfrm>
          <a:off x="558771" y="622112"/>
          <a:ext cx="3722246" cy="3722246"/>
        </a:xfrm>
        <a:prstGeom prst="blockArc">
          <a:avLst>
            <a:gd name="adj1" fmla="val 10800000"/>
            <a:gd name="adj2" fmla="val 16200000"/>
            <a:gd name="adj3" fmla="val 4640"/>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02CCAFB-A2AF-460D-AB71-36B94BFB9D17}">
      <dsp:nvSpPr>
        <dsp:cNvPr id="0" name=""/>
        <dsp:cNvSpPr/>
      </dsp:nvSpPr>
      <dsp:spPr>
        <a:xfrm>
          <a:off x="558771" y="622112"/>
          <a:ext cx="3722246" cy="3722246"/>
        </a:xfrm>
        <a:prstGeom prst="blockArc">
          <a:avLst>
            <a:gd name="adj1" fmla="val 5400000"/>
            <a:gd name="adj2" fmla="val 10800000"/>
            <a:gd name="adj3" fmla="val 4640"/>
          </a:avLst>
        </a:prstGeom>
        <a:solidFill>
          <a:schemeClr val="accent5">
            <a:hueOff val="-4902230"/>
            <a:satOff val="-6819"/>
            <a:lumOff val="-261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E3335C-D5E3-4B78-91D2-5B46333D75CD}">
      <dsp:nvSpPr>
        <dsp:cNvPr id="0" name=""/>
        <dsp:cNvSpPr/>
      </dsp:nvSpPr>
      <dsp:spPr>
        <a:xfrm>
          <a:off x="558771" y="622112"/>
          <a:ext cx="3722246" cy="3722246"/>
        </a:xfrm>
        <a:prstGeom prst="blockArc">
          <a:avLst>
            <a:gd name="adj1" fmla="val 0"/>
            <a:gd name="adj2" fmla="val 5400000"/>
            <a:gd name="adj3" fmla="val 4640"/>
          </a:avLst>
        </a:prstGeom>
        <a:solidFill>
          <a:schemeClr val="accent5">
            <a:hueOff val="-2451115"/>
            <a:satOff val="-3409"/>
            <a:lumOff val="-130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D9DD61A-B358-4EA4-8B7A-A5DA0CD5F844}">
      <dsp:nvSpPr>
        <dsp:cNvPr id="0" name=""/>
        <dsp:cNvSpPr/>
      </dsp:nvSpPr>
      <dsp:spPr>
        <a:xfrm>
          <a:off x="558771" y="622112"/>
          <a:ext cx="3722246" cy="3722246"/>
        </a:xfrm>
        <a:prstGeom prst="blockArc">
          <a:avLst>
            <a:gd name="adj1" fmla="val 16200000"/>
            <a:gd name="adj2" fmla="val 0"/>
            <a:gd name="adj3" fmla="val 464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0ECCF3-EDFA-4A79-B371-63C2FF56CF1A}">
      <dsp:nvSpPr>
        <dsp:cNvPr id="0" name=""/>
        <dsp:cNvSpPr/>
      </dsp:nvSpPr>
      <dsp:spPr>
        <a:xfrm>
          <a:off x="1563242" y="1626583"/>
          <a:ext cx="1713304" cy="171330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Times New Roman" panose="02020603050405020304" pitchFamily="18" charset="0"/>
              <a:cs typeface="Times New Roman" panose="02020603050405020304" pitchFamily="18" charset="0"/>
            </a:rPr>
            <a:t>Audit on Climate Change</a:t>
          </a:r>
          <a:endParaRPr lang="en-US" sz="2500" kern="1200" dirty="0">
            <a:solidFill>
              <a:schemeClr val="tx1"/>
            </a:solidFill>
            <a:latin typeface="Times New Roman" panose="02020603050405020304" pitchFamily="18" charset="0"/>
            <a:cs typeface="Times New Roman" panose="02020603050405020304" pitchFamily="18" charset="0"/>
          </a:endParaRPr>
        </a:p>
      </dsp:txBody>
      <dsp:txXfrm>
        <a:off x="1814150" y="1877491"/>
        <a:ext cx="1211488" cy="1211488"/>
      </dsp:txXfrm>
    </dsp:sp>
    <dsp:sp modelId="{4494CC73-6CE0-4E69-8059-A677C121CD59}">
      <dsp:nvSpPr>
        <dsp:cNvPr id="0" name=""/>
        <dsp:cNvSpPr/>
      </dsp:nvSpPr>
      <dsp:spPr>
        <a:xfrm>
          <a:off x="1820238" y="65631"/>
          <a:ext cx="1199312" cy="119931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latin typeface="Times New Roman" panose="02020603050405020304" pitchFamily="18" charset="0"/>
              <a:cs typeface="Times New Roman" panose="02020603050405020304" pitchFamily="18" charset="0"/>
            </a:rPr>
            <a:t>Sources of GHG emissions</a:t>
          </a:r>
          <a:r>
            <a:rPr lang="en-US" sz="1400" kern="1200" dirty="0" smtClean="0">
              <a:solidFill>
                <a:srgbClr val="FFFF00"/>
              </a:solidFill>
              <a:latin typeface="Times New Roman" panose="02020603050405020304" pitchFamily="18" charset="0"/>
              <a:cs typeface="Times New Roman" panose="02020603050405020304" pitchFamily="18" charset="0"/>
            </a:rPr>
            <a:t> </a:t>
          </a:r>
          <a:endParaRPr lang="en-US" sz="1400" kern="1200" dirty="0">
            <a:solidFill>
              <a:srgbClr val="FFFF00"/>
            </a:solidFill>
            <a:latin typeface="Times New Roman" panose="02020603050405020304" pitchFamily="18" charset="0"/>
            <a:cs typeface="Times New Roman" panose="02020603050405020304" pitchFamily="18" charset="0"/>
          </a:endParaRPr>
        </a:p>
      </dsp:txBody>
      <dsp:txXfrm>
        <a:off x="1995873" y="241266"/>
        <a:ext cx="848042" cy="848042"/>
      </dsp:txXfrm>
    </dsp:sp>
    <dsp:sp modelId="{4E7280C9-835D-4609-A489-195D70AA6B01}">
      <dsp:nvSpPr>
        <dsp:cNvPr id="0" name=""/>
        <dsp:cNvSpPr/>
      </dsp:nvSpPr>
      <dsp:spPr>
        <a:xfrm>
          <a:off x="3638185" y="1883579"/>
          <a:ext cx="1199312" cy="1199312"/>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00"/>
              </a:solidFill>
              <a:latin typeface="Times New Roman" panose="02020603050405020304" pitchFamily="18" charset="0"/>
              <a:cs typeface="Times New Roman" panose="02020603050405020304" pitchFamily="18" charset="0"/>
            </a:rPr>
            <a:t>Mitigation measures</a:t>
          </a:r>
          <a:r>
            <a:rPr lang="en-US" sz="1400" kern="1200" dirty="0" smtClean="0">
              <a:solidFill>
                <a:srgbClr val="FFFF00"/>
              </a:solidFill>
              <a:latin typeface="Times New Roman" panose="02020603050405020304" pitchFamily="18" charset="0"/>
              <a:cs typeface="Times New Roman" panose="02020603050405020304" pitchFamily="18" charset="0"/>
            </a:rPr>
            <a:t> </a:t>
          </a:r>
          <a:endParaRPr lang="en-US" sz="1400" kern="1200" dirty="0">
            <a:solidFill>
              <a:srgbClr val="FFFF00"/>
            </a:solidFill>
            <a:latin typeface="Times New Roman" panose="02020603050405020304" pitchFamily="18" charset="0"/>
            <a:cs typeface="Times New Roman" panose="02020603050405020304" pitchFamily="18" charset="0"/>
          </a:endParaRPr>
        </a:p>
      </dsp:txBody>
      <dsp:txXfrm>
        <a:off x="3813820" y="2059214"/>
        <a:ext cx="848042" cy="848042"/>
      </dsp:txXfrm>
    </dsp:sp>
    <dsp:sp modelId="{8FEEAFB0-65D3-4A3D-9E4C-413A7D16C346}">
      <dsp:nvSpPr>
        <dsp:cNvPr id="0" name=""/>
        <dsp:cNvSpPr/>
      </dsp:nvSpPr>
      <dsp:spPr>
        <a:xfrm>
          <a:off x="1820238" y="3701527"/>
          <a:ext cx="1199312" cy="1199312"/>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00"/>
              </a:solidFill>
              <a:latin typeface="Times New Roman" panose="02020603050405020304" pitchFamily="18" charset="0"/>
              <a:cs typeface="Times New Roman" panose="02020603050405020304" pitchFamily="18" charset="0"/>
            </a:rPr>
            <a:t>Adaptation measures</a:t>
          </a:r>
          <a:r>
            <a:rPr lang="en-US" sz="1200" kern="1200" dirty="0" smtClean="0">
              <a:solidFill>
                <a:srgbClr val="FFFF00"/>
              </a:solidFill>
              <a:latin typeface="Times New Roman" panose="02020603050405020304" pitchFamily="18" charset="0"/>
              <a:cs typeface="Times New Roman" panose="02020603050405020304" pitchFamily="18" charset="0"/>
            </a:rPr>
            <a:t> </a:t>
          </a:r>
          <a:endParaRPr lang="en-US" sz="1200" kern="1200" dirty="0">
            <a:solidFill>
              <a:srgbClr val="FFFF00"/>
            </a:solidFill>
            <a:latin typeface="Times New Roman" panose="02020603050405020304" pitchFamily="18" charset="0"/>
            <a:cs typeface="Times New Roman" panose="02020603050405020304" pitchFamily="18" charset="0"/>
          </a:endParaRPr>
        </a:p>
      </dsp:txBody>
      <dsp:txXfrm>
        <a:off x="1995873" y="3877162"/>
        <a:ext cx="848042" cy="848042"/>
      </dsp:txXfrm>
    </dsp:sp>
    <dsp:sp modelId="{A7E4E91B-2440-48DF-B611-DADA7B8C1E7F}">
      <dsp:nvSpPr>
        <dsp:cNvPr id="0" name=""/>
        <dsp:cNvSpPr/>
      </dsp:nvSpPr>
      <dsp:spPr>
        <a:xfrm>
          <a:off x="2290" y="1883579"/>
          <a:ext cx="1199312" cy="1199312"/>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00"/>
              </a:solidFill>
              <a:latin typeface="Times New Roman" panose="02020603050405020304" pitchFamily="18" charset="0"/>
              <a:cs typeface="Times New Roman" panose="02020603050405020304" pitchFamily="18" charset="0"/>
            </a:rPr>
            <a:t>Regulation, Monitoring</a:t>
          </a:r>
          <a:r>
            <a:rPr lang="en-US" sz="1200" b="1" kern="1200" baseline="0" dirty="0" smtClean="0">
              <a:solidFill>
                <a:srgbClr val="FFFF00"/>
              </a:solidFill>
              <a:latin typeface="Times New Roman" panose="02020603050405020304" pitchFamily="18" charset="0"/>
              <a:cs typeface="Times New Roman" panose="02020603050405020304" pitchFamily="18" charset="0"/>
            </a:rPr>
            <a:t> and Supervision</a:t>
          </a:r>
          <a:endParaRPr lang="en-US" sz="1200" b="1" kern="1200" dirty="0">
            <a:solidFill>
              <a:srgbClr val="FFFF00"/>
            </a:solidFill>
            <a:latin typeface="Times New Roman" panose="02020603050405020304" pitchFamily="18" charset="0"/>
            <a:cs typeface="Times New Roman" panose="02020603050405020304" pitchFamily="18" charset="0"/>
          </a:endParaRPr>
        </a:p>
      </dsp:txBody>
      <dsp:txXfrm>
        <a:off x="177925" y="2059214"/>
        <a:ext cx="848042" cy="848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4F3E9-72FD-4ADD-ACDC-BBE67DB24955}"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EBBE4-9C9F-4FE3-A43F-1E5E60056D8B}" type="slidenum">
              <a:rPr lang="en-US" smtClean="0"/>
              <a:t>‹#›</a:t>
            </a:fld>
            <a:endParaRPr lang="en-US"/>
          </a:p>
        </p:txBody>
      </p:sp>
    </p:spTree>
    <p:extLst>
      <p:ext uri="{BB962C8B-B14F-4D97-AF65-F5344CB8AC3E}">
        <p14:creationId xmlns:p14="http://schemas.microsoft.com/office/powerpoint/2010/main" val="295268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 https://nidm.gov.in/PDF/pubs/GIZ_NIDM_Climate%20RiskManagementFramework.pdf </a:t>
            </a:r>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4</a:t>
            </a:fld>
            <a:endParaRPr lang="en-US"/>
          </a:p>
        </p:txBody>
      </p:sp>
    </p:spTree>
    <p:extLst>
      <p:ext uri="{BB962C8B-B14F-4D97-AF65-F5344CB8AC3E}">
        <p14:creationId xmlns:p14="http://schemas.microsoft.com/office/powerpoint/2010/main" val="393150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7</a:t>
            </a:fld>
            <a:endParaRPr lang="en-US"/>
          </a:p>
        </p:txBody>
      </p:sp>
    </p:spTree>
    <p:extLst>
      <p:ext uri="{BB962C8B-B14F-4D97-AF65-F5344CB8AC3E}">
        <p14:creationId xmlns:p14="http://schemas.microsoft.com/office/powerpoint/2010/main" val="287141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8</a:t>
            </a:fld>
            <a:endParaRPr lang="en-US"/>
          </a:p>
        </p:txBody>
      </p:sp>
    </p:spTree>
    <p:extLst>
      <p:ext uri="{BB962C8B-B14F-4D97-AF65-F5344CB8AC3E}">
        <p14:creationId xmlns:p14="http://schemas.microsoft.com/office/powerpoint/2010/main" val="420359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9</a:t>
            </a:fld>
            <a:endParaRPr lang="en-US"/>
          </a:p>
        </p:txBody>
      </p:sp>
    </p:spTree>
    <p:extLst>
      <p:ext uri="{BB962C8B-B14F-4D97-AF65-F5344CB8AC3E}">
        <p14:creationId xmlns:p14="http://schemas.microsoft.com/office/powerpoint/2010/main" val="305212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10</a:t>
            </a:fld>
            <a:endParaRPr lang="en-US"/>
          </a:p>
        </p:txBody>
      </p:sp>
    </p:spTree>
    <p:extLst>
      <p:ext uri="{BB962C8B-B14F-4D97-AF65-F5344CB8AC3E}">
        <p14:creationId xmlns:p14="http://schemas.microsoft.com/office/powerpoint/2010/main" val="59778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11</a:t>
            </a:fld>
            <a:endParaRPr lang="en-US"/>
          </a:p>
        </p:txBody>
      </p:sp>
    </p:spTree>
    <p:extLst>
      <p:ext uri="{BB962C8B-B14F-4D97-AF65-F5344CB8AC3E}">
        <p14:creationId xmlns:p14="http://schemas.microsoft.com/office/powerpoint/2010/main" val="248477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12</a:t>
            </a:fld>
            <a:endParaRPr lang="en-US"/>
          </a:p>
        </p:txBody>
      </p:sp>
    </p:spTree>
    <p:extLst>
      <p:ext uri="{BB962C8B-B14F-4D97-AF65-F5344CB8AC3E}">
        <p14:creationId xmlns:p14="http://schemas.microsoft.com/office/powerpoint/2010/main" val="167342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EBBE4-9C9F-4FE3-A43F-1E5E60056D8B}" type="slidenum">
              <a:rPr lang="en-US" smtClean="0"/>
              <a:t>13</a:t>
            </a:fld>
            <a:endParaRPr lang="en-US"/>
          </a:p>
        </p:txBody>
      </p:sp>
    </p:spTree>
    <p:extLst>
      <p:ext uri="{BB962C8B-B14F-4D97-AF65-F5344CB8AC3E}">
        <p14:creationId xmlns:p14="http://schemas.microsoft.com/office/powerpoint/2010/main" val="235150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72411-C2B3-4EDA-AB6F-E39BCAF45D8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110795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72411-C2B3-4EDA-AB6F-E39BCAF45D8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143484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72411-C2B3-4EDA-AB6F-E39BCAF45D8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290725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72411-C2B3-4EDA-AB6F-E39BCAF45D8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261008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72411-C2B3-4EDA-AB6F-E39BCAF45D8F}"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376079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72411-C2B3-4EDA-AB6F-E39BCAF45D8F}"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68998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72411-C2B3-4EDA-AB6F-E39BCAF45D8F}"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27130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72411-C2B3-4EDA-AB6F-E39BCAF45D8F}"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278950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72411-C2B3-4EDA-AB6F-E39BCAF45D8F}"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392286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72411-C2B3-4EDA-AB6F-E39BCAF45D8F}"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185222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72411-C2B3-4EDA-AB6F-E39BCAF45D8F}"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D8D8B-DA96-4978-97EB-5A74C08159E2}" type="slidenum">
              <a:rPr lang="en-US" smtClean="0"/>
              <a:t>‹#›</a:t>
            </a:fld>
            <a:endParaRPr lang="en-US"/>
          </a:p>
        </p:txBody>
      </p:sp>
    </p:spTree>
    <p:extLst>
      <p:ext uri="{BB962C8B-B14F-4D97-AF65-F5344CB8AC3E}">
        <p14:creationId xmlns:p14="http://schemas.microsoft.com/office/powerpoint/2010/main" val="21827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85000">
              <a:schemeClr val="accent1">
                <a:lumMod val="20000"/>
                <a:lumOff val="80000"/>
              </a:schemeClr>
            </a:gs>
            <a:gs pos="100000">
              <a:schemeClr val="accent1">
                <a:lumMod val="20000"/>
                <a:lumOff val="80000"/>
              </a:schemeClr>
            </a:gs>
            <a:gs pos="91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72411-C2B3-4EDA-AB6F-E39BCAF45D8F}" type="datetimeFigureOut">
              <a:rPr lang="en-US" smtClean="0"/>
              <a:t>10/8/2021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D8D8B-DA96-4978-97EB-5A74C08159E2}" type="slidenum">
              <a:rPr lang="en-US" smtClean="0"/>
              <a:t>‹#›</a:t>
            </a:fld>
            <a:endParaRPr lang="en-US"/>
          </a:p>
        </p:txBody>
      </p:sp>
    </p:spTree>
    <p:extLst>
      <p:ext uri="{BB962C8B-B14F-4D97-AF65-F5344CB8AC3E}">
        <p14:creationId xmlns:p14="http://schemas.microsoft.com/office/powerpoint/2010/main" val="2116721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file:///C:\Users\iCED\Desktop\Audit%20reports_paper\Report_No.33_of_2017_-_Performance_audit_Union_Government_Planning_and_Implementation_of_Phase_III_Expansion_Project_of_Mangalore_Re.pdf" TargetMode="External"/><Relationship Id="rId7" Type="http://schemas.openxmlformats.org/officeDocument/2006/relationships/diagramColors" Target="../diagrams/colors1.xml"/><Relationship Id="rId2" Type="http://schemas.openxmlformats.org/officeDocument/2006/relationships/hyperlink" Target="file:///C:\Users\iCED\Desktop\Audit%20reports_paper\Report_No_14_of_2019_Performance_Audit_of_Pradhan_Mantri_Ujjwala_Yojana_Ministry_of_Petroleum_and_Natural_Gas_0.pdf"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1509" y="5739897"/>
            <a:ext cx="3720974" cy="1023042"/>
          </a:xfrm>
        </p:spPr>
        <p:txBody>
          <a:bodyPr>
            <a:noAutofit/>
          </a:bodyPr>
          <a:lstStyle/>
          <a:p>
            <a:pPr algn="ctr"/>
            <a:r>
              <a:rPr lang="en-US" sz="1800" b="1" dirty="0" smtClean="0">
                <a:solidFill>
                  <a:srgbClr val="00B050"/>
                </a:solidFill>
                <a:latin typeface="Times New Roman" panose="02020603050405020304" pitchFamily="18" charset="0"/>
                <a:cs typeface="Times New Roman" panose="02020603050405020304" pitchFamily="18" charset="0"/>
              </a:rPr>
              <a:t>Manish Kumar </a:t>
            </a:r>
            <a:br>
              <a:rPr lang="en-US" sz="1800" b="1" dirty="0" smtClean="0">
                <a:solidFill>
                  <a:srgbClr val="00B050"/>
                </a:solidFill>
                <a:latin typeface="Times New Roman" panose="02020603050405020304" pitchFamily="18" charset="0"/>
                <a:cs typeface="Times New Roman" panose="02020603050405020304" pitchFamily="18" charset="0"/>
              </a:rPr>
            </a:br>
            <a:r>
              <a:rPr lang="en-US" sz="1800" b="1" dirty="0" smtClean="0">
                <a:solidFill>
                  <a:srgbClr val="00B050"/>
                </a:solidFill>
                <a:latin typeface="Times New Roman" panose="02020603050405020304" pitchFamily="18" charset="0"/>
                <a:cs typeface="Times New Roman" panose="02020603050405020304" pitchFamily="18" charset="0"/>
              </a:rPr>
              <a:t>and </a:t>
            </a:r>
            <a:br>
              <a:rPr lang="en-US" sz="1800" b="1" dirty="0" smtClean="0">
                <a:solidFill>
                  <a:srgbClr val="00B050"/>
                </a:solidFill>
                <a:latin typeface="Times New Roman" panose="02020603050405020304" pitchFamily="18" charset="0"/>
                <a:cs typeface="Times New Roman" panose="02020603050405020304" pitchFamily="18" charset="0"/>
              </a:rPr>
            </a:br>
            <a:r>
              <a:rPr lang="en-US" sz="1800" b="1" dirty="0" err="1" smtClean="0">
                <a:solidFill>
                  <a:srgbClr val="00B050"/>
                </a:solidFill>
                <a:latin typeface="Times New Roman" panose="02020603050405020304" pitchFamily="18" charset="0"/>
                <a:cs typeface="Times New Roman" panose="02020603050405020304" pitchFamily="18" charset="0"/>
              </a:rPr>
              <a:t>Pushkar</a:t>
            </a:r>
            <a:r>
              <a:rPr lang="en-US" sz="1800" b="1" dirty="0" smtClean="0">
                <a:solidFill>
                  <a:srgbClr val="00B050"/>
                </a:solidFill>
                <a:latin typeface="Times New Roman" panose="02020603050405020304" pitchFamily="18" charset="0"/>
                <a:cs typeface="Times New Roman" panose="02020603050405020304" pitchFamily="18" charset="0"/>
              </a:rPr>
              <a:t> Kumar</a:t>
            </a:r>
            <a:br>
              <a:rPr lang="en-US" sz="1800" b="1" dirty="0" smtClean="0">
                <a:solidFill>
                  <a:srgbClr val="00B050"/>
                </a:solidFill>
                <a:latin typeface="Times New Roman" panose="02020603050405020304" pitchFamily="18" charset="0"/>
                <a:cs typeface="Times New Roman" panose="02020603050405020304" pitchFamily="18" charset="0"/>
              </a:rPr>
            </a:br>
            <a:r>
              <a:rPr lang="en-US" sz="1800" b="1" dirty="0" smtClean="0">
                <a:solidFill>
                  <a:srgbClr val="00B050"/>
                </a:solidFill>
                <a:latin typeface="Times New Roman" panose="02020603050405020304" pitchFamily="18" charset="0"/>
                <a:cs typeface="Times New Roman" panose="02020603050405020304" pitchFamily="18" charset="0"/>
              </a:rPr>
              <a:t>(SAI India)</a:t>
            </a:r>
            <a:endParaRPr lang="en-US" sz="18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78048" y="1574529"/>
            <a:ext cx="6389271" cy="1006423"/>
          </a:xfrm>
        </p:spPr>
        <p:txBody>
          <a:bodyPr>
            <a:noAutofit/>
          </a:bodyPr>
          <a:lstStyle/>
          <a:p>
            <a:pPr marL="0" marR="0" indent="0" algn="ctr">
              <a:lnSpc>
                <a:spcPct val="107000"/>
              </a:lnSpc>
              <a:spcBef>
                <a:spcPts val="0"/>
              </a:spcBef>
              <a:spcAft>
                <a:spcPts val="800"/>
              </a:spcAft>
              <a:buNone/>
            </a:pP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Audit on Climate Change   </a:t>
            </a:r>
            <a:endParaRPr lang="en-US" sz="1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4000"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9016" y="82793"/>
            <a:ext cx="1879584" cy="22469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4235" y="149924"/>
            <a:ext cx="3041055" cy="1569460"/>
          </a:xfrm>
          <a:prstGeom prst="rect">
            <a:avLst/>
          </a:prstGeom>
        </p:spPr>
      </p:pic>
      <p:sp>
        <p:nvSpPr>
          <p:cNvPr id="7" name="Rectangle 6"/>
          <p:cNvSpPr/>
          <p:nvPr/>
        </p:nvSpPr>
        <p:spPr>
          <a:xfrm>
            <a:off x="1930861" y="240870"/>
            <a:ext cx="7051114" cy="1077218"/>
          </a:xfrm>
          <a:prstGeom prst="rect">
            <a:avLst/>
          </a:prstGeom>
        </p:spPr>
        <p:txBody>
          <a:bodyPr wrap="square">
            <a:spAutoFit/>
          </a:bodyPr>
          <a:lstStyle/>
          <a:p>
            <a:pPr algn="ctr"/>
            <a:r>
              <a:rPr lang="en-US" sz="3200" b="1" dirty="0" smtClean="0">
                <a:solidFill>
                  <a:schemeClr val="bg1"/>
                </a:solidFill>
                <a:latin typeface="times new roman" panose="02020603050405020304" pitchFamily="18" charset="0"/>
              </a:rPr>
              <a:t>8</a:t>
            </a:r>
            <a:r>
              <a:rPr lang="en-US" sz="3200" b="1" baseline="30000" dirty="0" smtClean="0">
                <a:solidFill>
                  <a:schemeClr val="bg1"/>
                </a:solidFill>
                <a:latin typeface="times new roman" panose="02020603050405020304" pitchFamily="18" charset="0"/>
              </a:rPr>
              <a:t>th</a:t>
            </a:r>
            <a:r>
              <a:rPr lang="en-US" sz="3200" b="1" dirty="0" smtClean="0">
                <a:solidFill>
                  <a:schemeClr val="bg1"/>
                </a:solidFill>
                <a:latin typeface="times new roman" panose="02020603050405020304" pitchFamily="18" charset="0"/>
              </a:rPr>
              <a:t> </a:t>
            </a:r>
            <a:r>
              <a:rPr lang="en-US" sz="3200" b="1" dirty="0">
                <a:solidFill>
                  <a:schemeClr val="bg1"/>
                </a:solidFill>
                <a:latin typeface="times new roman" panose="02020603050405020304" pitchFamily="18" charset="0"/>
              </a:rPr>
              <a:t> ASOSAI </a:t>
            </a:r>
            <a:r>
              <a:rPr lang="en-US" sz="3200" b="1" dirty="0" smtClean="0">
                <a:solidFill>
                  <a:schemeClr val="bg1"/>
                </a:solidFill>
                <a:latin typeface="times new roman" panose="02020603050405020304" pitchFamily="18" charset="0"/>
              </a:rPr>
              <a:t>WGEA Seminar </a:t>
            </a:r>
            <a:r>
              <a:rPr lang="en-US" sz="3200" b="1" dirty="0">
                <a:solidFill>
                  <a:schemeClr val="bg1"/>
                </a:solidFill>
                <a:latin typeface="times new roman" panose="02020603050405020304" pitchFamily="18" charset="0"/>
              </a:rPr>
              <a:t>on Environmental Auditing</a:t>
            </a:r>
            <a:endParaRPr lang="en-US" sz="3200" b="1" dirty="0">
              <a:solidFill>
                <a:schemeClr val="bg1"/>
              </a:solidFill>
            </a:endParaRPr>
          </a:p>
        </p:txBody>
      </p:sp>
    </p:spTree>
    <p:extLst>
      <p:ext uri="{BB962C8B-B14F-4D97-AF65-F5344CB8AC3E}">
        <p14:creationId xmlns:p14="http://schemas.microsoft.com/office/powerpoint/2010/main" val="202319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1695" y="506994"/>
            <a:ext cx="10973188" cy="5909310"/>
          </a:xfrm>
          <a:prstGeom prst="rect">
            <a:avLst/>
          </a:prstGeom>
        </p:spPr>
        <p:txBody>
          <a:bodyPr wrap="square">
            <a:spAutoFit/>
          </a:bodyPr>
          <a:lstStyle/>
          <a:p>
            <a:pPr algn="just"/>
            <a:r>
              <a:rPr lang="en-US" b="1" dirty="0" smtClean="0">
                <a:latin typeface="Times New Roman" panose="02020603050405020304" pitchFamily="18" charset="0"/>
                <a:ea typeface="Calibri" panose="020F0502020204030204" pitchFamily="34" charset="0"/>
                <a:cs typeface="Times New Roman" panose="02020603050405020304" pitchFamily="18" charset="0"/>
              </a:rPr>
              <a:t>Wind Power</a:t>
            </a:r>
          </a:p>
          <a:p>
            <a:pPr algn="just"/>
            <a:r>
              <a:rPr lang="en-US" dirty="0">
                <a:latin typeface="Times New Roman" panose="02020603050405020304" pitchFamily="18" charset="0"/>
                <a:cs typeface="Times New Roman" panose="02020603050405020304" pitchFamily="18" charset="0"/>
              </a:rPr>
              <a:t>Out of the potential of 1,02,788 MW, the installed capacity was only 21,132 MW (19.65 </a:t>
            </a:r>
            <a:r>
              <a:rPr lang="en-US" i="1" dirty="0">
                <a:latin typeface="Times New Roman" panose="02020603050405020304" pitchFamily="18" charset="0"/>
                <a:cs typeface="Times New Roman" panose="02020603050405020304" pitchFamily="18" charset="0"/>
              </a:rPr>
              <a:t>per cent) </a:t>
            </a: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Tariff </a:t>
            </a:r>
            <a:r>
              <a:rPr lang="en-US" dirty="0">
                <a:latin typeface="Times New Roman" panose="02020603050405020304" pitchFamily="18" charset="0"/>
                <a:ea typeface="Calibri" panose="020F0502020204030204" pitchFamily="34" charset="0"/>
                <a:cs typeface="Times New Roman" panose="02020603050405020304" pitchFamily="18" charset="0"/>
              </a:rPr>
              <a:t>fixation or allocation of sites to the developers. </a:t>
            </a: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Non-availability </a:t>
            </a:r>
            <a:r>
              <a:rPr lang="en-US" dirty="0">
                <a:latin typeface="Times New Roman" panose="02020603050405020304" pitchFamily="18" charset="0"/>
                <a:ea typeface="Calibri" panose="020F0502020204030204" pitchFamily="34" charset="0"/>
                <a:cs typeface="Times New Roman" panose="02020603050405020304" pitchFamily="18" charset="0"/>
              </a:rPr>
              <a:t>of sufficient transmission infrastructure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b="1" dirty="0" smtClean="0">
                <a:latin typeface="Times New Roman" panose="02020603050405020304" pitchFamily="18" charset="0"/>
                <a:ea typeface="Calibri" panose="020F0502020204030204" pitchFamily="34" charset="0"/>
                <a:cs typeface="Times New Roman" panose="02020603050405020304" pitchFamily="18" charset="0"/>
              </a:rPr>
              <a:t>Small </a:t>
            </a:r>
            <a:r>
              <a:rPr lang="en-US" b="1" dirty="0">
                <a:latin typeface="Times New Roman" panose="02020603050405020304" pitchFamily="18" charset="0"/>
                <a:ea typeface="Calibri" panose="020F0502020204030204" pitchFamily="34" charset="0"/>
                <a:cs typeface="Times New Roman" panose="02020603050405020304" pitchFamily="18" charset="0"/>
              </a:rPr>
              <a:t>Hydro Power</a:t>
            </a:r>
          </a:p>
          <a:p>
            <a:pPr algn="just"/>
            <a:r>
              <a:rPr lang="en-US" dirty="0" smtClean="0">
                <a:latin typeface="Times New Roman" panose="02020603050405020304" pitchFamily="18" charset="0"/>
                <a:ea typeface="Calibri" panose="020F0502020204030204" pitchFamily="34" charset="0"/>
                <a:cs typeface="Times New Roman" panose="02020603050405020304" pitchFamily="18" charset="0"/>
              </a:rPr>
              <a:t>Due </a:t>
            </a:r>
            <a:r>
              <a:rPr lang="en-US" dirty="0">
                <a:latin typeface="Times New Roman" panose="02020603050405020304" pitchFamily="18" charset="0"/>
                <a:ea typeface="Calibri" panose="020F0502020204030204" pitchFamily="34" charset="0"/>
                <a:cs typeface="Times New Roman" panose="02020603050405020304" pitchFamily="18" charset="0"/>
              </a:rPr>
              <a:t>to delays and problems in according technical approvals to Detailed Project Reports, allotment of projects, acquiring land for setting up projects and obtaining forest and environmental clearances, several projects could not be taken up and completed in time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Biomass Power</a:t>
            </a:r>
          </a:p>
          <a:p>
            <a:pPr algn="just"/>
            <a:r>
              <a:rPr lang="en-US" dirty="0">
                <a:latin typeface="Times New Roman" panose="02020603050405020304" pitchFamily="18" charset="0"/>
                <a:cs typeface="Times New Roman" panose="02020603050405020304" pitchFamily="18" charset="0"/>
              </a:rPr>
              <a:t>There were instances of non-traceable biomass plants, inoperative plants, plants working at lower capacities, plants installed with different specifications than approved and plants using non-permitted fuels. </a:t>
            </a:r>
          </a:p>
          <a:p>
            <a:pPr algn="just"/>
            <a:r>
              <a:rPr lang="en-US" b="1" dirty="0">
                <a:latin typeface="Times New Roman" panose="02020603050405020304" pitchFamily="18" charset="0"/>
                <a:cs typeface="Times New Roman" panose="02020603050405020304" pitchFamily="18" charset="0"/>
              </a:rPr>
              <a:t>Solar Photovoltaic Systems</a:t>
            </a:r>
          </a:p>
          <a:p>
            <a:pPr algn="just"/>
            <a:r>
              <a:rPr lang="en-US" dirty="0">
                <a:latin typeface="Times New Roman" panose="02020603050405020304" pitchFamily="18" charset="0"/>
                <a:cs typeface="Times New Roman" panose="02020603050405020304" pitchFamily="18" charset="0"/>
              </a:rPr>
              <a:t>There were cases of irregularities in distribution of solar devices, delay in distribution, irregular purchases of solar devices, and deficiencies in award of works for Solar Power Plants, irregular payments and delays in completion of projects.</a:t>
            </a:r>
          </a:p>
          <a:p>
            <a:pPr algn="just"/>
            <a:r>
              <a:rPr lang="en-US" dirty="0">
                <a:latin typeface="Times New Roman" panose="02020603050405020304" pitchFamily="18" charset="0"/>
                <a:cs typeface="Times New Roman" panose="02020603050405020304" pitchFamily="18" charset="0"/>
              </a:rPr>
              <a:t>Cases of irregular installation, non-installation of solar devices and poor quality of work were noticed which indicated deficiencies in monitoring and evaluation. Maintenance of the off-grid systems was deficient. </a:t>
            </a:r>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Remote Village Electrification</a:t>
            </a:r>
          </a:p>
          <a:p>
            <a:pPr algn="just"/>
            <a:r>
              <a:rPr lang="en-US" dirty="0">
                <a:latin typeface="Times New Roman" panose="02020603050405020304" pitchFamily="18" charset="0"/>
                <a:cs typeface="Times New Roman" panose="02020603050405020304" pitchFamily="18" charset="0"/>
              </a:rPr>
              <a:t>There were instances of inordinate delays in completion of projects, award of contracts to ineligible contractors, irregular distribution of lighting systems and incomplete/non-installation of Remote Village Electrification systems.</a:t>
            </a:r>
          </a:p>
          <a:p>
            <a:pPr marL="285750" indent="-285750" algn="just">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32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26" y="69034"/>
            <a:ext cx="10515600" cy="860065"/>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Rejuvenation </a:t>
            </a:r>
            <a:r>
              <a:rPr lang="en-US" sz="4000" b="1" dirty="0">
                <a:latin typeface="Times New Roman" panose="02020603050405020304" pitchFamily="18" charset="0"/>
                <a:cs typeface="Times New Roman" panose="02020603050405020304" pitchFamily="18" charset="0"/>
              </a:rPr>
              <a:t>of River Ganga (</a:t>
            </a:r>
            <a:r>
              <a:rPr lang="en-US" sz="4000" b="1" i="1" dirty="0" err="1">
                <a:latin typeface="Times New Roman" panose="02020603050405020304" pitchFamily="18" charset="0"/>
                <a:cs typeface="Times New Roman" panose="02020603050405020304" pitchFamily="18" charset="0"/>
              </a:rPr>
              <a:t>Namami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Gange</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31642" y="3836966"/>
            <a:ext cx="11148982" cy="2400657"/>
          </a:xfrm>
          <a:prstGeom prst="rect">
            <a:avLst/>
          </a:prstGeom>
        </p:spPr>
        <p:txBody>
          <a:bodyPr wrap="square">
            <a:spAutoFit/>
          </a:bodyPr>
          <a:lstStyle/>
          <a:p>
            <a:pPr fontAlgn="base">
              <a:lnSpc>
                <a:spcPct val="150000"/>
              </a:lnSpc>
            </a:pPr>
            <a:r>
              <a:rPr lang="en-IN" sz="2000" dirty="0">
                <a:latin typeface="Times New Roman" panose="02020603050405020304" pitchFamily="18" charset="0"/>
                <a:cs typeface="Times New Roman" panose="02020603050405020304" pitchFamily="18" charset="0"/>
              </a:rPr>
              <a:t>The Performance Audit revealed deficiencies in </a:t>
            </a:r>
            <a:endParaRPr lang="en-IN" sz="2000" dirty="0" smtClean="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F</a:t>
            </a:r>
            <a:r>
              <a:rPr lang="en-IN" sz="2000" dirty="0" smtClean="0">
                <a:latin typeface="Times New Roman" panose="02020603050405020304" pitchFamily="18" charset="0"/>
                <a:cs typeface="Times New Roman" panose="02020603050405020304" pitchFamily="18" charset="0"/>
              </a:rPr>
              <a:t>inancial </a:t>
            </a:r>
            <a:r>
              <a:rPr lang="en-IN" sz="2000" dirty="0">
                <a:latin typeface="Times New Roman" panose="02020603050405020304" pitchFamily="18" charset="0"/>
                <a:cs typeface="Times New Roman" panose="02020603050405020304" pitchFamily="18" charset="0"/>
              </a:rPr>
              <a:t>management and planning, </a:t>
            </a:r>
            <a:endParaRPr lang="en-IN" sz="2000" dirty="0" smtClean="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S</a:t>
            </a:r>
            <a:r>
              <a:rPr lang="en-IN" sz="2000" dirty="0" smtClean="0">
                <a:latin typeface="Times New Roman" panose="02020603050405020304" pitchFamily="18" charset="0"/>
                <a:cs typeface="Times New Roman" panose="02020603050405020304" pitchFamily="18" charset="0"/>
              </a:rPr>
              <a:t>hortfall </a:t>
            </a:r>
            <a:r>
              <a:rPr lang="en-IN" sz="2000" dirty="0">
                <a:latin typeface="Times New Roman" panose="02020603050405020304" pitchFamily="18" charset="0"/>
                <a:cs typeface="Times New Roman" panose="02020603050405020304" pitchFamily="18" charset="0"/>
              </a:rPr>
              <a:t>in human resources at all levels</a:t>
            </a:r>
            <a:r>
              <a:rPr lang="en-IN" sz="2000" dirty="0" smtClean="0">
                <a:latin typeface="Times New Roman" panose="02020603050405020304" pitchFamily="18" charset="0"/>
                <a:cs typeface="Times New Roman" panose="02020603050405020304" pitchFamily="18" charset="0"/>
              </a:rPr>
              <a:t>,</a:t>
            </a:r>
          </a:p>
          <a:p>
            <a:pPr marL="342900" indent="-342900" fontAlgn="base">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Issues </a:t>
            </a:r>
            <a:r>
              <a:rPr lang="en-IN" sz="2000" dirty="0">
                <a:latin typeface="Times New Roman" panose="02020603050405020304" pitchFamily="18" charset="0"/>
                <a:cs typeface="Times New Roman" panose="02020603050405020304" pitchFamily="18" charset="0"/>
              </a:rPr>
              <a:t>in implementation of projects for sewage treatment, rural sanitation, forestry interventions, </a:t>
            </a:r>
            <a:endParaRPr lang="en-IN" sz="2000" dirty="0" smtClean="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use </a:t>
            </a:r>
            <a:r>
              <a:rPr lang="en-IN" sz="2000" dirty="0">
                <a:latin typeface="Times New Roman" panose="02020603050405020304" pitchFamily="18" charset="0"/>
                <a:cs typeface="Times New Roman" panose="02020603050405020304" pitchFamily="18" charset="0"/>
              </a:rPr>
              <a:t>of remote sensing/GPS, water quality monitoring  and follow-up mechanisms which led to delays in achievement of objectives as per the prescribed milestones. </a:t>
            </a:r>
            <a:endParaRPr lang="en-IN" sz="2000" dirty="0" smtClean="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Water </a:t>
            </a:r>
            <a:r>
              <a:rPr lang="en-IN" sz="2000" dirty="0">
                <a:latin typeface="Times New Roman" panose="02020603050405020304" pitchFamily="18" charset="0"/>
                <a:cs typeface="Times New Roman" panose="02020603050405020304" pitchFamily="18" charset="0"/>
              </a:rPr>
              <a:t>quality was found to be at significant variation vis a vis prescribed ranges.</a:t>
            </a:r>
          </a:p>
        </p:txBody>
      </p:sp>
      <p:sp>
        <p:nvSpPr>
          <p:cNvPr id="12" name="Rectangle 11"/>
          <p:cNvSpPr/>
          <p:nvPr/>
        </p:nvSpPr>
        <p:spPr>
          <a:xfrm>
            <a:off x="531642" y="1490443"/>
            <a:ext cx="9262598" cy="2120068"/>
          </a:xfrm>
          <a:prstGeom prst="rect">
            <a:avLst/>
          </a:prstGeom>
        </p:spPr>
        <p:txBody>
          <a:bodyPr wrap="square">
            <a:spAutoFit/>
          </a:bodyPr>
          <a:lstStyle/>
          <a:p>
            <a:pPr algn="just">
              <a:lnSpc>
                <a:spcPct val="150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Audit </a:t>
            </a:r>
            <a:r>
              <a:rPr lang="en-US" dirty="0">
                <a:latin typeface="Times New Roman" panose="02020603050405020304" pitchFamily="18" charset="0"/>
                <a:ea typeface="Calibri" panose="020F0502020204030204" pitchFamily="34" charset="0"/>
                <a:cs typeface="Times New Roman" panose="02020603050405020304" pitchFamily="18" charset="0"/>
              </a:rPr>
              <a:t>selected 87 out of 145 projects constituting 60 per cent including 70 infrastructural and all 11 institutional projects, five afforestation projects and one bio-diversity project based on risk assessment on parameters such as preliminary/ detailed estimates, sanctioned cost, delay in execution, status of work, cost overrun, pollution load of the town on the River Ganga, threats to river and its tributaries etc. Sixteen audit offices were involved in this audit.</a:t>
            </a:r>
          </a:p>
        </p:txBody>
      </p:sp>
      <p:pic>
        <p:nvPicPr>
          <p:cNvPr id="8" name="Picture 7" descr="C:\Users\iCED\Desktop\Audit Reports\Renewable Energy\EC3smbAUEAAXoF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4930" y="859517"/>
            <a:ext cx="2211446" cy="2864221"/>
          </a:xfrm>
          <a:prstGeom prst="rect">
            <a:avLst/>
          </a:prstGeom>
          <a:noFill/>
          <a:ln>
            <a:noFill/>
          </a:ln>
        </p:spPr>
      </p:pic>
    </p:spTree>
    <p:extLst>
      <p:ext uri="{BB962C8B-B14F-4D97-AF65-F5344CB8AC3E}">
        <p14:creationId xmlns:p14="http://schemas.microsoft.com/office/powerpoint/2010/main" val="352836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10" y="0"/>
            <a:ext cx="12122590" cy="860065"/>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Environmental </a:t>
            </a:r>
            <a:r>
              <a:rPr lang="en-US" sz="3600" b="1" dirty="0">
                <a:latin typeface="Times New Roman" panose="02020603050405020304" pitchFamily="18" charset="0"/>
                <a:cs typeface="Times New Roman" panose="02020603050405020304" pitchFamily="18" charset="0"/>
              </a:rPr>
              <a:t>Clearance and Post Clearance </a:t>
            </a:r>
            <a:r>
              <a:rPr lang="en-US" sz="3600" b="1" dirty="0" smtClean="0">
                <a:latin typeface="Times New Roman" panose="02020603050405020304" pitchFamily="18" charset="0"/>
                <a:cs typeface="Times New Roman" panose="02020603050405020304" pitchFamily="18" charset="0"/>
              </a:rPr>
              <a:t>Monitoring</a:t>
            </a:r>
            <a:endParaRPr lang="en-US" sz="36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29130" y="703954"/>
            <a:ext cx="1845377" cy="385362"/>
          </a:xfrm>
          <a:prstGeom prst="rect">
            <a:avLst/>
          </a:prstGeom>
        </p:spPr>
        <p:txBody>
          <a:bodyPr wrap="none">
            <a:spAutoFit/>
          </a:bodyPr>
          <a:lstStyle/>
          <a:p>
            <a:pPr algn="just">
              <a:lnSpc>
                <a:spcPct val="115000"/>
              </a:lnSpc>
              <a:spcBef>
                <a:spcPts val="120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Audit Objectives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529130" y="1089316"/>
            <a:ext cx="9126971" cy="1477328"/>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Whether the </a:t>
            </a:r>
            <a:r>
              <a:rPr lang="en-US" dirty="0">
                <a:latin typeface="Times New Roman" panose="02020603050405020304" pitchFamily="18" charset="0"/>
                <a:ea typeface="Calibri" panose="020F0502020204030204" pitchFamily="34" charset="0"/>
                <a:cs typeface="Times New Roman" panose="02020603050405020304" pitchFamily="18" charset="0"/>
              </a:rPr>
              <a:t>process of grant of Environmental Clearance EC is in compliance with the laid down procedure, is adequate, fair and transparent</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Whether there </a:t>
            </a:r>
            <a:r>
              <a:rPr lang="en-US" dirty="0">
                <a:latin typeface="Times New Roman" panose="02020603050405020304" pitchFamily="18" charset="0"/>
                <a:ea typeface="Calibri" panose="020F0502020204030204" pitchFamily="34" charset="0"/>
                <a:cs typeface="Times New Roman" panose="02020603050405020304" pitchFamily="18" charset="0"/>
              </a:rPr>
              <a:t>is adequate Post Environmental Clearance Monitoring to ensure that the project proponents comply with all the conditions laid down in the EC letter and commitments made in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Environment </a:t>
            </a:r>
            <a:r>
              <a:rPr lang="en-US" dirty="0">
                <a:latin typeface="Times New Roman" panose="02020603050405020304" pitchFamily="18" charset="0"/>
                <a:ea typeface="Calibri" panose="020F0502020204030204" pitchFamily="34" charset="0"/>
                <a:cs typeface="Times New Roman" panose="02020603050405020304" pitchFamily="18" charset="0"/>
              </a:rPr>
              <a:t>Impact Assessment (EIA) report.</a:t>
            </a:r>
          </a:p>
        </p:txBody>
      </p:sp>
      <p:sp>
        <p:nvSpPr>
          <p:cNvPr id="12" name="Rectangle 11"/>
          <p:cNvSpPr/>
          <p:nvPr/>
        </p:nvSpPr>
        <p:spPr>
          <a:xfrm>
            <a:off x="529130" y="2494914"/>
            <a:ext cx="10848284" cy="2175467"/>
          </a:xfrm>
          <a:prstGeom prst="rect">
            <a:avLst/>
          </a:prstGeom>
        </p:spPr>
        <p:txBody>
          <a:bodyPr wrap="square">
            <a:spAutoFit/>
          </a:bodyPr>
          <a:lstStyle/>
          <a:p>
            <a:pPr algn="just">
              <a:lnSpc>
                <a:spcPct val="115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Scope of Audit and Audit Methodology</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Projects granted </a:t>
            </a:r>
            <a:r>
              <a:rPr lang="en-US" dirty="0">
                <a:latin typeface="Times New Roman" panose="02020603050405020304" pitchFamily="18" charset="0"/>
                <a:ea typeface="Calibri" panose="020F0502020204030204" pitchFamily="34" charset="0"/>
                <a:cs typeface="Times New Roman" panose="02020603050405020304" pitchFamily="18" charset="0"/>
              </a:rPr>
              <a:t>Environment Clearance (EC) </a:t>
            </a:r>
            <a:r>
              <a:rPr lang="en-US" dirty="0" smtClean="0">
                <a:latin typeface="Times New Roman" panose="02020603050405020304" pitchFamily="18" charset="0"/>
                <a:ea typeface="Calibri" panose="020F0502020204030204" pitchFamily="34" charset="0"/>
                <a:cs typeface="Times New Roman" panose="02020603050405020304" pitchFamily="18" charset="0"/>
              </a:rPr>
              <a:t>between </a:t>
            </a:r>
          </a:p>
          <a:p>
            <a:pPr marL="742950" lvl="1"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January </a:t>
            </a:r>
            <a:r>
              <a:rPr lang="en-US" dirty="0">
                <a:latin typeface="Times New Roman" panose="02020603050405020304" pitchFamily="18" charset="0"/>
                <a:ea typeface="Calibri" panose="020F0502020204030204" pitchFamily="34" charset="0"/>
                <a:cs typeface="Times New Roman" panose="02020603050405020304" pitchFamily="18" charset="0"/>
              </a:rPr>
              <a:t>2011-July </a:t>
            </a:r>
            <a:r>
              <a:rPr lang="en-US" dirty="0" smtClean="0">
                <a:latin typeface="Times New Roman" panose="02020603050405020304" pitchFamily="18" charset="0"/>
                <a:ea typeface="Calibri" panose="020F0502020204030204" pitchFamily="34" charset="0"/>
                <a:cs typeface="Times New Roman" panose="02020603050405020304" pitchFamily="18" charset="0"/>
              </a:rPr>
              <a:t>2015 and </a:t>
            </a:r>
          </a:p>
          <a:p>
            <a:pPr marL="742950" lvl="1"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Calendar </a:t>
            </a:r>
            <a:r>
              <a:rPr lang="en-US" dirty="0">
                <a:latin typeface="Times New Roman" panose="02020603050405020304" pitchFamily="18" charset="0"/>
                <a:ea typeface="Calibri" panose="020F0502020204030204" pitchFamily="34" charset="0"/>
                <a:cs typeface="Times New Roman" panose="02020603050405020304" pitchFamily="18" charset="0"/>
              </a:rPr>
              <a:t>years 2008-2012.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Records </a:t>
            </a:r>
            <a:r>
              <a:rPr lang="en-US" dirty="0">
                <a:latin typeface="Times New Roman" panose="02020603050405020304" pitchFamily="18" charset="0"/>
                <a:ea typeface="Calibri" panose="020F0502020204030204" pitchFamily="34" charset="0"/>
                <a:cs typeface="Times New Roman" panose="02020603050405020304" pitchFamily="18" charset="0"/>
              </a:rPr>
              <a:t>were examined in </a:t>
            </a:r>
            <a:r>
              <a:rPr lang="en-US" dirty="0" smtClean="0">
                <a:latin typeface="Times New Roman" panose="02020603050405020304" pitchFamily="18" charset="0"/>
                <a:ea typeface="Calibri" panose="020F0502020204030204" pitchFamily="34" charset="0"/>
                <a:cs typeface="Times New Roman" panose="02020603050405020304" pitchFamily="18" charset="0"/>
              </a:rPr>
              <a:t>Ministry including </a:t>
            </a:r>
            <a:r>
              <a:rPr lang="en-US" dirty="0">
                <a:latin typeface="Times New Roman" panose="02020603050405020304" pitchFamily="18" charset="0"/>
                <a:ea typeface="Calibri" panose="020F0502020204030204" pitchFamily="34" charset="0"/>
                <a:cs typeface="Times New Roman" panose="02020603050405020304" pitchFamily="18" charset="0"/>
              </a:rPr>
              <a:t>its 10 Regional </a:t>
            </a:r>
            <a:r>
              <a:rPr lang="en-US" dirty="0" smtClean="0">
                <a:latin typeface="Times New Roman" panose="02020603050405020304" pitchFamily="18" charset="0"/>
                <a:ea typeface="Calibri" panose="020F0502020204030204" pitchFamily="34" charset="0"/>
                <a:cs typeface="Times New Roman" panose="02020603050405020304" pitchFamily="18" charset="0"/>
              </a:rPr>
              <a:t>Offices, </a:t>
            </a:r>
            <a:r>
              <a:rPr lang="en-US" dirty="0">
                <a:latin typeface="Times New Roman" panose="02020603050405020304" pitchFamily="18" charset="0"/>
                <a:ea typeface="Calibri" panose="020F0502020204030204" pitchFamily="34" charset="0"/>
                <a:cs typeface="Times New Roman" panose="02020603050405020304" pitchFamily="18" charset="0"/>
              </a:rPr>
              <a:t>Central Pollution Control Board </a:t>
            </a:r>
            <a:r>
              <a:rPr lang="en-US" dirty="0" smtClean="0">
                <a:latin typeface="Times New Roman" panose="02020603050405020304" pitchFamily="18" charset="0"/>
                <a:ea typeface="Calibri" panose="020F0502020204030204" pitchFamily="34" charset="0"/>
                <a:cs typeface="Times New Roman" panose="02020603050405020304" pitchFamily="18" charset="0"/>
              </a:rPr>
              <a:t>and </a:t>
            </a:r>
            <a:r>
              <a:rPr lang="en-US" dirty="0">
                <a:latin typeface="Times New Roman" panose="02020603050405020304" pitchFamily="18" charset="0"/>
                <a:ea typeface="Calibri" panose="020F0502020204030204" pitchFamily="34" charset="0"/>
                <a:cs typeface="Times New Roman" panose="02020603050405020304" pitchFamily="18" charset="0"/>
              </a:rPr>
              <a:t>33 State Pollution Control </a:t>
            </a:r>
            <a:r>
              <a:rPr lang="en-US" dirty="0" smtClean="0">
                <a:latin typeface="Times New Roman" panose="02020603050405020304" pitchFamily="18" charset="0"/>
                <a:ea typeface="Calibri" panose="020F0502020204030204" pitchFamily="34" charset="0"/>
                <a:cs typeface="Times New Roman" panose="02020603050405020304" pitchFamily="18" charset="0"/>
              </a:rPr>
              <a:t>Boards/ </a:t>
            </a:r>
            <a:r>
              <a:rPr lang="en-US" dirty="0">
                <a:latin typeface="Times New Roman" panose="02020603050405020304" pitchFamily="18" charset="0"/>
                <a:ea typeface="Calibri" panose="020F0502020204030204" pitchFamily="34" charset="0"/>
                <a:cs typeface="Times New Roman" panose="02020603050405020304" pitchFamily="18" charset="0"/>
              </a:rPr>
              <a:t>Union Territory Pollution Control Committees </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Compliance reports submitted by the Project Proponents (PPs) </a:t>
            </a:r>
            <a:r>
              <a:rPr lang="en-US" dirty="0" smtClean="0">
                <a:latin typeface="Times New Roman" panose="02020603050405020304" pitchFamily="18" charset="0"/>
                <a:ea typeface="Calibri" panose="020F0502020204030204" pitchFamily="34" charset="0"/>
                <a:cs typeface="Times New Roman" panose="02020603050405020304" pitchFamily="18" charset="0"/>
              </a:rPr>
              <a:t>to also examined AND Joint </a:t>
            </a:r>
            <a:r>
              <a:rPr lang="en-US" dirty="0">
                <a:latin typeface="Times New Roman" panose="02020603050405020304" pitchFamily="18" charset="0"/>
                <a:ea typeface="Calibri" panose="020F0502020204030204" pitchFamily="34" charset="0"/>
                <a:cs typeface="Times New Roman" panose="02020603050405020304" pitchFamily="18" charset="0"/>
              </a:rPr>
              <a:t>site visits were carried </a:t>
            </a:r>
            <a:r>
              <a:rPr lang="en-US" dirty="0" smtClean="0">
                <a:latin typeface="Times New Roman" panose="02020603050405020304" pitchFamily="18" charset="0"/>
                <a:ea typeface="Calibri" panose="020F0502020204030204" pitchFamily="34" charset="0"/>
                <a:cs typeface="Times New Roman" panose="02020603050405020304" pitchFamily="18" charset="0"/>
              </a:rPr>
              <a:t>out.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C:\Users\iCED\Downloads\WhatsApp Image 2021-09-14 at 8.25.05 PM.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1117" y="787652"/>
            <a:ext cx="2205153" cy="2707774"/>
          </a:xfrm>
          <a:prstGeom prst="rect">
            <a:avLst/>
          </a:prstGeom>
          <a:noFill/>
          <a:ln>
            <a:noFill/>
          </a:ln>
        </p:spPr>
      </p:pic>
      <p:sp>
        <p:nvSpPr>
          <p:cNvPr id="3" name="Rectangle 2"/>
          <p:cNvSpPr/>
          <p:nvPr/>
        </p:nvSpPr>
        <p:spPr>
          <a:xfrm>
            <a:off x="529130" y="4670381"/>
            <a:ext cx="11517140" cy="2031325"/>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Audit Findings: </a:t>
            </a:r>
          </a:p>
          <a:p>
            <a:r>
              <a:rPr lang="en-US" b="1" dirty="0" smtClean="0">
                <a:latin typeface="Times New Roman" panose="02020603050405020304" pitchFamily="18" charset="0"/>
                <a:cs typeface="Times New Roman" panose="02020603050405020304" pitchFamily="18" charset="0"/>
              </a:rPr>
              <a:t>Environment </a:t>
            </a:r>
            <a:r>
              <a:rPr lang="en-US" b="1" dirty="0">
                <a:latin typeface="Times New Roman" panose="02020603050405020304" pitchFamily="18" charset="0"/>
                <a:cs typeface="Times New Roman" panose="02020603050405020304" pitchFamily="18" charset="0"/>
              </a:rPr>
              <a:t>Impact Assessment process</a:t>
            </a: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Discrepancies in the database.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Delays at various stages of grant of Environmental Clearance (EC).</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 Regulator </a:t>
            </a:r>
            <a:r>
              <a:rPr lang="en-US" dirty="0">
                <a:latin typeface="Times New Roman" panose="02020603050405020304" pitchFamily="18" charset="0"/>
                <a:cs typeface="Times New Roman" panose="02020603050405020304" pitchFamily="18" charset="0"/>
              </a:rPr>
              <a:t>at the National level to carry out an independent, objective and transparent appraisal and approval of the projects and to monitor the implementation of the conditions.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was non-uniformity in the terms and conditions of the Environmental Clearance for similar kind of projects.</a:t>
            </a:r>
            <a:endParaRPr lang="en-IN" dirty="0"/>
          </a:p>
        </p:txBody>
      </p:sp>
    </p:spTree>
    <p:extLst>
      <p:ext uri="{BB962C8B-B14F-4D97-AF65-F5344CB8AC3E}">
        <p14:creationId xmlns:p14="http://schemas.microsoft.com/office/powerpoint/2010/main" val="220135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4378" y="1346081"/>
            <a:ext cx="10973188" cy="369332"/>
          </a:xfrm>
          <a:prstGeom prst="rect">
            <a:avLst/>
          </a:prstGeom>
        </p:spPr>
        <p:txBody>
          <a:bodyPr wrap="square">
            <a:spAutoFit/>
          </a:bodyPr>
          <a:lstStyle/>
          <a:p>
            <a:r>
              <a:rPr lang="en-US" dirty="0" smtClean="0">
                <a:solidFill>
                  <a:srgbClr val="002060"/>
                </a:solidFill>
                <a:latin typeface="Times New Roman" panose="02020603050405020304" pitchFamily="18" charset="0"/>
                <a:cs typeface="Times New Roman" panose="02020603050405020304" pitchFamily="18" charset="0"/>
              </a:rPr>
              <a:t> </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11416" y="319072"/>
            <a:ext cx="10973188" cy="2585323"/>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Compliance to General Conditions of Environment </a:t>
            </a:r>
            <a:r>
              <a:rPr lang="en-US" b="1" dirty="0" smtClean="0">
                <a:latin typeface="Times New Roman" panose="02020603050405020304" pitchFamily="18" charset="0"/>
                <a:cs typeface="Times New Roman" panose="02020603050405020304" pitchFamily="18" charset="0"/>
              </a:rPr>
              <a:t>Clearance</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Shortfall </a:t>
            </a:r>
            <a:r>
              <a:rPr lang="en-US" dirty="0">
                <a:latin typeface="Times New Roman" panose="02020603050405020304" pitchFamily="18" charset="0"/>
                <a:cs typeface="Times New Roman" panose="02020603050405020304" pitchFamily="18" charset="0"/>
              </a:rPr>
              <a:t>of expenditure on Environment Management Plan activities (26 per cent cases), Enterprise Social Responsibility activities (20 per cent cases) and development of green belt (47 per cent cases). </a:t>
            </a:r>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Time </a:t>
            </a:r>
            <a:r>
              <a:rPr lang="en-US" dirty="0">
                <a:latin typeface="Times New Roman" panose="02020603050405020304" pitchFamily="18" charset="0"/>
                <a:cs typeface="Times New Roman" panose="02020603050405020304" pitchFamily="18" charset="0"/>
              </a:rPr>
              <a:t>bound action plan for implementing the Environment Management Plan was not </a:t>
            </a:r>
            <a:r>
              <a:rPr lang="en-US" dirty="0" smtClean="0">
                <a:latin typeface="Times New Roman" panose="02020603050405020304" pitchFamily="18" charset="0"/>
                <a:cs typeface="Times New Roman" panose="02020603050405020304" pitchFamily="18" charset="0"/>
              </a:rPr>
              <a:t>made. </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Ground </a:t>
            </a:r>
            <a:r>
              <a:rPr lang="en-US" dirty="0">
                <a:latin typeface="Times New Roman" panose="02020603050405020304" pitchFamily="18" charset="0"/>
                <a:cs typeface="Times New Roman" panose="02020603050405020304" pitchFamily="18" charset="0"/>
              </a:rPr>
              <a:t>water was used without permission of the Competent </a:t>
            </a:r>
            <a:r>
              <a:rPr lang="en-US" dirty="0" smtClean="0">
                <a:latin typeface="Times New Roman" panose="02020603050405020304" pitchFamily="18" charset="0"/>
                <a:cs typeface="Times New Roman" panose="02020603050405020304" pitchFamily="18" charset="0"/>
              </a:rPr>
              <a:t>Authority. </a:t>
            </a:r>
            <a:r>
              <a:rPr lang="en-US" dirty="0">
                <a:latin typeface="Times New Roman" panose="02020603050405020304" pitchFamily="18" charset="0"/>
                <a:cs typeface="Times New Roman" panose="02020603050405020304" pitchFamily="18" charset="0"/>
              </a:rPr>
              <a:t>The scope of work was changed after obtaining the Environmental </a:t>
            </a:r>
            <a:r>
              <a:rPr lang="en-US" dirty="0" smtClean="0">
                <a:latin typeface="Times New Roman" panose="02020603050405020304" pitchFamily="18" charset="0"/>
                <a:cs typeface="Times New Roman" panose="02020603050405020304" pitchFamily="18" charset="0"/>
              </a:rPr>
              <a:t>Clearance. </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annual environmental audit report was not submitted by Project Proponents to State Pollution Control Boards/Union Territory Pollution Control Committees and in seven per cent of the cases construction/operations was commenced before grant of Environmental Clearance.</a:t>
            </a:r>
          </a:p>
        </p:txBody>
      </p:sp>
      <p:sp>
        <p:nvSpPr>
          <p:cNvPr id="4" name="Rectangle 3"/>
          <p:cNvSpPr/>
          <p:nvPr/>
        </p:nvSpPr>
        <p:spPr>
          <a:xfrm>
            <a:off x="411416" y="2808588"/>
            <a:ext cx="11421464" cy="3970318"/>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Compliance to Specific Conditions of Environment Clearance</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Absence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action </a:t>
            </a:r>
            <a:r>
              <a:rPr lang="en-US" dirty="0">
                <a:latin typeface="Times New Roman" panose="02020603050405020304" pitchFamily="18" charset="0"/>
                <a:cs typeface="Times New Roman" panose="02020603050405020304" pitchFamily="18" charset="0"/>
              </a:rPr>
              <a:t>plan for conservation of flora and fauna. </a:t>
            </a:r>
            <a:r>
              <a:rPr lang="en-US" dirty="0" smtClean="0">
                <a:latin typeface="Times New Roman" panose="02020603050405020304" pitchFamily="18" charset="0"/>
                <a:cs typeface="Times New Roman" panose="02020603050405020304" pitchFamily="18" charset="0"/>
              </a:rPr>
              <a:t>Rain </a:t>
            </a:r>
            <a:r>
              <a:rPr lang="en-US" dirty="0">
                <a:latin typeface="Times New Roman" panose="02020603050405020304" pitchFamily="18" charset="0"/>
                <a:cs typeface="Times New Roman" panose="02020603050405020304" pitchFamily="18" charset="0"/>
              </a:rPr>
              <a:t>Water Harvesting structure was not done. Improper storage and non-utilization of fly ash and consolidation and compilation of muck in non-designated dumping </a:t>
            </a:r>
            <a:r>
              <a:rPr lang="en-US" dirty="0" smtClean="0">
                <a:latin typeface="Times New Roman" panose="02020603050405020304" pitchFamily="18" charset="0"/>
                <a:cs typeface="Times New Roman" panose="02020603050405020304" pitchFamily="18" charset="0"/>
              </a:rPr>
              <a:t>sites.</a:t>
            </a:r>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Monitoring of compliance of EC by Project Proponents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were non-compliance in setting up of separate monitoring cell with adequate manpower. </a:t>
            </a:r>
          </a:p>
          <a:p>
            <a:pPr algn="just"/>
            <a:r>
              <a:rPr lang="en-US" b="1" dirty="0">
                <a:latin typeface="Times New Roman" panose="02020603050405020304" pitchFamily="18" charset="0"/>
                <a:cs typeface="Times New Roman" panose="02020603050405020304" pitchFamily="18" charset="0"/>
              </a:rPr>
              <a:t>Action plan for Critically Polluted Areas</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Biennial </a:t>
            </a:r>
            <a:r>
              <a:rPr lang="en-US" dirty="0">
                <a:latin typeface="Times New Roman" panose="02020603050405020304" pitchFamily="18" charset="0"/>
                <a:cs typeface="Times New Roman" panose="02020603050405020304" pitchFamily="18" charset="0"/>
              </a:rPr>
              <a:t>environmental quality monitoring in Critically Polluted Areas </a:t>
            </a:r>
            <a:r>
              <a:rPr lang="en-US" dirty="0" smtClean="0">
                <a:latin typeface="Times New Roman" panose="02020603050405020304" pitchFamily="18" charset="0"/>
                <a:cs typeface="Times New Roman" panose="02020603050405020304" pitchFamily="18" charset="0"/>
              </a:rPr>
              <a:t>were not carried out for </a:t>
            </a:r>
            <a:r>
              <a:rPr lang="en-US" dirty="0">
                <a:latin typeface="Times New Roman" panose="02020603050405020304" pitchFamily="18" charset="0"/>
                <a:cs typeface="Times New Roman" panose="02020603050405020304" pitchFamily="18" charset="0"/>
              </a:rPr>
              <a:t>computing Comprehensive Environmental Pollution Index. </a:t>
            </a:r>
          </a:p>
          <a:p>
            <a:pPr algn="just"/>
            <a:r>
              <a:rPr lang="en-US" b="1" dirty="0">
                <a:latin typeface="Times New Roman" panose="02020603050405020304" pitchFamily="18" charset="0"/>
                <a:cs typeface="Times New Roman" panose="02020603050405020304" pitchFamily="18" charset="0"/>
              </a:rPr>
              <a:t>Monitoring of compliance of ECs by Regional Offices of the Ministry</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 database </a:t>
            </a:r>
            <a:r>
              <a:rPr lang="en-US" dirty="0">
                <a:latin typeface="Times New Roman" panose="02020603050405020304" pitchFamily="18" charset="0"/>
                <a:cs typeface="Times New Roman" panose="02020603050405020304" pitchFamily="18" charset="0"/>
              </a:rPr>
              <a:t>of cases received by it where the violations were reported by Regional </a:t>
            </a:r>
            <a:r>
              <a:rPr lang="en-US" dirty="0" smtClean="0">
                <a:latin typeface="Times New Roman" panose="02020603050405020304" pitchFamily="18" charset="0"/>
                <a:cs typeface="Times New Roman" panose="02020603050405020304" pitchFamily="18" charset="0"/>
              </a:rPr>
              <a:t>Offices.</a:t>
            </a:r>
          </a:p>
          <a:p>
            <a:pPr algn="just"/>
            <a:r>
              <a:rPr lang="en-US" b="1" dirty="0" smtClean="0">
                <a:latin typeface="Times New Roman" panose="02020603050405020304" pitchFamily="18" charset="0"/>
                <a:cs typeface="Times New Roman" panose="02020603050405020304" pitchFamily="18" charset="0"/>
              </a:rPr>
              <a:t>Monitoring </a:t>
            </a:r>
            <a:r>
              <a:rPr lang="en-US" b="1" dirty="0">
                <a:latin typeface="Times New Roman" panose="02020603050405020304" pitchFamily="18" charset="0"/>
                <a:cs typeface="Times New Roman" panose="02020603050405020304" pitchFamily="18" charset="0"/>
              </a:rPr>
              <a:t>of compliance of Environmental Clearances by State Pollution Control </a:t>
            </a:r>
            <a:r>
              <a:rPr lang="en-US" b="1" dirty="0" smtClean="0">
                <a:latin typeface="Times New Roman" panose="02020603050405020304" pitchFamily="18" charset="0"/>
                <a:cs typeface="Times New Roman" panose="02020603050405020304" pitchFamily="18" charset="0"/>
              </a:rPr>
              <a:t>Boards</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Clear </a:t>
            </a:r>
            <a:r>
              <a:rPr lang="en-US" dirty="0">
                <a:latin typeface="Times New Roman" panose="02020603050405020304" pitchFamily="18" charset="0"/>
                <a:cs typeface="Times New Roman" panose="02020603050405020304" pitchFamily="18" charset="0"/>
              </a:rPr>
              <a:t>cut responsibilities were not assigned to State Pollution Control Boards/Union Territory Pollution Control Committees regarding post </a:t>
            </a:r>
            <a:r>
              <a:rPr lang="en-US" dirty="0" smtClean="0">
                <a:latin typeface="Times New Roman" panose="02020603050405020304" pitchFamily="18" charset="0"/>
                <a:cs typeface="Times New Roman" panose="02020603050405020304" pitchFamily="18" charset="0"/>
              </a:rPr>
              <a:t>Environmental Clearance monitoring. They did </a:t>
            </a:r>
            <a:r>
              <a:rPr lang="en-US" dirty="0">
                <a:latin typeface="Times New Roman" panose="02020603050405020304" pitchFamily="18" charset="0"/>
                <a:cs typeface="Times New Roman" panose="02020603050405020304" pitchFamily="18" charset="0"/>
              </a:rPr>
              <a:t>not have in place sufficient infrastructure and manpower for monitoring despite having sufficient funds.</a:t>
            </a:r>
          </a:p>
        </p:txBody>
      </p:sp>
    </p:spTree>
    <p:extLst>
      <p:ext uri="{BB962C8B-B14F-4D97-AF65-F5344CB8AC3E}">
        <p14:creationId xmlns:p14="http://schemas.microsoft.com/office/powerpoint/2010/main" val="277673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128" y="4137889"/>
            <a:ext cx="4768272" cy="2304473"/>
          </a:xfrm>
        </p:spPr>
        <p:txBody>
          <a:bodyPr>
            <a:normAutofit fontScale="92500" lnSpcReduction="10000"/>
          </a:bodyPr>
          <a:lstStyle/>
          <a:p>
            <a:pPr marL="0" indent="0" algn="ctr">
              <a:buNone/>
            </a:pPr>
            <a:endParaRPr lang="en-US" sz="8800" dirty="0" smtClean="0">
              <a:solidFill>
                <a:srgbClr val="FFFF00"/>
              </a:solidFill>
              <a:latin typeface="Times New Roman" panose="02020603050405020304" pitchFamily="18" charset="0"/>
              <a:cs typeface="Times New Roman" panose="02020603050405020304" pitchFamily="18" charset="0"/>
            </a:endParaRPr>
          </a:p>
          <a:p>
            <a:pPr marL="0" indent="0" algn="ctr">
              <a:buNone/>
            </a:pPr>
            <a:r>
              <a:rPr lang="en-US" sz="8800" dirty="0" smtClean="0">
                <a:solidFill>
                  <a:srgbClr val="FFFF00"/>
                </a:solidFill>
                <a:latin typeface="Times New Roman" panose="02020603050405020304" pitchFamily="18" charset="0"/>
                <a:cs typeface="Times New Roman" panose="02020603050405020304" pitchFamily="18" charset="0"/>
              </a:rPr>
              <a:t>Thank You</a:t>
            </a:r>
            <a:endParaRPr lang="en-US" sz="8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18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07" y="29670"/>
            <a:ext cx="10515600" cy="815946"/>
          </a:xfrm>
        </p:spPr>
        <p:txBody>
          <a:bodyPr>
            <a:noAutofit/>
          </a:bodyPr>
          <a:lstStyle/>
          <a:p>
            <a:pPr marL="228600" lvl="0" indent="-228600" algn="ctr">
              <a:spcBef>
                <a:spcPts val="1000"/>
              </a:spcBef>
            </a:pPr>
            <a:r>
              <a:rPr lang="en-US" sz="4000" b="1" dirty="0" smtClean="0">
                <a:solidFill>
                  <a:prstClr val="black"/>
                </a:solidFill>
                <a:latin typeface="Times New Roman" panose="02020603050405020304" pitchFamily="18" charset="0"/>
                <a:cs typeface="Times New Roman" panose="02020603050405020304" pitchFamily="18" charset="0"/>
              </a:rPr>
              <a:t/>
            </a:r>
            <a:br>
              <a:rPr lang="en-US" sz="4000" b="1" dirty="0" smtClean="0">
                <a:solidFill>
                  <a:prstClr val="black"/>
                </a:solidFill>
                <a:latin typeface="Times New Roman" panose="02020603050405020304" pitchFamily="18" charset="0"/>
                <a:cs typeface="Times New Roman" panose="02020603050405020304" pitchFamily="18" charset="0"/>
              </a:rPr>
            </a:br>
            <a:r>
              <a:rPr lang="en-US" sz="4000" b="1" dirty="0" smtClean="0">
                <a:solidFill>
                  <a:prstClr val="black"/>
                </a:solidFill>
                <a:latin typeface="Times New Roman" panose="02020603050405020304" pitchFamily="18" charset="0"/>
                <a:cs typeface="Times New Roman" panose="02020603050405020304" pitchFamily="18" charset="0"/>
              </a:rPr>
              <a:t>Climate Change: A Global Concern</a:t>
            </a:r>
            <a:r>
              <a:rPr lang="en-US" sz="4000" b="1" dirty="0">
                <a:solidFill>
                  <a:prstClr val="black"/>
                </a:solidFill>
                <a:latin typeface="Times New Roman" panose="02020603050405020304" pitchFamily="18" charset="0"/>
                <a:cs typeface="Times New Roman" panose="02020603050405020304" pitchFamily="18" charset="0"/>
              </a:rPr>
              <a:t/>
            </a:r>
            <a:br>
              <a:rPr lang="en-US" sz="4000" b="1" dirty="0">
                <a:solidFill>
                  <a:prstClr val="black"/>
                </a:solidFill>
                <a:latin typeface="Times New Roman" panose="02020603050405020304" pitchFamily="18" charset="0"/>
                <a:cs typeface="Times New Roman" panose="02020603050405020304" pitchFamily="18" charset="0"/>
              </a:rPr>
            </a:br>
            <a:endParaRPr lang="en-US" sz="4000" b="1" dirty="0"/>
          </a:p>
        </p:txBody>
      </p:sp>
      <p:sp>
        <p:nvSpPr>
          <p:cNvPr id="3" name="Content Placeholder 2"/>
          <p:cNvSpPr>
            <a:spLocks noGrp="1"/>
          </p:cNvSpPr>
          <p:nvPr>
            <p:ph idx="1"/>
          </p:nvPr>
        </p:nvSpPr>
        <p:spPr>
          <a:xfrm>
            <a:off x="134575" y="1281356"/>
            <a:ext cx="2991415" cy="4362994"/>
          </a:xfrm>
        </p:spPr>
        <p:txBody>
          <a:bodyPr>
            <a:normAutofit fontScale="92500" lnSpcReduction="20000"/>
          </a:bodyPr>
          <a:lstStyle/>
          <a:p>
            <a:r>
              <a:rPr lang="en-US" dirty="0" smtClean="0">
                <a:solidFill>
                  <a:srgbClr val="002060"/>
                </a:solidFill>
                <a:latin typeface="Times New Roman" panose="02020603050405020304" pitchFamily="18" charset="0"/>
                <a:cs typeface="Times New Roman" panose="02020603050405020304" pitchFamily="18" charset="0"/>
              </a:rPr>
              <a:t>Transportation</a:t>
            </a:r>
          </a:p>
          <a:p>
            <a:r>
              <a:rPr lang="en-US" dirty="0" smtClean="0">
                <a:solidFill>
                  <a:srgbClr val="002060"/>
                </a:solidFill>
                <a:latin typeface="Times New Roman" panose="02020603050405020304" pitchFamily="18" charset="0"/>
                <a:cs typeface="Times New Roman" panose="02020603050405020304" pitchFamily="18" charset="0"/>
              </a:rPr>
              <a:t>Pollution</a:t>
            </a:r>
          </a:p>
          <a:p>
            <a:r>
              <a:rPr lang="en-US" dirty="0" smtClean="0">
                <a:solidFill>
                  <a:srgbClr val="002060"/>
                </a:solidFill>
                <a:latin typeface="Times New Roman" panose="02020603050405020304" pitchFamily="18" charset="0"/>
                <a:cs typeface="Times New Roman" panose="02020603050405020304" pitchFamily="18" charset="0"/>
              </a:rPr>
              <a:t>Industrialization</a:t>
            </a:r>
          </a:p>
          <a:p>
            <a:r>
              <a:rPr lang="en-US" dirty="0" smtClean="0">
                <a:solidFill>
                  <a:srgbClr val="002060"/>
                </a:solidFill>
                <a:latin typeface="Times New Roman" panose="02020603050405020304" pitchFamily="18" charset="0"/>
                <a:cs typeface="Times New Roman" panose="02020603050405020304" pitchFamily="18" charset="0"/>
              </a:rPr>
              <a:t>Inefficient Energy Use</a:t>
            </a:r>
          </a:p>
          <a:p>
            <a:r>
              <a:rPr lang="en-US" dirty="0" smtClean="0">
                <a:solidFill>
                  <a:srgbClr val="002060"/>
                </a:solidFill>
                <a:latin typeface="Times New Roman" panose="02020603050405020304" pitchFamily="18" charset="0"/>
                <a:cs typeface="Times New Roman" panose="02020603050405020304" pitchFamily="18" charset="0"/>
              </a:rPr>
              <a:t>Deforestation</a:t>
            </a:r>
          </a:p>
          <a:p>
            <a:r>
              <a:rPr lang="en-US" dirty="0" smtClean="0">
                <a:solidFill>
                  <a:srgbClr val="002060"/>
                </a:solidFill>
                <a:latin typeface="Times New Roman" panose="02020603050405020304" pitchFamily="18" charset="0"/>
                <a:cs typeface="Times New Roman" panose="02020603050405020304" pitchFamily="18" charset="0"/>
              </a:rPr>
              <a:t>Unsustainable Resource Extraction</a:t>
            </a:r>
          </a:p>
          <a:p>
            <a:r>
              <a:rPr lang="en-US" dirty="0" smtClean="0">
                <a:solidFill>
                  <a:srgbClr val="002060"/>
                </a:solidFill>
                <a:latin typeface="Times New Roman" panose="02020603050405020304" pitchFamily="18" charset="0"/>
                <a:cs typeface="Times New Roman" panose="02020603050405020304" pitchFamily="18" charset="0"/>
              </a:rPr>
              <a:t>Agricultural Practices</a:t>
            </a:r>
          </a:p>
          <a:p>
            <a:r>
              <a:rPr lang="en-US" dirty="0" smtClean="0">
                <a:solidFill>
                  <a:srgbClr val="002060"/>
                </a:solidFill>
                <a:latin typeface="Times New Roman" panose="02020603050405020304" pitchFamily="18" charset="0"/>
                <a:cs typeface="Times New Roman" panose="02020603050405020304" pitchFamily="18" charset="0"/>
              </a:rPr>
              <a:t>Livestock</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5024276" y="1394196"/>
            <a:ext cx="3307080" cy="39667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2060"/>
                </a:solidFill>
                <a:latin typeface="Times New Roman" panose="02020603050405020304" pitchFamily="18" charset="0"/>
                <a:cs typeface="Times New Roman" panose="02020603050405020304" pitchFamily="18" charset="0"/>
              </a:rPr>
              <a:t>Rising Temperatures</a:t>
            </a:r>
            <a:endParaRPr lang="en-US" dirty="0">
              <a:solidFill>
                <a:srgbClr val="002060"/>
              </a:solidFill>
              <a:latin typeface="Times New Roman" panose="02020603050405020304" pitchFamily="18" charset="0"/>
              <a:cs typeface="Times New Roman" panose="02020603050405020304" pitchFamily="18" charset="0"/>
            </a:endParaRPr>
          </a:p>
          <a:p>
            <a:r>
              <a:rPr lang="en-US" dirty="0" smtClean="0">
                <a:solidFill>
                  <a:srgbClr val="002060"/>
                </a:solidFill>
                <a:latin typeface="Times New Roman" panose="02020603050405020304" pitchFamily="18" charset="0"/>
                <a:cs typeface="Times New Roman" panose="02020603050405020304" pitchFamily="18" charset="0"/>
              </a:rPr>
              <a:t>Rising Sea Levels</a:t>
            </a:r>
          </a:p>
          <a:p>
            <a:r>
              <a:rPr lang="en-US" dirty="0" smtClean="0">
                <a:solidFill>
                  <a:srgbClr val="002060"/>
                </a:solidFill>
                <a:latin typeface="Times New Roman" panose="02020603050405020304" pitchFamily="18" charset="0"/>
                <a:cs typeface="Times New Roman" panose="02020603050405020304" pitchFamily="18" charset="0"/>
              </a:rPr>
              <a:t>Unpredictable Weather patterns</a:t>
            </a:r>
          </a:p>
          <a:p>
            <a:r>
              <a:rPr lang="en-US" dirty="0" smtClean="0">
                <a:solidFill>
                  <a:srgbClr val="002060"/>
                </a:solidFill>
                <a:latin typeface="Times New Roman" panose="02020603050405020304" pitchFamily="18" charset="0"/>
                <a:cs typeface="Times New Roman" panose="02020603050405020304" pitchFamily="18" charset="0"/>
              </a:rPr>
              <a:t>Extreme Weather Events</a:t>
            </a:r>
          </a:p>
          <a:p>
            <a:r>
              <a:rPr lang="en-US" dirty="0" smtClean="0">
                <a:solidFill>
                  <a:srgbClr val="002060"/>
                </a:solidFill>
                <a:latin typeface="Times New Roman" panose="02020603050405020304" pitchFamily="18" charset="0"/>
                <a:cs typeface="Times New Roman" panose="02020603050405020304" pitchFamily="18" charset="0"/>
              </a:rPr>
              <a:t>Land Degradation</a:t>
            </a:r>
          </a:p>
          <a:p>
            <a:r>
              <a:rPr lang="en-US" dirty="0" smtClean="0">
                <a:solidFill>
                  <a:srgbClr val="002060"/>
                </a:solidFill>
                <a:latin typeface="Times New Roman" panose="02020603050405020304" pitchFamily="18" charset="0"/>
                <a:cs typeface="Times New Roman" panose="02020603050405020304" pitchFamily="18" charset="0"/>
              </a:rPr>
              <a:t>Loss of Wildlife and Biodiversity</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5024276" y="5373953"/>
            <a:ext cx="7104349" cy="103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2060"/>
                </a:solidFill>
                <a:latin typeface="Times New Roman" panose="02020603050405020304" pitchFamily="18" charset="0"/>
                <a:cs typeface="Times New Roman" panose="02020603050405020304" pitchFamily="18" charset="0"/>
              </a:rPr>
              <a:t>Poverty, Hunger, Food and Water Crisis, Loss of Livelihood, Risk of Diseases</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282" y="1213033"/>
            <a:ext cx="3396343" cy="18001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249" y="3000164"/>
            <a:ext cx="1555435" cy="9056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9684" y="3013167"/>
            <a:ext cx="1840908" cy="10971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7955" y="3884666"/>
            <a:ext cx="2032498" cy="148187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453" y="4110328"/>
            <a:ext cx="1653950" cy="129769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3501" y="4483633"/>
            <a:ext cx="1404920" cy="116071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8801" y="2173485"/>
            <a:ext cx="1512547" cy="115459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4137" y="3377986"/>
            <a:ext cx="1461846" cy="1055739"/>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0151" y="995460"/>
            <a:ext cx="1383199" cy="1128117"/>
          </a:xfrm>
          <a:prstGeom prst="rect">
            <a:avLst/>
          </a:prstGeom>
        </p:spPr>
      </p:pic>
    </p:spTree>
    <p:extLst>
      <p:ext uri="{BB962C8B-B14F-4D97-AF65-F5344CB8AC3E}">
        <p14:creationId xmlns:p14="http://schemas.microsoft.com/office/powerpoint/2010/main" val="127210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371" y="21899"/>
            <a:ext cx="10515600" cy="720028"/>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Climate Change and SDGs</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5269969" y="2765747"/>
            <a:ext cx="1822228" cy="1064044"/>
          </a:xfrm>
          <a:prstGeom prst="rect">
            <a:avLst/>
          </a:prstGeom>
          <a:effectLst>
            <a:glow rad="127000">
              <a:schemeClr val="accent1"/>
            </a:glow>
            <a:outerShdw blurRad="50800" dist="50800" dir="5400000" algn="ctr" rotWithShape="0">
              <a:srgbClr val="000000"/>
            </a:outerShdw>
            <a:reflection endPos="0" dist="508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630" y="2179967"/>
            <a:ext cx="823124" cy="823124"/>
          </a:xfrm>
          <a:prstGeom prst="rect">
            <a:avLst/>
          </a:prstGeom>
          <a:effectLst>
            <a:glow rad="127000">
              <a:schemeClr val="accent1">
                <a:alpha val="0"/>
              </a:schemeClr>
            </a:glow>
            <a:outerShdw blurRad="50800" dist="50800" dir="5400000" algn="ctr" rotWithShape="0">
              <a:schemeClr val="accent2">
                <a:lumMod val="75000"/>
                <a:alpha val="0"/>
              </a:schemeClr>
            </a:outerShdw>
            <a:reflection stA="0" endPos="65000" dist="508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568" y="2608239"/>
            <a:ext cx="821009" cy="8210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8073" y="6044156"/>
            <a:ext cx="766196" cy="7661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358" y="6044156"/>
            <a:ext cx="716525" cy="71652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6177" y="5636590"/>
            <a:ext cx="776859" cy="77685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953" y="2557864"/>
            <a:ext cx="776494" cy="77649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1429" y="4069900"/>
            <a:ext cx="742245" cy="742245"/>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0984" y="2276235"/>
            <a:ext cx="796146" cy="796146"/>
          </a:xfrm>
          <a:prstGeom prst="rect">
            <a:avLst/>
          </a:prstGeom>
        </p:spPr>
      </p:pic>
      <p:sp>
        <p:nvSpPr>
          <p:cNvPr id="14" name="Oval Callout 13"/>
          <p:cNvSpPr/>
          <p:nvPr/>
        </p:nvSpPr>
        <p:spPr>
          <a:xfrm>
            <a:off x="3777971" y="687011"/>
            <a:ext cx="2807873" cy="1495366"/>
          </a:xfrm>
          <a:prstGeom prst="wedgeEllipseCallou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C00000"/>
                </a:solidFill>
              </a:rPr>
              <a:t>By 2030, build the resilience of the poor and those in vulnerable situations and reduce their exposure and vulnerability to climate-related extreme events and other economic, social and environmental shocks and disasters </a:t>
            </a:r>
          </a:p>
        </p:txBody>
      </p:sp>
      <p:sp>
        <p:nvSpPr>
          <p:cNvPr id="15" name="Oval Callout 14"/>
          <p:cNvSpPr/>
          <p:nvPr/>
        </p:nvSpPr>
        <p:spPr>
          <a:xfrm>
            <a:off x="7071454" y="900511"/>
            <a:ext cx="2759530" cy="1495366"/>
          </a:xfrm>
          <a:prstGeom prst="wedgeEllipseCallou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C00000"/>
                </a:solidFill>
              </a:rPr>
              <a:t>By 2030, ensure sustainable food production systems and implement resilient agricultural practices that increase productivity and production, that help maintain ecosystems, that strengthen capacity for adaptation to climate change, extreme weather, drought, flooding</a:t>
            </a:r>
          </a:p>
        </p:txBody>
      </p:sp>
      <p:sp>
        <p:nvSpPr>
          <p:cNvPr id="16" name="Oval Callout 15"/>
          <p:cNvSpPr/>
          <p:nvPr/>
        </p:nvSpPr>
        <p:spPr>
          <a:xfrm>
            <a:off x="9882025" y="637767"/>
            <a:ext cx="2305036" cy="1495366"/>
          </a:xfrm>
          <a:prstGeom prst="wedgeEllipseCallou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C00000"/>
                </a:solidFill>
              </a:rPr>
              <a:t>By 2020, promote the implementation of sustainable management of all types of forests, halt deforestation, restore degraded forests and substantially increase afforestation and reforestation globally </a:t>
            </a:r>
          </a:p>
        </p:txBody>
      </p:sp>
      <p:sp>
        <p:nvSpPr>
          <p:cNvPr id="18" name="Oval Callout 17"/>
          <p:cNvSpPr/>
          <p:nvPr/>
        </p:nvSpPr>
        <p:spPr>
          <a:xfrm>
            <a:off x="41922" y="675785"/>
            <a:ext cx="3567328" cy="1759962"/>
          </a:xfrm>
          <a:prstGeom prst="wedgeEllipseCallou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smtClean="0">
                <a:solidFill>
                  <a:srgbClr val="C00000"/>
                </a:solidFill>
              </a:rPr>
              <a:t>By 2030, provide </a:t>
            </a:r>
            <a:r>
              <a:rPr lang="en-US" sz="900" dirty="0">
                <a:solidFill>
                  <a:srgbClr val="C00000"/>
                </a:solidFill>
              </a:rPr>
              <a:t>access to safe, affordable, accessible and sustainable transport systems , enhance inclusive and sustainable urbanization and capacity for participatory, integrated and sustainable human settlement planning and management in all countries &amp; increase the number of cities and human settlements adopting and implementing integrated policies and plans towards inclusion, resource efficiency, mitigation and adaptation to climate change </a:t>
            </a:r>
          </a:p>
        </p:txBody>
      </p:sp>
      <p:sp>
        <p:nvSpPr>
          <p:cNvPr id="19" name="Oval Callout 18"/>
          <p:cNvSpPr/>
          <p:nvPr/>
        </p:nvSpPr>
        <p:spPr>
          <a:xfrm>
            <a:off x="9882024" y="3281597"/>
            <a:ext cx="2309975" cy="2177093"/>
          </a:xfrm>
          <a:prstGeom prst="wedgeEllipseCallou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C00000"/>
                </a:solidFill>
              </a:rPr>
              <a:t>By 2030, upgrade infrastructure and retrofit industries to make them sustainable, with increased resource-use efficiency and greater adoption of clean and environmentally sound technologies and industrial processes, with all countries taking action in accordance with their respective capabilities </a:t>
            </a:r>
          </a:p>
        </p:txBody>
      </p:sp>
      <p:sp>
        <p:nvSpPr>
          <p:cNvPr id="20" name="Oval Callout 19"/>
          <p:cNvSpPr/>
          <p:nvPr/>
        </p:nvSpPr>
        <p:spPr>
          <a:xfrm>
            <a:off x="847435" y="4892245"/>
            <a:ext cx="3920449" cy="1215034"/>
          </a:xfrm>
          <a:prstGeom prst="wedgeEllipseCallou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C00000"/>
                </a:solidFill>
              </a:rPr>
              <a:t>Improve progressively, through 2030, global resource efficiency in consumption and production and </a:t>
            </a:r>
            <a:r>
              <a:rPr lang="en-US" sz="900" dirty="0" smtClean="0">
                <a:solidFill>
                  <a:srgbClr val="C00000"/>
                </a:solidFill>
              </a:rPr>
              <a:t>endeavor </a:t>
            </a:r>
            <a:r>
              <a:rPr lang="en-US" sz="900" dirty="0">
                <a:solidFill>
                  <a:srgbClr val="C00000"/>
                </a:solidFill>
              </a:rPr>
              <a:t>to decouple economic growth </a:t>
            </a:r>
            <a:r>
              <a:rPr lang="en-US" sz="900" dirty="0" smtClean="0">
                <a:solidFill>
                  <a:srgbClr val="C00000"/>
                </a:solidFill>
              </a:rPr>
              <a:t>from of </a:t>
            </a:r>
            <a:r>
              <a:rPr lang="en-US" sz="900" dirty="0" err="1">
                <a:solidFill>
                  <a:srgbClr val="C00000"/>
                </a:solidFill>
              </a:rPr>
              <a:t>programmes</a:t>
            </a:r>
            <a:r>
              <a:rPr lang="en-US" sz="900" dirty="0">
                <a:solidFill>
                  <a:srgbClr val="C00000"/>
                </a:solidFill>
              </a:rPr>
              <a:t> on sustainable </a:t>
            </a:r>
            <a:r>
              <a:rPr lang="en-US" sz="900" dirty="0" smtClean="0">
                <a:solidFill>
                  <a:srgbClr val="C00000"/>
                </a:solidFill>
              </a:rPr>
              <a:t>co</a:t>
            </a:r>
            <a:r>
              <a:rPr lang="en-US" sz="900" dirty="0">
                <a:solidFill>
                  <a:srgbClr val="C00000"/>
                </a:solidFill>
              </a:rPr>
              <a:t> environmental degradation, in accordance with the 10-year framework </a:t>
            </a:r>
            <a:r>
              <a:rPr lang="en-US" sz="900" dirty="0" smtClean="0">
                <a:solidFill>
                  <a:srgbClr val="C00000"/>
                </a:solidFill>
              </a:rPr>
              <a:t>consumption </a:t>
            </a:r>
            <a:r>
              <a:rPr lang="en-US" sz="900" dirty="0">
                <a:solidFill>
                  <a:srgbClr val="C00000"/>
                </a:solidFill>
              </a:rPr>
              <a:t>and production, with developed countries taking the lead </a:t>
            </a:r>
          </a:p>
        </p:txBody>
      </p:sp>
      <p:sp>
        <p:nvSpPr>
          <p:cNvPr id="21" name="Oval Callout 20"/>
          <p:cNvSpPr/>
          <p:nvPr/>
        </p:nvSpPr>
        <p:spPr>
          <a:xfrm>
            <a:off x="1312913" y="2781713"/>
            <a:ext cx="2162434" cy="1295070"/>
          </a:xfrm>
          <a:prstGeom prst="wedgeEllipseCallou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solidFill>
                  <a:srgbClr val="C00000"/>
                </a:solidFill>
              </a:rPr>
              <a:t>Implement the 10-year framework of </a:t>
            </a:r>
            <a:r>
              <a:rPr lang="en-US" sz="900" dirty="0" err="1">
                <a:solidFill>
                  <a:srgbClr val="C00000"/>
                </a:solidFill>
              </a:rPr>
              <a:t>programmes</a:t>
            </a:r>
            <a:r>
              <a:rPr lang="en-US" sz="900" dirty="0">
                <a:solidFill>
                  <a:srgbClr val="C00000"/>
                </a:solidFill>
              </a:rPr>
              <a:t> on sustainable consumption and </a:t>
            </a:r>
            <a:r>
              <a:rPr lang="en-US" sz="900" dirty="0" smtClean="0">
                <a:solidFill>
                  <a:srgbClr val="C00000"/>
                </a:solidFill>
              </a:rPr>
              <a:t>production and by </a:t>
            </a:r>
            <a:r>
              <a:rPr lang="en-US" sz="900" dirty="0">
                <a:solidFill>
                  <a:srgbClr val="C00000"/>
                </a:solidFill>
              </a:rPr>
              <a:t>2030, achieve the sustainable management and efficient use of natural resources </a:t>
            </a:r>
          </a:p>
        </p:txBody>
      </p:sp>
      <p:sp>
        <p:nvSpPr>
          <p:cNvPr id="22" name="Oval Callout 21"/>
          <p:cNvSpPr/>
          <p:nvPr/>
        </p:nvSpPr>
        <p:spPr>
          <a:xfrm>
            <a:off x="5318938" y="4177502"/>
            <a:ext cx="4119610" cy="1907454"/>
          </a:xfrm>
          <a:prstGeom prst="wedgeEllipseCallou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smtClean="0">
                <a:solidFill>
                  <a:srgbClr val="C00000"/>
                </a:solidFill>
              </a:rPr>
              <a:t>By 2030</a:t>
            </a:r>
            <a:r>
              <a:rPr lang="en-US" sz="900" dirty="0">
                <a:solidFill>
                  <a:srgbClr val="C00000"/>
                </a:solidFill>
              </a:rPr>
              <a:t>, ensure universal access to affordable, reliable and modern energy services, increase substantially the share of renewable energy in the global energy mix </a:t>
            </a:r>
            <a:r>
              <a:rPr lang="en-US" sz="900" dirty="0" smtClean="0">
                <a:solidFill>
                  <a:srgbClr val="C00000"/>
                </a:solidFill>
              </a:rPr>
              <a:t>&amp;  </a:t>
            </a:r>
            <a:r>
              <a:rPr lang="en-US" sz="900" dirty="0">
                <a:solidFill>
                  <a:srgbClr val="C00000"/>
                </a:solidFill>
              </a:rPr>
              <a:t>double the global rate of improvement in energy efficiency. enhance international cooperation to facilitate access to clean energy research and technology, including renewable energy, energy efficiency and advanced and cleaner fossil-fuel technology, and promote investment in energy infrastructure and clean energy technology </a:t>
            </a:r>
          </a:p>
          <a:p>
            <a:pPr algn="just"/>
            <a:endParaRPr lang="en-US" sz="900" dirty="0">
              <a:solidFill>
                <a:srgbClr val="C00000"/>
              </a:solidFill>
            </a:endParaRPr>
          </a:p>
          <a:p>
            <a:pPr algn="just"/>
            <a:endParaRPr lang="en-US" sz="900" dirty="0">
              <a:solidFill>
                <a:srgbClr val="C00000"/>
              </a:solidFill>
            </a:endParaRPr>
          </a:p>
        </p:txBody>
      </p:sp>
      <p:cxnSp>
        <p:nvCxnSpPr>
          <p:cNvPr id="24" name="Elbow Connector 23"/>
          <p:cNvCxnSpPr/>
          <p:nvPr/>
        </p:nvCxnSpPr>
        <p:spPr>
          <a:xfrm>
            <a:off x="7120630" y="3452106"/>
            <a:ext cx="2761394" cy="892373"/>
          </a:xfrm>
          <a:prstGeom prst="bentConnector3">
            <a:avLst>
              <a:gd name="adj1" fmla="val 67728"/>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13" idx="1"/>
          </p:cNvCxnSpPr>
          <p:nvPr/>
        </p:nvCxnSpPr>
        <p:spPr>
          <a:xfrm flipV="1">
            <a:off x="7157610" y="2674308"/>
            <a:ext cx="2673374" cy="964821"/>
          </a:xfrm>
          <a:prstGeom prst="bentConnector3">
            <a:avLst>
              <a:gd name="adj1" fmla="val 8351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5400000" flipH="1" flipV="1">
            <a:off x="6603484" y="2056728"/>
            <a:ext cx="692957" cy="660206"/>
          </a:xfrm>
          <a:prstGeom prst="bent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5400000" flipH="1" flipV="1">
            <a:off x="5553024" y="2422608"/>
            <a:ext cx="686276" cy="2"/>
          </a:xfrm>
          <a:prstGeom prst="bent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a:off x="3220287" y="2138876"/>
            <a:ext cx="2056752" cy="1500252"/>
          </a:xfrm>
          <a:prstGeom prst="bentConnector3">
            <a:avLst>
              <a:gd name="adj1" fmla="val 75597"/>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3305412" y="3829790"/>
            <a:ext cx="1936124" cy="519"/>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0800000" flipV="1">
            <a:off x="3475347" y="3740264"/>
            <a:ext cx="1773240" cy="1121478"/>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16200000" flipH="1">
            <a:off x="5230748" y="4055740"/>
            <a:ext cx="598096" cy="356558"/>
          </a:xfrm>
          <a:prstGeom prst="bentConnector3">
            <a:avLst>
              <a:gd name="adj1" fmla="val 5000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3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1AD15-BF29-4828-B7BC-C2EFFA0798C2}"/>
              </a:ext>
            </a:extLst>
          </p:cNvPr>
          <p:cNvSpPr>
            <a:spLocks noGrp="1"/>
          </p:cNvSpPr>
          <p:nvPr>
            <p:ph type="title"/>
          </p:nvPr>
        </p:nvSpPr>
        <p:spPr>
          <a:xfrm>
            <a:off x="0" y="0"/>
            <a:ext cx="12191999" cy="437135"/>
          </a:xfrm>
        </p:spPr>
        <p:txBody>
          <a:bodyPr>
            <a:noAutofit/>
          </a:bodyPr>
          <a:lstStyle/>
          <a:p>
            <a:pPr algn="ctr"/>
            <a:r>
              <a:rPr lang="en-IN" sz="3600" b="1" dirty="0" smtClean="0">
                <a:latin typeface="Times New Roman" panose="02020603050405020304" pitchFamily="18" charset="0"/>
                <a:cs typeface="Times New Roman" panose="02020603050405020304" pitchFamily="18" charset="0"/>
              </a:rPr>
              <a:t>India- Climate Change Institutional Framework </a:t>
            </a:r>
            <a:endParaRPr lang="en-IN" sz="3600" b="1"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05D93CBE-5AD6-4B03-BB35-B2749BD15BB9}"/>
              </a:ext>
            </a:extLst>
          </p:cNvPr>
          <p:cNvSpPr/>
          <p:nvPr/>
        </p:nvSpPr>
        <p:spPr>
          <a:xfrm>
            <a:off x="5649683" y="428451"/>
            <a:ext cx="1709530" cy="2159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Prime Minister’s Office</a:t>
            </a:r>
          </a:p>
        </p:txBody>
      </p:sp>
      <p:sp>
        <p:nvSpPr>
          <p:cNvPr id="9" name="Rectangle: Rounded Corners 8">
            <a:extLst>
              <a:ext uri="{FF2B5EF4-FFF2-40B4-BE49-F238E27FC236}">
                <a16:creationId xmlns:a16="http://schemas.microsoft.com/office/drawing/2014/main" xmlns="" id="{0CD9A2C7-C1B7-4831-9963-D4044C7BAA36}"/>
              </a:ext>
            </a:extLst>
          </p:cNvPr>
          <p:cNvSpPr/>
          <p:nvPr/>
        </p:nvSpPr>
        <p:spPr>
          <a:xfrm>
            <a:off x="4910498" y="759666"/>
            <a:ext cx="3176357" cy="19195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Prime Minister’s Council on Climate Change</a:t>
            </a:r>
          </a:p>
        </p:txBody>
      </p:sp>
      <p:sp>
        <p:nvSpPr>
          <p:cNvPr id="17" name="TextBox 16">
            <a:extLst>
              <a:ext uri="{FF2B5EF4-FFF2-40B4-BE49-F238E27FC236}">
                <a16:creationId xmlns:a16="http://schemas.microsoft.com/office/drawing/2014/main" xmlns="" id="{E6638940-719D-44AF-8F66-56F1833A6FFB}"/>
              </a:ext>
            </a:extLst>
          </p:cNvPr>
          <p:cNvSpPr txBox="1"/>
          <p:nvPr/>
        </p:nvSpPr>
        <p:spPr>
          <a:xfrm>
            <a:off x="3047260" y="3233237"/>
            <a:ext cx="6094520" cy="369332"/>
          </a:xfrm>
          <a:prstGeom prst="rect">
            <a:avLst/>
          </a:prstGeom>
          <a:noFill/>
        </p:spPr>
        <p:txBody>
          <a:bodyPr wrap="square">
            <a:spAutoFit/>
          </a:bodyPr>
          <a:lstStyle/>
          <a:p>
            <a:endParaRPr lang="en-IN" dirty="0"/>
          </a:p>
        </p:txBody>
      </p:sp>
      <p:sp>
        <p:nvSpPr>
          <p:cNvPr id="23" name="Rectangle: Rounded Corners 22">
            <a:extLst>
              <a:ext uri="{FF2B5EF4-FFF2-40B4-BE49-F238E27FC236}">
                <a16:creationId xmlns:a16="http://schemas.microsoft.com/office/drawing/2014/main" xmlns="" id="{04BB4430-9508-4ADB-9F3B-9A5EFAE896FE}"/>
              </a:ext>
            </a:extLst>
          </p:cNvPr>
          <p:cNvSpPr/>
          <p:nvPr/>
        </p:nvSpPr>
        <p:spPr>
          <a:xfrm>
            <a:off x="5135218" y="984692"/>
            <a:ext cx="755374" cy="23469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NAPCC</a:t>
            </a:r>
          </a:p>
        </p:txBody>
      </p:sp>
      <p:sp>
        <p:nvSpPr>
          <p:cNvPr id="24" name="Rectangle: Rounded Corners 23">
            <a:extLst>
              <a:ext uri="{FF2B5EF4-FFF2-40B4-BE49-F238E27FC236}">
                <a16:creationId xmlns:a16="http://schemas.microsoft.com/office/drawing/2014/main" xmlns="" id="{474880B3-E223-4D0F-9D3F-7BEDFDECDBB3}"/>
              </a:ext>
            </a:extLst>
          </p:cNvPr>
          <p:cNvSpPr/>
          <p:nvPr/>
        </p:nvSpPr>
        <p:spPr>
          <a:xfrm>
            <a:off x="4183110" y="1363640"/>
            <a:ext cx="4622411" cy="23612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Executive Committee on Climate Change (Committee of Secretaries)</a:t>
            </a:r>
          </a:p>
        </p:txBody>
      </p:sp>
      <p:sp>
        <p:nvSpPr>
          <p:cNvPr id="33" name="Rectangle: Rounded Corners 32">
            <a:extLst>
              <a:ext uri="{FF2B5EF4-FFF2-40B4-BE49-F238E27FC236}">
                <a16:creationId xmlns:a16="http://schemas.microsoft.com/office/drawing/2014/main" xmlns="" id="{4C086629-2048-4FE5-8BDD-B6D42A331FF0}"/>
              </a:ext>
            </a:extLst>
          </p:cNvPr>
          <p:cNvSpPr/>
          <p:nvPr/>
        </p:nvSpPr>
        <p:spPr>
          <a:xfrm>
            <a:off x="1596887" y="1736933"/>
            <a:ext cx="2093844" cy="3630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Planning Commission</a:t>
            </a:r>
          </a:p>
        </p:txBody>
      </p:sp>
      <p:sp>
        <p:nvSpPr>
          <p:cNvPr id="34" name="Rectangle: Rounded Corners 33">
            <a:extLst>
              <a:ext uri="{FF2B5EF4-FFF2-40B4-BE49-F238E27FC236}">
                <a16:creationId xmlns:a16="http://schemas.microsoft.com/office/drawing/2014/main" xmlns="" id="{5943E010-3A91-471A-9C29-A4D24FD1579D}"/>
              </a:ext>
            </a:extLst>
          </p:cNvPr>
          <p:cNvSpPr/>
          <p:nvPr/>
        </p:nvSpPr>
        <p:spPr>
          <a:xfrm>
            <a:off x="1610135" y="2127964"/>
            <a:ext cx="2067341" cy="61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Expert Panel on Low Carbon Strategies for Inclusive Growth</a:t>
            </a:r>
          </a:p>
        </p:txBody>
      </p:sp>
      <p:sp>
        <p:nvSpPr>
          <p:cNvPr id="35" name="Rectangle: Rounded Corners 34">
            <a:extLst>
              <a:ext uri="{FF2B5EF4-FFF2-40B4-BE49-F238E27FC236}">
                <a16:creationId xmlns:a16="http://schemas.microsoft.com/office/drawing/2014/main" xmlns="" id="{26B1F4F2-DC6D-49DE-9BD1-3A4D69CDBADB}"/>
              </a:ext>
            </a:extLst>
          </p:cNvPr>
          <p:cNvSpPr/>
          <p:nvPr/>
        </p:nvSpPr>
        <p:spPr>
          <a:xfrm>
            <a:off x="4456332" y="1744923"/>
            <a:ext cx="967411" cy="6857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1200" dirty="0">
                <a:solidFill>
                  <a:schemeClr val="tx1"/>
                </a:solidFill>
                <a:latin typeface="Times New Roman" panose="02020603050405020304" pitchFamily="18" charset="0"/>
                <a:cs typeface="Times New Roman" panose="02020603050405020304" pitchFamily="18" charset="0"/>
              </a:rPr>
              <a:t>Ministry of Finance</a:t>
            </a:r>
          </a:p>
        </p:txBody>
      </p:sp>
      <p:sp>
        <p:nvSpPr>
          <p:cNvPr id="36" name="Rectangle: Rounded Corners 35">
            <a:extLst>
              <a:ext uri="{FF2B5EF4-FFF2-40B4-BE49-F238E27FC236}">
                <a16:creationId xmlns:a16="http://schemas.microsoft.com/office/drawing/2014/main" xmlns="" id="{6C67EE91-A627-46E4-94A3-E7CA5F09CF81}"/>
              </a:ext>
            </a:extLst>
          </p:cNvPr>
          <p:cNvSpPr/>
          <p:nvPr/>
        </p:nvSpPr>
        <p:spPr>
          <a:xfrm>
            <a:off x="6013557" y="1738347"/>
            <a:ext cx="1391477" cy="3582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Ministry of External Affairs</a:t>
            </a:r>
          </a:p>
        </p:txBody>
      </p:sp>
      <p:sp>
        <p:nvSpPr>
          <p:cNvPr id="37" name="Rectangle: Rounded Corners 36">
            <a:extLst>
              <a:ext uri="{FF2B5EF4-FFF2-40B4-BE49-F238E27FC236}">
                <a16:creationId xmlns:a16="http://schemas.microsoft.com/office/drawing/2014/main" xmlns="" id="{A794EDFE-F043-4263-B6B3-969974612427}"/>
              </a:ext>
            </a:extLst>
          </p:cNvPr>
          <p:cNvSpPr/>
          <p:nvPr/>
        </p:nvSpPr>
        <p:spPr>
          <a:xfrm>
            <a:off x="4575496" y="2199557"/>
            <a:ext cx="728872" cy="20484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CCFU</a:t>
            </a:r>
          </a:p>
        </p:txBody>
      </p:sp>
      <p:sp>
        <p:nvSpPr>
          <p:cNvPr id="38" name="Rectangle: Rounded Corners 37">
            <a:extLst>
              <a:ext uri="{FF2B5EF4-FFF2-40B4-BE49-F238E27FC236}">
                <a16:creationId xmlns:a16="http://schemas.microsoft.com/office/drawing/2014/main" xmlns="" id="{43BA89BF-4779-4609-8030-63253E470A14}"/>
              </a:ext>
            </a:extLst>
          </p:cNvPr>
          <p:cNvSpPr/>
          <p:nvPr/>
        </p:nvSpPr>
        <p:spPr>
          <a:xfrm>
            <a:off x="7991062" y="1772453"/>
            <a:ext cx="2690191" cy="978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lgn="ctr"/>
            <a:r>
              <a:rPr lang="en-IN" sz="1200" dirty="0">
                <a:solidFill>
                  <a:schemeClr val="tx1"/>
                </a:solidFill>
                <a:latin typeface="Times New Roman" panose="02020603050405020304" pitchFamily="18" charset="0"/>
                <a:cs typeface="Times New Roman" panose="02020603050405020304" pitchFamily="18" charset="0"/>
              </a:rPr>
              <a:t>Ministry of Environment and Forests</a:t>
            </a:r>
          </a:p>
        </p:txBody>
      </p:sp>
      <p:sp>
        <p:nvSpPr>
          <p:cNvPr id="39" name="Rectangle: Rounded Corners 38">
            <a:extLst>
              <a:ext uri="{FF2B5EF4-FFF2-40B4-BE49-F238E27FC236}">
                <a16:creationId xmlns:a16="http://schemas.microsoft.com/office/drawing/2014/main" xmlns="" id="{3C3BB10D-5565-4EE1-A5B8-5F03D1B958CB}"/>
              </a:ext>
            </a:extLst>
          </p:cNvPr>
          <p:cNvSpPr/>
          <p:nvPr/>
        </p:nvSpPr>
        <p:spPr>
          <a:xfrm>
            <a:off x="8163339" y="2388954"/>
            <a:ext cx="1643269" cy="3513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National CDM Authority</a:t>
            </a:r>
          </a:p>
        </p:txBody>
      </p:sp>
      <p:sp>
        <p:nvSpPr>
          <p:cNvPr id="40" name="Rectangle: Rounded Corners 39">
            <a:extLst>
              <a:ext uri="{FF2B5EF4-FFF2-40B4-BE49-F238E27FC236}">
                <a16:creationId xmlns:a16="http://schemas.microsoft.com/office/drawing/2014/main" xmlns="" id="{A19A19F2-8A79-4063-A287-BC49120C96E5}"/>
              </a:ext>
            </a:extLst>
          </p:cNvPr>
          <p:cNvSpPr/>
          <p:nvPr/>
        </p:nvSpPr>
        <p:spPr>
          <a:xfrm>
            <a:off x="9992139" y="2422649"/>
            <a:ext cx="649356" cy="3513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CCU</a:t>
            </a:r>
          </a:p>
        </p:txBody>
      </p:sp>
      <p:sp>
        <p:nvSpPr>
          <p:cNvPr id="41" name="Rectangle: Rounded Corners 40">
            <a:extLst>
              <a:ext uri="{FF2B5EF4-FFF2-40B4-BE49-F238E27FC236}">
                <a16:creationId xmlns:a16="http://schemas.microsoft.com/office/drawing/2014/main" xmlns="" id="{0107F72F-2B3F-4E75-8C37-D28E07C7DDED}"/>
              </a:ext>
            </a:extLst>
          </p:cNvPr>
          <p:cNvSpPr/>
          <p:nvPr/>
        </p:nvSpPr>
        <p:spPr>
          <a:xfrm>
            <a:off x="8070574" y="2804208"/>
            <a:ext cx="914400" cy="21467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solidFill>
                  <a:schemeClr val="tx1"/>
                </a:solidFill>
              </a:rPr>
              <a:t>NMCI</a:t>
            </a:r>
            <a:endParaRPr lang="en-IN" sz="1200" dirty="0">
              <a:solidFill>
                <a:schemeClr val="tx1"/>
              </a:solidFill>
            </a:endParaRPr>
          </a:p>
        </p:txBody>
      </p:sp>
      <p:sp>
        <p:nvSpPr>
          <p:cNvPr id="42" name="Rectangle: Rounded Corners 41">
            <a:extLst>
              <a:ext uri="{FF2B5EF4-FFF2-40B4-BE49-F238E27FC236}">
                <a16:creationId xmlns:a16="http://schemas.microsoft.com/office/drawing/2014/main" xmlns="" id="{901812E2-E762-406D-BBAA-5C50502E3ED6}"/>
              </a:ext>
            </a:extLst>
          </p:cNvPr>
          <p:cNvSpPr/>
          <p:nvPr/>
        </p:nvSpPr>
        <p:spPr>
          <a:xfrm>
            <a:off x="9250757" y="2875723"/>
            <a:ext cx="1510008" cy="3718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Climate Change Action Programme</a:t>
            </a:r>
          </a:p>
        </p:txBody>
      </p:sp>
      <p:sp>
        <p:nvSpPr>
          <p:cNvPr id="45" name="Rectangle: Rounded Corners 44">
            <a:extLst>
              <a:ext uri="{FF2B5EF4-FFF2-40B4-BE49-F238E27FC236}">
                <a16:creationId xmlns:a16="http://schemas.microsoft.com/office/drawing/2014/main" xmlns="" id="{1FAC2DC2-EC0E-4498-911F-D0A941578E9A}"/>
              </a:ext>
            </a:extLst>
          </p:cNvPr>
          <p:cNvSpPr/>
          <p:nvPr/>
        </p:nvSpPr>
        <p:spPr>
          <a:xfrm>
            <a:off x="7225009" y="3735890"/>
            <a:ext cx="1205210" cy="66069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Ministry of Urban Development</a:t>
            </a:r>
          </a:p>
        </p:txBody>
      </p:sp>
      <p:sp>
        <p:nvSpPr>
          <p:cNvPr id="46" name="Rectangle: Rounded Corners 45">
            <a:extLst>
              <a:ext uri="{FF2B5EF4-FFF2-40B4-BE49-F238E27FC236}">
                <a16:creationId xmlns:a16="http://schemas.microsoft.com/office/drawing/2014/main" xmlns="" id="{23865426-A7A7-46F2-A3A4-F04983E65FF1}"/>
              </a:ext>
            </a:extLst>
          </p:cNvPr>
          <p:cNvSpPr/>
          <p:nvPr/>
        </p:nvSpPr>
        <p:spPr>
          <a:xfrm>
            <a:off x="9580575" y="3737950"/>
            <a:ext cx="1205210" cy="50020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Ministry of Agriculture</a:t>
            </a:r>
          </a:p>
        </p:txBody>
      </p:sp>
      <p:sp>
        <p:nvSpPr>
          <p:cNvPr id="47" name="Rectangle: Rounded Corners 46">
            <a:extLst>
              <a:ext uri="{FF2B5EF4-FFF2-40B4-BE49-F238E27FC236}">
                <a16:creationId xmlns:a16="http://schemas.microsoft.com/office/drawing/2014/main" xmlns="" id="{63F34428-B5DB-479B-95E9-54AFC64EFB27}"/>
              </a:ext>
            </a:extLst>
          </p:cNvPr>
          <p:cNvSpPr/>
          <p:nvPr/>
        </p:nvSpPr>
        <p:spPr>
          <a:xfrm>
            <a:off x="7520729" y="4413080"/>
            <a:ext cx="689110" cy="2828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NMSH</a:t>
            </a:r>
          </a:p>
        </p:txBody>
      </p:sp>
      <p:sp>
        <p:nvSpPr>
          <p:cNvPr id="48" name="Rectangle: Rounded Corners 47">
            <a:extLst>
              <a:ext uri="{FF2B5EF4-FFF2-40B4-BE49-F238E27FC236}">
                <a16:creationId xmlns:a16="http://schemas.microsoft.com/office/drawing/2014/main" xmlns="" id="{9271B985-2D7C-415D-AF81-E23295C60608}"/>
              </a:ext>
            </a:extLst>
          </p:cNvPr>
          <p:cNvSpPr/>
          <p:nvPr/>
        </p:nvSpPr>
        <p:spPr>
          <a:xfrm>
            <a:off x="9674090" y="4260041"/>
            <a:ext cx="689110" cy="28284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NMSA</a:t>
            </a:r>
          </a:p>
        </p:txBody>
      </p:sp>
      <p:sp>
        <p:nvSpPr>
          <p:cNvPr id="49" name="Rectangle: Rounded Corners 48">
            <a:extLst>
              <a:ext uri="{FF2B5EF4-FFF2-40B4-BE49-F238E27FC236}">
                <a16:creationId xmlns:a16="http://schemas.microsoft.com/office/drawing/2014/main" xmlns="" id="{3CFF066B-976F-4FAB-9E71-BF0534173FB3}"/>
              </a:ext>
            </a:extLst>
          </p:cNvPr>
          <p:cNvSpPr/>
          <p:nvPr/>
        </p:nvSpPr>
        <p:spPr>
          <a:xfrm>
            <a:off x="5005251" y="3739637"/>
            <a:ext cx="1358348" cy="7268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1200" dirty="0">
                <a:solidFill>
                  <a:schemeClr val="tx1"/>
                </a:solidFill>
                <a:latin typeface="Times New Roman" panose="02020603050405020304" pitchFamily="18" charset="0"/>
                <a:cs typeface="Times New Roman" panose="02020603050405020304" pitchFamily="18" charset="0"/>
              </a:rPr>
              <a:t>Ministry of Power</a:t>
            </a:r>
          </a:p>
        </p:txBody>
      </p:sp>
      <p:sp>
        <p:nvSpPr>
          <p:cNvPr id="50" name="Rectangle: Rounded Corners 49">
            <a:extLst>
              <a:ext uri="{FF2B5EF4-FFF2-40B4-BE49-F238E27FC236}">
                <a16:creationId xmlns:a16="http://schemas.microsoft.com/office/drawing/2014/main" xmlns="" id="{082D2614-0B7D-436B-AE0B-A09BA8541482}"/>
              </a:ext>
            </a:extLst>
          </p:cNvPr>
          <p:cNvSpPr/>
          <p:nvPr/>
        </p:nvSpPr>
        <p:spPr>
          <a:xfrm>
            <a:off x="5288365" y="4499052"/>
            <a:ext cx="768626" cy="2378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NMEE</a:t>
            </a:r>
          </a:p>
        </p:txBody>
      </p:sp>
      <p:sp>
        <p:nvSpPr>
          <p:cNvPr id="51" name="Rectangle: Rounded Corners 50">
            <a:extLst>
              <a:ext uri="{FF2B5EF4-FFF2-40B4-BE49-F238E27FC236}">
                <a16:creationId xmlns:a16="http://schemas.microsoft.com/office/drawing/2014/main" xmlns="" id="{1A873FB3-F930-4FF2-A72B-B4A015D7E946}"/>
              </a:ext>
            </a:extLst>
          </p:cNvPr>
          <p:cNvSpPr/>
          <p:nvPr/>
        </p:nvSpPr>
        <p:spPr>
          <a:xfrm>
            <a:off x="2225626" y="3761682"/>
            <a:ext cx="1643267" cy="54065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Ministry of New and </a:t>
            </a:r>
            <a:r>
              <a:rPr lang="en-IN" sz="1200">
                <a:solidFill>
                  <a:schemeClr val="tx1"/>
                </a:solidFill>
                <a:latin typeface="Times New Roman" panose="02020603050405020304" pitchFamily="18" charset="0"/>
                <a:cs typeface="Times New Roman" panose="02020603050405020304" pitchFamily="18" charset="0"/>
              </a:rPr>
              <a:t>Renewable Energy </a:t>
            </a:r>
            <a:endParaRPr lang="en-IN" sz="1200" dirty="0">
              <a:solidFill>
                <a:schemeClr val="tx1"/>
              </a:solidFill>
              <a:latin typeface="Times New Roman" panose="02020603050405020304" pitchFamily="18" charset="0"/>
              <a:cs typeface="Times New Roman" panose="02020603050405020304" pitchFamily="18" charset="0"/>
            </a:endParaRPr>
          </a:p>
        </p:txBody>
      </p:sp>
      <p:sp>
        <p:nvSpPr>
          <p:cNvPr id="52" name="Rectangle: Rounded Corners 51">
            <a:extLst>
              <a:ext uri="{FF2B5EF4-FFF2-40B4-BE49-F238E27FC236}">
                <a16:creationId xmlns:a16="http://schemas.microsoft.com/office/drawing/2014/main" xmlns="" id="{53DD82A9-3C69-4604-A50B-CC088285A1B1}"/>
              </a:ext>
            </a:extLst>
          </p:cNvPr>
          <p:cNvSpPr/>
          <p:nvPr/>
        </p:nvSpPr>
        <p:spPr>
          <a:xfrm>
            <a:off x="2503146" y="4357246"/>
            <a:ext cx="874643" cy="20738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JNNSM</a:t>
            </a:r>
          </a:p>
        </p:txBody>
      </p:sp>
      <p:sp>
        <p:nvSpPr>
          <p:cNvPr id="53" name="Rectangle: Rounded Corners 52">
            <a:extLst>
              <a:ext uri="{FF2B5EF4-FFF2-40B4-BE49-F238E27FC236}">
                <a16:creationId xmlns:a16="http://schemas.microsoft.com/office/drawing/2014/main" xmlns="" id="{02148FFF-F39F-49F5-AB96-A1AB9EC213DB}"/>
              </a:ext>
            </a:extLst>
          </p:cNvPr>
          <p:cNvSpPr/>
          <p:nvPr/>
        </p:nvSpPr>
        <p:spPr>
          <a:xfrm>
            <a:off x="5348000" y="4209765"/>
            <a:ext cx="649357" cy="22364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BEE</a:t>
            </a:r>
          </a:p>
        </p:txBody>
      </p:sp>
      <p:sp>
        <p:nvSpPr>
          <p:cNvPr id="54" name="Rectangle: Rounded Corners 53">
            <a:extLst>
              <a:ext uri="{FF2B5EF4-FFF2-40B4-BE49-F238E27FC236}">
                <a16:creationId xmlns:a16="http://schemas.microsoft.com/office/drawing/2014/main" xmlns="" id="{AE0F0B27-621D-472F-AD6D-CD41AC5A93C0}"/>
              </a:ext>
            </a:extLst>
          </p:cNvPr>
          <p:cNvSpPr/>
          <p:nvPr/>
        </p:nvSpPr>
        <p:spPr>
          <a:xfrm>
            <a:off x="3457398" y="5037356"/>
            <a:ext cx="2906201" cy="39633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1200" dirty="0">
                <a:solidFill>
                  <a:schemeClr val="tx1"/>
                </a:solidFill>
                <a:latin typeface="Times New Roman" panose="02020603050405020304" pitchFamily="18" charset="0"/>
                <a:cs typeface="Times New Roman" panose="02020603050405020304" pitchFamily="18" charset="0"/>
              </a:rPr>
              <a:t>Ministry of Science and Technology</a:t>
            </a:r>
          </a:p>
        </p:txBody>
      </p:sp>
      <p:sp>
        <p:nvSpPr>
          <p:cNvPr id="55" name="Rectangle: Rounded Corners 54">
            <a:extLst>
              <a:ext uri="{FF2B5EF4-FFF2-40B4-BE49-F238E27FC236}">
                <a16:creationId xmlns:a16="http://schemas.microsoft.com/office/drawing/2014/main" xmlns="" id="{58F4EE69-4C5D-498B-84E2-0DB72C6C956D}"/>
              </a:ext>
            </a:extLst>
          </p:cNvPr>
          <p:cNvSpPr/>
          <p:nvPr/>
        </p:nvSpPr>
        <p:spPr>
          <a:xfrm>
            <a:off x="4720036" y="5288492"/>
            <a:ext cx="616225" cy="290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DST</a:t>
            </a:r>
          </a:p>
        </p:txBody>
      </p:sp>
      <p:sp>
        <p:nvSpPr>
          <p:cNvPr id="56" name="Rectangle: Rounded Corners 55">
            <a:extLst>
              <a:ext uri="{FF2B5EF4-FFF2-40B4-BE49-F238E27FC236}">
                <a16:creationId xmlns:a16="http://schemas.microsoft.com/office/drawing/2014/main" xmlns="" id="{9E0C5FDF-67F2-4B08-B0F2-AC6C0D088C20}"/>
              </a:ext>
            </a:extLst>
          </p:cNvPr>
          <p:cNvSpPr/>
          <p:nvPr/>
        </p:nvSpPr>
        <p:spPr>
          <a:xfrm>
            <a:off x="7977808" y="5018455"/>
            <a:ext cx="2173356" cy="3693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Ministry of Water Resources</a:t>
            </a:r>
          </a:p>
        </p:txBody>
      </p:sp>
      <p:sp>
        <p:nvSpPr>
          <p:cNvPr id="57" name="Rectangle: Rounded Corners 56">
            <a:extLst>
              <a:ext uri="{FF2B5EF4-FFF2-40B4-BE49-F238E27FC236}">
                <a16:creationId xmlns:a16="http://schemas.microsoft.com/office/drawing/2014/main" xmlns="" id="{1FC75F24-BA92-44F4-BD08-7B60B4AF0F09}"/>
              </a:ext>
            </a:extLst>
          </p:cNvPr>
          <p:cNvSpPr/>
          <p:nvPr/>
        </p:nvSpPr>
        <p:spPr>
          <a:xfrm>
            <a:off x="8719928" y="5419939"/>
            <a:ext cx="689116" cy="20180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NWM</a:t>
            </a:r>
          </a:p>
        </p:txBody>
      </p:sp>
      <p:sp>
        <p:nvSpPr>
          <p:cNvPr id="58" name="Rectangle: Rounded Corners 57">
            <a:extLst>
              <a:ext uri="{FF2B5EF4-FFF2-40B4-BE49-F238E27FC236}">
                <a16:creationId xmlns:a16="http://schemas.microsoft.com/office/drawing/2014/main" xmlns="" id="{5776D10F-77AF-4A11-9CD6-13B072EBA4B3}"/>
              </a:ext>
            </a:extLst>
          </p:cNvPr>
          <p:cNvSpPr/>
          <p:nvPr/>
        </p:nvSpPr>
        <p:spPr>
          <a:xfrm>
            <a:off x="3594984" y="5483654"/>
            <a:ext cx="1066800" cy="33557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NMSKCC</a:t>
            </a:r>
          </a:p>
        </p:txBody>
      </p:sp>
      <p:sp>
        <p:nvSpPr>
          <p:cNvPr id="59" name="Rectangle: Rounded Corners 58">
            <a:extLst>
              <a:ext uri="{FF2B5EF4-FFF2-40B4-BE49-F238E27FC236}">
                <a16:creationId xmlns:a16="http://schemas.microsoft.com/office/drawing/2014/main" xmlns="" id="{2647CF18-229C-4B97-9F9E-D4B19C341F88}"/>
              </a:ext>
            </a:extLst>
          </p:cNvPr>
          <p:cNvSpPr/>
          <p:nvPr/>
        </p:nvSpPr>
        <p:spPr>
          <a:xfrm>
            <a:off x="5357192" y="5496096"/>
            <a:ext cx="1066800" cy="3067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NMSHE</a:t>
            </a:r>
          </a:p>
        </p:txBody>
      </p:sp>
      <p:sp>
        <p:nvSpPr>
          <p:cNvPr id="60" name="Rectangle: Rounded Corners 59">
            <a:extLst>
              <a:ext uri="{FF2B5EF4-FFF2-40B4-BE49-F238E27FC236}">
                <a16:creationId xmlns:a16="http://schemas.microsoft.com/office/drawing/2014/main" xmlns="" id="{B3F6C1FE-C9DE-4868-8736-E298D7D3C730}"/>
              </a:ext>
            </a:extLst>
          </p:cNvPr>
          <p:cNvSpPr/>
          <p:nvPr/>
        </p:nvSpPr>
        <p:spPr>
          <a:xfrm>
            <a:off x="3425689" y="5855696"/>
            <a:ext cx="5102085" cy="52393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Departments of Environment/Department of Science and Technology in Individual States and Union Territories</a:t>
            </a:r>
          </a:p>
        </p:txBody>
      </p:sp>
      <p:sp>
        <p:nvSpPr>
          <p:cNvPr id="62" name="Oval 61">
            <a:extLst>
              <a:ext uri="{FF2B5EF4-FFF2-40B4-BE49-F238E27FC236}">
                <a16:creationId xmlns:a16="http://schemas.microsoft.com/office/drawing/2014/main" xmlns="" id="{9A9FE4B2-2966-4367-9C04-3B59573DB09C}"/>
              </a:ext>
            </a:extLst>
          </p:cNvPr>
          <p:cNvSpPr/>
          <p:nvPr/>
        </p:nvSpPr>
        <p:spPr>
          <a:xfrm>
            <a:off x="9373719" y="5928866"/>
            <a:ext cx="1722042" cy="76912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IN" sz="1200" dirty="0">
                <a:latin typeface="Times New Roman" panose="02020603050405020304" pitchFamily="18" charset="0"/>
                <a:cs typeface="Times New Roman" panose="02020603050405020304" pitchFamily="18" charset="0"/>
              </a:rPr>
              <a:t>Donor Agencies International Organisations</a:t>
            </a:r>
          </a:p>
        </p:txBody>
      </p:sp>
      <p:sp>
        <p:nvSpPr>
          <p:cNvPr id="63" name="Rectangle: Rounded Corners 62">
            <a:extLst>
              <a:ext uri="{FF2B5EF4-FFF2-40B4-BE49-F238E27FC236}">
                <a16:creationId xmlns:a16="http://schemas.microsoft.com/office/drawing/2014/main" xmlns="" id="{A840277A-8615-4334-8383-189FA7A94DAA}"/>
              </a:ext>
            </a:extLst>
          </p:cNvPr>
          <p:cNvSpPr/>
          <p:nvPr/>
        </p:nvSpPr>
        <p:spPr>
          <a:xfrm>
            <a:off x="3720531" y="6440845"/>
            <a:ext cx="2569439" cy="3353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State Action Plans on Climate Cheque</a:t>
            </a:r>
          </a:p>
        </p:txBody>
      </p:sp>
      <p:cxnSp>
        <p:nvCxnSpPr>
          <p:cNvPr id="20" name="Straight Arrow Connector 19"/>
          <p:cNvCxnSpPr>
            <a:stCxn id="24" idx="0"/>
            <a:endCxn id="9" idx="2"/>
          </p:cNvCxnSpPr>
          <p:nvPr/>
        </p:nvCxnSpPr>
        <p:spPr>
          <a:xfrm flipV="1">
            <a:off x="6494316" y="951622"/>
            <a:ext cx="4361" cy="412018"/>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3" idx="3"/>
          </p:cNvCxnSpPr>
          <p:nvPr/>
        </p:nvCxnSpPr>
        <p:spPr>
          <a:xfrm flipV="1">
            <a:off x="3690731" y="1917461"/>
            <a:ext cx="761809" cy="994"/>
          </a:xfrm>
          <a:prstGeom prst="straightConnector1">
            <a:avLst/>
          </a:prstGeom>
          <a:ln w="28575">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6" idx="1"/>
          </p:cNvCxnSpPr>
          <p:nvPr/>
        </p:nvCxnSpPr>
        <p:spPr>
          <a:xfrm>
            <a:off x="5413345" y="1917461"/>
            <a:ext cx="600212" cy="0"/>
          </a:xfrm>
          <a:prstGeom prst="straightConnector1">
            <a:avLst/>
          </a:prstGeom>
          <a:ln w="28575">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395099" y="1857362"/>
            <a:ext cx="605898" cy="16413"/>
          </a:xfrm>
          <a:prstGeom prst="straightConnector1">
            <a:avLst/>
          </a:prstGeom>
          <a:ln w="28575">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H="1" flipV="1">
            <a:off x="6008333" y="900346"/>
            <a:ext cx="360864" cy="3578086"/>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endCxn id="38" idx="1"/>
          </p:cNvCxnSpPr>
          <p:nvPr/>
        </p:nvCxnSpPr>
        <p:spPr>
          <a:xfrm rot="5400000" flipH="1" flipV="1">
            <a:off x="6976882" y="1726163"/>
            <a:ext cx="478419" cy="1549942"/>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51" idx="0"/>
          </p:cNvCxnSpPr>
          <p:nvPr/>
        </p:nvCxnSpPr>
        <p:spPr>
          <a:xfrm flipH="1" flipV="1">
            <a:off x="3047259" y="3656856"/>
            <a:ext cx="1" cy="104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047259" y="3648182"/>
            <a:ext cx="7187481" cy="1969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6" idx="0"/>
          </p:cNvCxnSpPr>
          <p:nvPr/>
        </p:nvCxnSpPr>
        <p:spPr>
          <a:xfrm flipV="1">
            <a:off x="10183180" y="3656856"/>
            <a:ext cx="0" cy="81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52540" y="3667879"/>
            <a:ext cx="0" cy="136947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56" idx="0"/>
          </p:cNvCxnSpPr>
          <p:nvPr/>
        </p:nvCxnSpPr>
        <p:spPr>
          <a:xfrm>
            <a:off x="9064486" y="3667879"/>
            <a:ext cx="0" cy="13505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endCxn id="49" idx="0"/>
          </p:cNvCxnSpPr>
          <p:nvPr/>
        </p:nvCxnSpPr>
        <p:spPr>
          <a:xfrm>
            <a:off x="5672678" y="3667879"/>
            <a:ext cx="11747" cy="71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Elbow Connector 108"/>
          <p:cNvCxnSpPr/>
          <p:nvPr/>
        </p:nvCxnSpPr>
        <p:spPr>
          <a:xfrm flipV="1">
            <a:off x="5672678" y="2248024"/>
            <a:ext cx="5135684" cy="1355268"/>
          </a:xfrm>
          <a:prstGeom prst="bentConnector3">
            <a:avLst>
              <a:gd name="adj1" fmla="val 102736"/>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p:nvPr/>
        </p:nvCxnSpPr>
        <p:spPr>
          <a:xfrm flipV="1">
            <a:off x="6706830" y="1992790"/>
            <a:ext cx="4172836" cy="3834390"/>
          </a:xfrm>
          <a:prstGeom prst="bentConnector3">
            <a:avLst>
              <a:gd name="adj1" fmla="val 105513"/>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60" idx="3"/>
          </p:cNvCxnSpPr>
          <p:nvPr/>
        </p:nvCxnSpPr>
        <p:spPr>
          <a:xfrm flipH="1">
            <a:off x="8527774" y="6117662"/>
            <a:ext cx="881270" cy="1"/>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24" idx="3"/>
          </p:cNvCxnSpPr>
          <p:nvPr/>
        </p:nvCxnSpPr>
        <p:spPr>
          <a:xfrm flipV="1">
            <a:off x="8805521" y="1481703"/>
            <a:ext cx="530636" cy="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38" idx="0"/>
          </p:cNvCxnSpPr>
          <p:nvPr/>
        </p:nvCxnSpPr>
        <p:spPr>
          <a:xfrm flipH="1" flipV="1">
            <a:off x="9336157" y="1488881"/>
            <a:ext cx="1" cy="28357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 idx="0"/>
            <a:endCxn id="4" idx="2"/>
          </p:cNvCxnSpPr>
          <p:nvPr/>
        </p:nvCxnSpPr>
        <p:spPr>
          <a:xfrm flipV="1">
            <a:off x="6498677" y="644438"/>
            <a:ext cx="5771" cy="11522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3570752" y="2862802"/>
            <a:ext cx="1685884" cy="54333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Research Institutions</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9" name="Oval 138"/>
          <p:cNvSpPr/>
          <p:nvPr/>
        </p:nvSpPr>
        <p:spPr>
          <a:xfrm>
            <a:off x="5474946" y="2751319"/>
            <a:ext cx="2079540" cy="75166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Bilateral Agencies International Organisations</a:t>
            </a:r>
          </a:p>
        </p:txBody>
      </p:sp>
      <p:cxnSp>
        <p:nvCxnSpPr>
          <p:cNvPr id="141" name="Straight Connector 140"/>
          <p:cNvCxnSpPr>
            <a:endCxn id="45" idx="0"/>
          </p:cNvCxnSpPr>
          <p:nvPr/>
        </p:nvCxnSpPr>
        <p:spPr>
          <a:xfrm>
            <a:off x="7811589" y="3667879"/>
            <a:ext cx="16025" cy="6801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7" name="Table 146"/>
          <p:cNvGraphicFramePr>
            <a:graphicFrameLocks noGrp="1"/>
          </p:cNvGraphicFramePr>
          <p:nvPr/>
        </p:nvGraphicFramePr>
        <p:xfrm>
          <a:off x="121395" y="4781600"/>
          <a:ext cx="2023734" cy="1938958"/>
        </p:xfrm>
        <a:graphic>
          <a:graphicData uri="http://schemas.openxmlformats.org/drawingml/2006/table">
            <a:tbl>
              <a:tblPr firstRow="1" bandRow="1">
                <a:tableStyleId>{C4B1156A-380E-4F78-BDF5-A606A8083BF9}</a:tableStyleId>
              </a:tblPr>
              <a:tblGrid>
                <a:gridCol w="960729"/>
                <a:gridCol w="1063005"/>
              </a:tblGrid>
              <a:tr h="476016">
                <a:tc>
                  <a:txBody>
                    <a:bodyPr/>
                    <a:lstStyle/>
                    <a:p>
                      <a:endParaRPr lang="en-US" sz="900" dirty="0"/>
                    </a:p>
                  </a:txBody>
                  <a:tcPr/>
                </a:tc>
                <a:tc>
                  <a:txBody>
                    <a:bodyPr/>
                    <a:lstStyle/>
                    <a:p>
                      <a:pPr algn="just"/>
                      <a:r>
                        <a:rPr lang="en-US" sz="800" dirty="0" smtClean="0"/>
                        <a:t>Coordination Relationships</a:t>
                      </a:r>
                      <a:endParaRPr lang="en-US" sz="800" dirty="0"/>
                    </a:p>
                  </a:txBody>
                  <a:tcPr/>
                </a:tc>
              </a:tr>
              <a:tr h="378725">
                <a:tc>
                  <a:txBody>
                    <a:bodyPr/>
                    <a:lstStyle/>
                    <a:p>
                      <a:endParaRPr lang="en-US" sz="900" dirty="0"/>
                    </a:p>
                  </a:txBody>
                  <a:tcPr/>
                </a:tc>
                <a:tc>
                  <a:txBody>
                    <a:bodyPr/>
                    <a:lstStyle/>
                    <a:p>
                      <a:pPr algn="just"/>
                      <a:r>
                        <a:rPr lang="en-US" sz="800" dirty="0" smtClean="0"/>
                        <a:t>Executive Body</a:t>
                      </a:r>
                      <a:endParaRPr lang="en-US" sz="800" dirty="0"/>
                    </a:p>
                  </a:txBody>
                  <a:tcPr/>
                </a:tc>
              </a:tr>
              <a:tr h="383177">
                <a:tc>
                  <a:txBody>
                    <a:bodyPr/>
                    <a:lstStyle/>
                    <a:p>
                      <a:endParaRPr lang="en-US" sz="900" dirty="0"/>
                    </a:p>
                  </a:txBody>
                  <a:tcPr/>
                </a:tc>
                <a:tc>
                  <a:txBody>
                    <a:bodyPr/>
                    <a:lstStyle/>
                    <a:p>
                      <a:pPr algn="just"/>
                      <a:r>
                        <a:rPr lang="en-US" sz="800" dirty="0" smtClean="0"/>
                        <a:t>Plans</a:t>
                      </a:r>
                      <a:r>
                        <a:rPr lang="en-US" sz="800" baseline="0" dirty="0" smtClean="0"/>
                        <a:t> and Processes</a:t>
                      </a:r>
                      <a:endParaRPr lang="en-US" sz="800" dirty="0"/>
                    </a:p>
                  </a:txBody>
                  <a:tcPr/>
                </a:tc>
              </a:tr>
              <a:tr h="297510">
                <a:tc>
                  <a:txBody>
                    <a:bodyPr/>
                    <a:lstStyle/>
                    <a:p>
                      <a:endParaRPr lang="en-US" sz="900" dirty="0"/>
                    </a:p>
                  </a:txBody>
                  <a:tcPr/>
                </a:tc>
                <a:tc>
                  <a:txBody>
                    <a:bodyPr/>
                    <a:lstStyle/>
                    <a:p>
                      <a:pPr algn="just"/>
                      <a:r>
                        <a:rPr lang="en-US" sz="800" dirty="0" smtClean="0"/>
                        <a:t>Nongovernmental</a:t>
                      </a:r>
                      <a:r>
                        <a:rPr lang="en-US" sz="800" baseline="0" dirty="0" smtClean="0"/>
                        <a:t> actors, Bilateral agencies and International Organizations</a:t>
                      </a:r>
                      <a:endParaRPr lang="en-US" sz="800" dirty="0"/>
                    </a:p>
                  </a:txBody>
                  <a:tcPr/>
                </a:tc>
              </a:tr>
            </a:tbl>
          </a:graphicData>
        </a:graphic>
      </p:graphicFrame>
      <p:cxnSp>
        <p:nvCxnSpPr>
          <p:cNvPr id="149" name="Straight Arrow Connector 148"/>
          <p:cNvCxnSpPr/>
          <p:nvPr/>
        </p:nvCxnSpPr>
        <p:spPr>
          <a:xfrm>
            <a:off x="252549" y="5037356"/>
            <a:ext cx="714102" cy="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50" name="Rounded Rectangle 149"/>
          <p:cNvSpPr/>
          <p:nvPr/>
        </p:nvSpPr>
        <p:spPr>
          <a:xfrm>
            <a:off x="202474" y="5299519"/>
            <a:ext cx="814251" cy="2793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02474" y="5687493"/>
            <a:ext cx="814251" cy="27937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52399" y="6231890"/>
            <a:ext cx="914400" cy="20895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75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08" y="113338"/>
            <a:ext cx="10515600" cy="770948"/>
          </a:xfrm>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National </a:t>
            </a:r>
            <a:r>
              <a:rPr lang="en-US" sz="4000" b="1" dirty="0">
                <a:latin typeface="Times New Roman" panose="02020603050405020304" pitchFamily="18" charset="0"/>
                <a:cs typeface="Times New Roman" panose="02020603050405020304" pitchFamily="18" charset="0"/>
              </a:rPr>
              <a:t>Action Plan on Climate Change </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4" name="Content Placeholder 3" descr="C:\Users\lenovo\Desktop\ASOSAI country paper\Audit reports\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15612" y="1475715"/>
            <a:ext cx="4880595" cy="4389376"/>
          </a:xfrm>
          <a:prstGeom prst="rect">
            <a:avLst/>
          </a:prstGeom>
          <a:noFill/>
          <a:ln>
            <a:solidFill>
              <a:srgbClr val="002060"/>
            </a:solidFill>
          </a:ln>
        </p:spPr>
      </p:pic>
      <p:sp>
        <p:nvSpPr>
          <p:cNvPr id="3" name="Rectangle 2"/>
          <p:cNvSpPr/>
          <p:nvPr/>
        </p:nvSpPr>
        <p:spPr>
          <a:xfrm>
            <a:off x="256682" y="1277414"/>
            <a:ext cx="6096000" cy="2800767"/>
          </a:xfrm>
          <a:prstGeom prst="rect">
            <a:avLst/>
          </a:prstGeom>
        </p:spPr>
        <p:txBody>
          <a:bodyPr>
            <a:spAutoFit/>
          </a:bodyPr>
          <a:lstStyle/>
          <a:p>
            <a:pPr marL="342900" indent="-342900" algn="just">
              <a:buFont typeface="Arial" panose="020B0604020202020204" pitchFamily="34" charset="0"/>
              <a:buChar char="•"/>
            </a:pPr>
            <a:r>
              <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Launched in </a:t>
            </a: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2008 </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Eight </a:t>
            </a: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National </a:t>
            </a:r>
            <a:r>
              <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Missions</a:t>
            </a:r>
          </a:p>
          <a:p>
            <a:pPr marL="342900" indent="-342900" algn="just">
              <a:buFont typeface="Arial" panose="020B0604020202020204" pitchFamily="34" charset="0"/>
              <a:buChar char="•"/>
            </a:pPr>
            <a:r>
              <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Coordinating </a:t>
            </a: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Ministry- </a:t>
            </a:r>
            <a:r>
              <a:rPr lang="en-US" sz="2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MoEF&amp;CC</a:t>
            </a: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endPar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23705603"/>
              </p:ext>
            </p:extLst>
          </p:nvPr>
        </p:nvGraphicFramePr>
        <p:xfrm>
          <a:off x="348082" y="2458075"/>
          <a:ext cx="6378643" cy="2322758"/>
        </p:xfrm>
        <a:graphic>
          <a:graphicData uri="http://schemas.openxmlformats.org/drawingml/2006/table">
            <a:tbl>
              <a:tblPr firstRow="1" bandRow="1">
                <a:tableStyleId>{08FB837D-C827-4EFA-A057-4D05807E0F7C}</a:tableStyleId>
              </a:tblPr>
              <a:tblGrid>
                <a:gridCol w="2947379"/>
                <a:gridCol w="3431264"/>
              </a:tblGrid>
              <a:tr h="301727">
                <a:tc>
                  <a:txBody>
                    <a:bodyPr/>
                    <a:lstStyle/>
                    <a:p>
                      <a:r>
                        <a:rPr lang="en-US" sz="1600" dirty="0" smtClean="0">
                          <a:latin typeface="Times New Roman" panose="02020603050405020304" pitchFamily="18" charset="0"/>
                          <a:cs typeface="Times New Roman" panose="02020603050405020304" pitchFamily="18" charset="0"/>
                        </a:rPr>
                        <a:t>Emission Reduction/ Mitigation</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Adaptation</a:t>
                      </a:r>
                      <a:endParaRPr lang="en-US" sz="1600" dirty="0">
                        <a:latin typeface="Times New Roman" panose="02020603050405020304" pitchFamily="18" charset="0"/>
                        <a:cs typeface="Times New Roman" panose="02020603050405020304" pitchFamily="18" charset="0"/>
                      </a:endParaRPr>
                    </a:p>
                  </a:txBody>
                  <a:tcPr/>
                </a:tc>
              </a:tr>
              <a:tr h="301727">
                <a:tc>
                  <a:txBody>
                    <a:bodyPr/>
                    <a:lstStyle/>
                    <a:p>
                      <a:r>
                        <a:rPr lang="en-US" sz="1600" dirty="0" smtClean="0">
                          <a:latin typeface="Times New Roman" panose="02020603050405020304" pitchFamily="18" charset="0"/>
                          <a:cs typeface="Times New Roman" panose="02020603050405020304" pitchFamily="18" charset="0"/>
                        </a:rPr>
                        <a:t>National Solar Mission</a:t>
                      </a:r>
                      <a:endParaRPr lang="en-US" sz="16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Sustainable Habitat</a:t>
                      </a:r>
                      <a:endParaRPr lang="en-US" sz="1600" dirty="0">
                        <a:latin typeface="Times New Roman" panose="02020603050405020304" pitchFamily="18" charset="0"/>
                        <a:cs typeface="Times New Roman" panose="02020603050405020304" pitchFamily="18" charset="0"/>
                      </a:endParaRPr>
                    </a:p>
                  </a:txBody>
                  <a:tcPr/>
                </a:tc>
              </a:tr>
              <a:tr h="301727">
                <a:tc>
                  <a:txBody>
                    <a:bodyPr/>
                    <a:lstStyle/>
                    <a:p>
                      <a:r>
                        <a:rPr lang="en-US" sz="1600" dirty="0" smtClean="0">
                          <a:latin typeface="Times New Roman" panose="02020603050405020304" pitchFamily="18" charset="0"/>
                          <a:cs typeface="Times New Roman" panose="02020603050405020304" pitchFamily="18" charset="0"/>
                        </a:rPr>
                        <a:t>Energy Efficiency</a:t>
                      </a:r>
                      <a:endParaRPr lang="en-US" sz="16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Water</a:t>
                      </a:r>
                      <a:endParaRPr lang="en-US" sz="1600" dirty="0">
                        <a:latin typeface="Times New Roman" panose="02020603050405020304" pitchFamily="18" charset="0"/>
                        <a:cs typeface="Times New Roman" panose="02020603050405020304" pitchFamily="18" charset="0"/>
                      </a:endParaRPr>
                    </a:p>
                  </a:txBody>
                  <a:tcPr/>
                </a:tc>
              </a:tr>
              <a:tr h="402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Green India</a:t>
                      </a:r>
                    </a:p>
                  </a:txBody>
                  <a:tcPr/>
                </a:tc>
                <a:tc>
                  <a:txBody>
                    <a:bodyPr/>
                    <a:lstStyle/>
                    <a:p>
                      <a:r>
                        <a:rPr lang="en-US" sz="1600" dirty="0" smtClean="0">
                          <a:latin typeface="Times New Roman" panose="02020603050405020304" pitchFamily="18" charset="0"/>
                          <a:cs typeface="Times New Roman" panose="02020603050405020304" pitchFamily="18" charset="0"/>
                        </a:rPr>
                        <a:t>Sustaining Himalayan Ecosystems</a:t>
                      </a:r>
                      <a:endParaRPr lang="en-US" sz="1600" dirty="0">
                        <a:latin typeface="Times New Roman" panose="02020603050405020304" pitchFamily="18" charset="0"/>
                        <a:cs typeface="Times New Roman" panose="02020603050405020304" pitchFamily="18" charset="0"/>
                      </a:endParaRPr>
                    </a:p>
                  </a:txBody>
                  <a:tcPr/>
                </a:tc>
              </a:tr>
              <a:tr h="301727">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Sustainable Agriculture </a:t>
                      </a:r>
                      <a:endParaRPr lang="en-US" sz="1600" dirty="0">
                        <a:latin typeface="Times New Roman" panose="02020603050405020304" pitchFamily="18" charset="0"/>
                        <a:cs typeface="Times New Roman" panose="02020603050405020304" pitchFamily="18" charset="0"/>
                      </a:endParaRPr>
                    </a:p>
                  </a:txBody>
                  <a:tcPr/>
                </a:tc>
              </a:tr>
              <a:tr h="301727">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Strategic Knowledge for Climate Change</a:t>
                      </a:r>
                      <a:endParaRPr 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7" name="Rectangle 6"/>
          <p:cNvSpPr/>
          <p:nvPr/>
        </p:nvSpPr>
        <p:spPr>
          <a:xfrm>
            <a:off x="391268" y="4832423"/>
            <a:ext cx="6335457" cy="1877437"/>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State </a:t>
            </a:r>
            <a:r>
              <a:rPr lang="en-US" sz="2800" dirty="0">
                <a:latin typeface="Times New Roman" panose="02020603050405020304" pitchFamily="18" charset="0"/>
                <a:cs typeface="Times New Roman" panose="02020603050405020304" pitchFamily="18" charset="0"/>
              </a:rPr>
              <a:t>Action Plan on Climate Change </a:t>
            </a:r>
          </a:p>
          <a:p>
            <a:pPr marL="285750" indent="-285750" algn="just">
              <a:buFont typeface="Arial" panose="020B0604020202020204" pitchFamily="34" charset="0"/>
              <a:buChar char="•"/>
            </a:pPr>
            <a:r>
              <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To </a:t>
            </a: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achieve coherence between the strategies and actions at national and sub-national level, </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States </a:t>
            </a: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and </a:t>
            </a:r>
            <a:r>
              <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Union Territories prepare </a:t>
            </a: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State Action Plan on Climate Change (SAPCC) </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952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51" y="90535"/>
            <a:ext cx="10800785" cy="466814"/>
          </a:xfrm>
        </p:spPr>
        <p:txBody>
          <a:bodyPr>
            <a:normAutofit fontScale="90000"/>
          </a:bodyPr>
          <a:lstStyle/>
          <a:p>
            <a:pPr algn="ctr"/>
            <a:r>
              <a:rPr lang="en-US" b="1" dirty="0" smtClean="0">
                <a:latin typeface="Times New Roman" panose="02020603050405020304" pitchFamily="18" charset="0"/>
                <a:ea typeface="Calibri" panose="020F0502020204030204" pitchFamily="34" charset="0"/>
                <a:cs typeface="Times New Roman" panose="02020603050405020304" pitchFamily="18" charset="0"/>
              </a:rPr>
              <a:t/>
            </a:r>
            <a:br>
              <a:rPr lang="en-US" b="1" dirty="0" smtClean="0">
                <a:latin typeface="Times New Roman" panose="02020603050405020304" pitchFamily="18" charset="0"/>
                <a:ea typeface="Calibri" panose="020F0502020204030204" pitchFamily="34" charset="0"/>
                <a:cs typeface="Times New Roman" panose="02020603050405020304" pitchFamily="18" charset="0"/>
              </a:rPr>
            </a:br>
            <a:r>
              <a:rPr lang="en-US" b="1" dirty="0" smtClean="0">
                <a:latin typeface="Times New Roman" panose="02020603050405020304" pitchFamily="18" charset="0"/>
                <a:ea typeface="Calibri" panose="020F0502020204030204" pitchFamily="34" charset="0"/>
                <a:cs typeface="Times New Roman" panose="02020603050405020304" pitchFamily="18" charset="0"/>
              </a:rPr>
              <a:t>Audit </a:t>
            </a:r>
            <a:r>
              <a:rPr lang="en-US" b="1" dirty="0">
                <a:latin typeface="Times New Roman" panose="02020603050405020304" pitchFamily="18" charset="0"/>
                <a:ea typeface="Calibri" panose="020F0502020204030204" pitchFamily="34" charset="0"/>
                <a:cs typeface="Times New Roman" panose="02020603050405020304" pitchFamily="18" charset="0"/>
              </a:rPr>
              <a:t>on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Climate </a:t>
            </a:r>
            <a:r>
              <a:rPr lang="en-US" b="1" dirty="0">
                <a:latin typeface="Times New Roman" panose="02020603050405020304" pitchFamily="18" charset="0"/>
                <a:ea typeface="Calibri" panose="020F0502020204030204" pitchFamily="34" charset="0"/>
                <a:cs typeface="Times New Roman" panose="02020603050405020304" pitchFamily="18" charset="0"/>
              </a:rPr>
              <a:t>C</a:t>
            </a:r>
            <a:r>
              <a:rPr lang="en-US" b="1" dirty="0" smtClean="0">
                <a:latin typeface="Times New Roman" panose="02020603050405020304" pitchFamily="18" charset="0"/>
                <a:ea typeface="Calibri" panose="020F0502020204030204" pitchFamily="34" charset="0"/>
                <a:cs typeface="Times New Roman" panose="02020603050405020304" pitchFamily="18" charset="0"/>
              </a:rPr>
              <a:t>hange</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2153678"/>
              </p:ext>
            </p:extLst>
          </p:nvPr>
        </p:nvGraphicFramePr>
        <p:xfrm>
          <a:off x="5956452" y="685486"/>
          <a:ext cx="6230656" cy="6130417"/>
        </p:xfrm>
        <a:graphic>
          <a:graphicData uri="http://schemas.openxmlformats.org/drawingml/2006/table">
            <a:tbl>
              <a:tblPr firstRow="1" firstCol="1" bandRow="1">
                <a:tableStyleId>{E8B1032C-EA38-4F05-BA0D-38AFFFC7BED3}</a:tableStyleId>
              </a:tblPr>
              <a:tblGrid>
                <a:gridCol w="6230656"/>
              </a:tblGrid>
              <a:tr h="94594">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Sources of GHG Emissions</a:t>
                      </a:r>
                      <a:endParaRPr lang="en-US" sz="1200" b="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94594">
                <a:tc>
                  <a:txBody>
                    <a:bodyPr/>
                    <a:lstStyle/>
                    <a:p>
                      <a:pPr marL="0" marR="0" algn="just">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Audits by SAI India</a:t>
                      </a:r>
                      <a:endParaRPr lang="en-US" sz="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378377">
                <a:tc>
                  <a:txBody>
                    <a:bodyPr/>
                    <a:lstStyle/>
                    <a:p>
                      <a:pPr marL="342900" marR="0" lvl="0" indent="-342900" algn="just">
                        <a:lnSpc>
                          <a:spcPct val="107000"/>
                        </a:lnSpc>
                        <a:spcBef>
                          <a:spcPts val="0"/>
                        </a:spcBef>
                        <a:spcAft>
                          <a:spcPts val="0"/>
                        </a:spcAft>
                        <a:buFont typeface="Symbol" panose="05050102010706020507" pitchFamily="18" charset="2"/>
                        <a:buChar char=""/>
                      </a:pPr>
                      <a:r>
                        <a:rPr lang="en-IN" sz="800" dirty="0">
                          <a:effectLst/>
                          <a:latin typeface="Times New Roman" panose="02020603050405020304" pitchFamily="18" charset="0"/>
                          <a:cs typeface="Times New Roman" panose="02020603050405020304" pitchFamily="18" charset="0"/>
                        </a:rPr>
                        <a:t>Performance Audit on Pollution by industries in West Bengal (Report No 5 of 2018)</a:t>
                      </a:r>
                      <a:endParaRPr lang="en-US" sz="800" dirty="0">
                        <a:effectLst/>
                        <a:latin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on Vehicular Emission by State Transport Undertakings in West Bengal (Report No. 2 of 2018), </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on Role of </a:t>
                      </a:r>
                      <a:r>
                        <a:rPr lang="en-US" sz="800" dirty="0" err="1">
                          <a:effectLst/>
                          <a:latin typeface="Times New Roman" panose="02020603050405020304" pitchFamily="18" charset="0"/>
                          <a:cs typeface="Times New Roman" panose="02020603050405020304" pitchFamily="18" charset="0"/>
                        </a:rPr>
                        <a:t>Uttarakhand</a:t>
                      </a:r>
                      <a:r>
                        <a:rPr lang="en-US" sz="800" dirty="0">
                          <a:effectLst/>
                          <a:latin typeface="Times New Roman" panose="02020603050405020304" pitchFamily="18" charset="0"/>
                          <a:cs typeface="Times New Roman" panose="02020603050405020304" pitchFamily="18" charset="0"/>
                        </a:rPr>
                        <a:t> Environment Protection and Pollution Control Board and </a:t>
                      </a:r>
                      <a:r>
                        <a:rPr lang="en-US" sz="800" dirty="0" err="1">
                          <a:effectLst/>
                          <a:latin typeface="Times New Roman" panose="02020603050405020304" pitchFamily="18" charset="0"/>
                          <a:cs typeface="Times New Roman" panose="02020603050405020304" pitchFamily="18" charset="0"/>
                        </a:rPr>
                        <a:t>Uttarakhand</a:t>
                      </a:r>
                      <a:r>
                        <a:rPr lang="en-US" sz="800" dirty="0">
                          <a:effectLst/>
                          <a:latin typeface="Times New Roman" panose="02020603050405020304" pitchFamily="18" charset="0"/>
                          <a:cs typeface="Times New Roman" panose="02020603050405020304" pitchFamily="18" charset="0"/>
                        </a:rPr>
                        <a:t> State Transport Department in controlling air pollution in Dehradun (Report No 2 of 2019) </a:t>
                      </a:r>
                      <a:endParaRPr lang="en-US"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94594">
                <a:tc>
                  <a:txBody>
                    <a:bodyPr/>
                    <a:lstStyle/>
                    <a:p>
                      <a:pPr marL="0" marR="0" algn="ctr">
                        <a:lnSpc>
                          <a:spcPct val="107000"/>
                        </a:lnSpc>
                        <a:spcBef>
                          <a:spcPts val="0"/>
                        </a:spcBef>
                        <a:spcAft>
                          <a:spcPts val="0"/>
                        </a:spcAft>
                      </a:pPr>
                      <a:r>
                        <a:rPr lang="en-IN" sz="1200" dirty="0">
                          <a:effectLst/>
                          <a:latin typeface="Times New Roman" panose="02020603050405020304" pitchFamily="18" charset="0"/>
                          <a:cs typeface="Times New Roman" panose="02020603050405020304" pitchFamily="18" charset="0"/>
                        </a:rPr>
                        <a:t>Mitigation </a:t>
                      </a:r>
                      <a:endParaRPr lang="en-US"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94594">
                <a:tc>
                  <a:txBody>
                    <a:bodyPr/>
                    <a:lstStyle/>
                    <a:p>
                      <a:pPr marL="0" marR="0" algn="just">
                        <a:lnSpc>
                          <a:spcPct val="107000"/>
                        </a:lnSpc>
                        <a:spcBef>
                          <a:spcPts val="0"/>
                        </a:spcBef>
                        <a:spcAft>
                          <a:spcPts val="0"/>
                        </a:spcAft>
                      </a:pPr>
                      <a:r>
                        <a:rPr lang="en-IN" sz="800" dirty="0">
                          <a:effectLst/>
                          <a:latin typeface="Times New Roman" panose="02020603050405020304" pitchFamily="18" charset="0"/>
                          <a:cs typeface="Times New Roman" panose="02020603050405020304" pitchFamily="18" charset="0"/>
                        </a:rPr>
                        <a:t>Audits by SAI India</a:t>
                      </a:r>
                      <a:endParaRPr lang="en-US" sz="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1513509">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of Renewable Energy Sector in India (Report No. 34 of 2015) </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on Financing of Renewable Energy Projects by Indian Renewable Energy Development Agency Limited (Report No. 12 of 2015).</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of Development and </a:t>
                      </a:r>
                      <a:r>
                        <a:rPr lang="en-US" sz="800" dirty="0" err="1">
                          <a:effectLst/>
                          <a:latin typeface="Times New Roman" panose="02020603050405020304" pitchFamily="18" charset="0"/>
                          <a:cs typeface="Times New Roman" panose="02020603050405020304" pitchFamily="18" charset="0"/>
                        </a:rPr>
                        <a:t>popularisation</a:t>
                      </a:r>
                      <a:r>
                        <a:rPr lang="en-US" sz="800" dirty="0">
                          <a:effectLst/>
                          <a:latin typeface="Times New Roman" panose="02020603050405020304" pitchFamily="18" charset="0"/>
                          <a:cs typeface="Times New Roman" panose="02020603050405020304" pitchFamily="18" charset="0"/>
                        </a:rPr>
                        <a:t> of Renewable Energy in Odisha (Report No. 3 of 2020)</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on Implementation of Renewable Energy </a:t>
                      </a:r>
                      <a:r>
                        <a:rPr lang="en-US" sz="800" dirty="0" err="1">
                          <a:effectLst/>
                          <a:latin typeface="Times New Roman" panose="02020603050405020304" pitchFamily="18" charset="0"/>
                          <a:cs typeface="Times New Roman" panose="02020603050405020304" pitchFamily="18" charset="0"/>
                        </a:rPr>
                        <a:t>Programme</a:t>
                      </a:r>
                      <a:r>
                        <a:rPr lang="en-US" sz="800" dirty="0">
                          <a:effectLst/>
                          <a:latin typeface="Times New Roman" panose="02020603050405020304" pitchFamily="18" charset="0"/>
                          <a:cs typeface="Times New Roman" panose="02020603050405020304" pitchFamily="18" charset="0"/>
                        </a:rPr>
                        <a:t> in West Bengal (Report No. 4 of 2018)</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of Karnataka Renewable Energy Development Limited (Report No 3 of 2016)</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of Renewable Energy Sector in Maharashtra (Report No.3 of 2016)</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on Implementation of Renewable Energy </a:t>
                      </a:r>
                      <a:r>
                        <a:rPr lang="en-US" sz="800" dirty="0" err="1">
                          <a:effectLst/>
                          <a:latin typeface="Times New Roman" panose="02020603050405020304" pitchFamily="18" charset="0"/>
                          <a:cs typeface="Times New Roman" panose="02020603050405020304" pitchFamily="18" charset="0"/>
                        </a:rPr>
                        <a:t>Programme</a:t>
                      </a:r>
                      <a:r>
                        <a:rPr lang="en-US" sz="800" dirty="0">
                          <a:effectLst/>
                          <a:latin typeface="Times New Roman" panose="02020603050405020304" pitchFamily="18" charset="0"/>
                          <a:cs typeface="Times New Roman" panose="02020603050405020304" pitchFamily="18" charset="0"/>
                        </a:rPr>
                        <a:t> in Himachal Pradesh (Report No. 3 of 2016)</a:t>
                      </a:r>
                    </a:p>
                    <a:p>
                      <a:pPr marL="342900" marR="0" lvl="0" indent="-342900" algn="just">
                        <a:lnSpc>
                          <a:spcPct val="107000"/>
                        </a:lnSpc>
                        <a:spcBef>
                          <a:spcPts val="0"/>
                        </a:spcBef>
                        <a:spcAft>
                          <a:spcPts val="0"/>
                        </a:spcAft>
                        <a:buFont typeface="Symbol" panose="05050102010706020507" pitchFamily="18" charset="2"/>
                        <a:buChar char=""/>
                      </a:pPr>
                      <a:r>
                        <a:rPr lang="en-US" sz="800" u="sng" strike="noStrike" dirty="0">
                          <a:effectLst/>
                          <a:latin typeface="Times New Roman" panose="02020603050405020304" pitchFamily="18" charset="0"/>
                          <a:cs typeface="Times New Roman" panose="02020603050405020304" pitchFamily="18" charset="0"/>
                          <a:hlinkClick r:id="rId2"/>
                        </a:rPr>
                        <a:t>Performance Audit of Pradhan </a:t>
                      </a:r>
                      <a:r>
                        <a:rPr lang="en-US" sz="800" u="sng" strike="noStrike" dirty="0" err="1">
                          <a:effectLst/>
                          <a:latin typeface="Times New Roman" panose="02020603050405020304" pitchFamily="18" charset="0"/>
                          <a:cs typeface="Times New Roman" panose="02020603050405020304" pitchFamily="18" charset="0"/>
                          <a:hlinkClick r:id="rId2"/>
                        </a:rPr>
                        <a:t>Mantri</a:t>
                      </a:r>
                      <a:r>
                        <a:rPr lang="en-US" sz="800" u="sng" strike="noStrike" dirty="0">
                          <a:effectLst/>
                          <a:latin typeface="Times New Roman" panose="02020603050405020304" pitchFamily="18" charset="0"/>
                          <a:cs typeface="Times New Roman" panose="02020603050405020304" pitchFamily="18" charset="0"/>
                          <a:hlinkClick r:id="rId2"/>
                        </a:rPr>
                        <a:t> </a:t>
                      </a:r>
                      <a:r>
                        <a:rPr lang="en-US" sz="800" u="sng" strike="noStrike" dirty="0" err="1">
                          <a:effectLst/>
                          <a:latin typeface="Times New Roman" panose="02020603050405020304" pitchFamily="18" charset="0"/>
                          <a:cs typeface="Times New Roman" panose="02020603050405020304" pitchFamily="18" charset="0"/>
                          <a:hlinkClick r:id="rId2"/>
                        </a:rPr>
                        <a:t>Ujjwala</a:t>
                      </a:r>
                      <a:r>
                        <a:rPr lang="en-US" sz="800" u="sng" strike="noStrike" dirty="0">
                          <a:effectLst/>
                          <a:latin typeface="Times New Roman" panose="02020603050405020304" pitchFamily="18" charset="0"/>
                          <a:cs typeface="Times New Roman" panose="02020603050405020304" pitchFamily="18" charset="0"/>
                          <a:hlinkClick r:id="rId2"/>
                        </a:rPr>
                        <a:t> </a:t>
                      </a:r>
                      <a:r>
                        <a:rPr lang="en-US" sz="800" u="sng" strike="noStrike" dirty="0" err="1">
                          <a:effectLst/>
                          <a:latin typeface="Times New Roman" panose="02020603050405020304" pitchFamily="18" charset="0"/>
                          <a:cs typeface="Times New Roman" panose="02020603050405020304" pitchFamily="18" charset="0"/>
                          <a:hlinkClick r:id="rId2"/>
                        </a:rPr>
                        <a:t>Yojana</a:t>
                      </a:r>
                      <a:r>
                        <a:rPr lang="en-US" sz="800" u="sng" strike="noStrike" dirty="0">
                          <a:effectLst/>
                          <a:latin typeface="Times New Roman" panose="02020603050405020304" pitchFamily="18" charset="0"/>
                          <a:cs typeface="Times New Roman" panose="02020603050405020304" pitchFamily="18" charset="0"/>
                          <a:hlinkClick r:id="rId2"/>
                        </a:rPr>
                        <a:t>, Ministry of Petroleum and Natural Gas (Report No.14 of 2019)</a:t>
                      </a:r>
                      <a:endParaRPr lang="en-US" sz="800" u="sng" dirty="0">
                        <a:effectLst/>
                        <a:latin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of Adherence to Pollution Control Norms in Thermal Power Plants of The Tamil Nadu Generation and Distribution Corporation Limited (TANGEDCO)(Report No 7 of 2016)</a:t>
                      </a:r>
                    </a:p>
                    <a:p>
                      <a:pPr marL="342900" marR="0" lvl="0" indent="-342900" algn="just">
                        <a:lnSpc>
                          <a:spcPct val="107000"/>
                        </a:lnSpc>
                        <a:spcBef>
                          <a:spcPts val="0"/>
                        </a:spcBef>
                        <a:spcAft>
                          <a:spcPts val="0"/>
                        </a:spcAft>
                        <a:buFont typeface="Symbol" panose="05050102010706020507" pitchFamily="18" charset="2"/>
                        <a:buChar char=""/>
                      </a:pPr>
                      <a:r>
                        <a:rPr lang="en-US" sz="800" u="none" strike="noStrike" dirty="0">
                          <a:effectLst/>
                          <a:latin typeface="Times New Roman" panose="02020603050405020304" pitchFamily="18" charset="0"/>
                          <a:cs typeface="Times New Roman" panose="02020603050405020304" pitchFamily="18" charset="0"/>
                          <a:hlinkClick r:id="rId3"/>
                        </a:rPr>
                        <a:t>Performance audit on Planning and Implementation of Phase III Expansion Project of Mangalore Refinery and Petrochemicals Limited (Report No. 33 of 2017)</a:t>
                      </a:r>
                      <a:endParaRPr lang="en-US" sz="800" u="none" dirty="0">
                        <a:effectLst/>
                        <a:latin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on Working of Maharashtra Forest Department (Report No. 1 of 2016)</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on ‘State Compensatory Afforestation Fund Management and Planning Authority’ (Government of Assam Report No. 3 of 2017)</a:t>
                      </a:r>
                      <a:endParaRPr lang="en-US" sz="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94594">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Adaptation </a:t>
                      </a:r>
                      <a:r>
                        <a:rPr lang="en-US" sz="1200" dirty="0" smtClean="0">
                          <a:effectLst/>
                          <a:latin typeface="Times New Roman" panose="02020603050405020304" pitchFamily="18" charset="0"/>
                          <a:cs typeface="Times New Roman" panose="02020603050405020304" pitchFamily="18" charset="0"/>
                        </a:rPr>
                        <a:t>Measures</a:t>
                      </a:r>
                      <a:endParaRPr lang="en-US"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94594">
                <a:tc>
                  <a:txBody>
                    <a:bodyPr/>
                    <a:lstStyle/>
                    <a:p>
                      <a:pPr marL="0" marR="0" algn="just">
                        <a:lnSpc>
                          <a:spcPct val="107000"/>
                        </a:lnSpc>
                        <a:spcBef>
                          <a:spcPts val="0"/>
                        </a:spcBef>
                        <a:spcAft>
                          <a:spcPts val="0"/>
                        </a:spcAft>
                      </a:pPr>
                      <a:r>
                        <a:rPr lang="en-US" sz="800" dirty="0" smtClean="0">
                          <a:effectLst/>
                          <a:latin typeface="Times New Roman" panose="02020603050405020304" pitchFamily="18" charset="0"/>
                          <a:cs typeface="Times New Roman" panose="02020603050405020304" pitchFamily="18" charset="0"/>
                        </a:rPr>
                        <a:t>Audits by SAI India </a:t>
                      </a:r>
                      <a:endParaRPr lang="en-US" sz="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1229726">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of Rejuvenation of River Ganga(</a:t>
                      </a:r>
                      <a:r>
                        <a:rPr lang="en-US" sz="800" dirty="0" err="1">
                          <a:effectLst/>
                          <a:latin typeface="Times New Roman" panose="02020603050405020304" pitchFamily="18" charset="0"/>
                          <a:cs typeface="Times New Roman" panose="02020603050405020304" pitchFamily="18" charset="0"/>
                        </a:rPr>
                        <a:t>Namami</a:t>
                      </a:r>
                      <a:r>
                        <a:rPr lang="en-US" sz="800" dirty="0">
                          <a:effectLst/>
                          <a:latin typeface="Times New Roman" panose="02020603050405020304" pitchFamily="18" charset="0"/>
                          <a:cs typeface="Times New Roman" panose="02020603050405020304" pitchFamily="18" charset="0"/>
                        </a:rPr>
                        <a:t> </a:t>
                      </a:r>
                      <a:r>
                        <a:rPr lang="en-US" sz="800" dirty="0" err="1">
                          <a:effectLst/>
                          <a:latin typeface="Times New Roman" panose="02020603050405020304" pitchFamily="18" charset="0"/>
                          <a:cs typeface="Times New Roman" panose="02020603050405020304" pitchFamily="18" charset="0"/>
                        </a:rPr>
                        <a:t>Gange</a:t>
                      </a:r>
                      <a:r>
                        <a:rPr lang="en-US" sz="800" dirty="0">
                          <a:effectLst/>
                          <a:latin typeface="Times New Roman" panose="02020603050405020304" pitchFamily="18" charset="0"/>
                          <a:cs typeface="Times New Roman" panose="02020603050405020304" pitchFamily="18" charset="0"/>
                        </a:rPr>
                        <a:t>) (Report No.39 of 2017)</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of Rejuvenation of River Ganga. (Government of </a:t>
                      </a:r>
                      <a:r>
                        <a:rPr lang="en-US" sz="800" dirty="0" err="1">
                          <a:effectLst/>
                          <a:latin typeface="Times New Roman" panose="02020603050405020304" pitchFamily="18" charset="0"/>
                          <a:cs typeface="Times New Roman" panose="02020603050405020304" pitchFamily="18" charset="0"/>
                        </a:rPr>
                        <a:t>Uttarakhand</a:t>
                      </a:r>
                      <a:r>
                        <a:rPr lang="en-US" sz="800" dirty="0">
                          <a:effectLst/>
                          <a:latin typeface="Times New Roman" panose="02020603050405020304" pitchFamily="18" charset="0"/>
                          <a:cs typeface="Times New Roman" panose="02020603050405020304" pitchFamily="18" charset="0"/>
                        </a:rPr>
                        <a:t> Report No.1 of the year 2018)</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of National Rural Drinking Water </a:t>
                      </a:r>
                      <a:r>
                        <a:rPr lang="en-US" sz="800" dirty="0" err="1">
                          <a:effectLst/>
                          <a:latin typeface="Times New Roman" panose="02020603050405020304" pitchFamily="18" charset="0"/>
                          <a:cs typeface="Times New Roman" panose="02020603050405020304" pitchFamily="18" charset="0"/>
                        </a:rPr>
                        <a:t>Programme</a:t>
                      </a:r>
                      <a:r>
                        <a:rPr lang="en-US" sz="800" dirty="0">
                          <a:effectLst/>
                          <a:latin typeface="Times New Roman" panose="02020603050405020304" pitchFamily="18" charset="0"/>
                          <a:cs typeface="Times New Roman" panose="02020603050405020304" pitchFamily="18" charset="0"/>
                        </a:rPr>
                        <a:t> Union Government (Civil) Report No. 15 of 2018</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on Water Supply Management in Bhopal and Indore Municipal Corporations. (Government of Madhya Pradesh Report No. 3 of the year 2019)</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Audits (Urban Local Bodies) (Government of Tamil Nadu Report No.1 of 2018)</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of Construction of toilets under </a:t>
                      </a:r>
                      <a:r>
                        <a:rPr lang="en-US" sz="800" dirty="0" err="1">
                          <a:effectLst/>
                          <a:latin typeface="Times New Roman" panose="02020603050405020304" pitchFamily="18" charset="0"/>
                          <a:cs typeface="Times New Roman" panose="02020603050405020304" pitchFamily="18" charset="0"/>
                        </a:rPr>
                        <a:t>Swachh</a:t>
                      </a:r>
                      <a:r>
                        <a:rPr lang="en-US" sz="800" dirty="0">
                          <a:effectLst/>
                          <a:latin typeface="Times New Roman" panose="02020603050405020304" pitchFamily="18" charset="0"/>
                          <a:cs typeface="Times New Roman" panose="02020603050405020304" pitchFamily="18" charset="0"/>
                        </a:rPr>
                        <a:t> Bharat Mission (</a:t>
                      </a:r>
                      <a:r>
                        <a:rPr lang="en-US" sz="800" dirty="0" err="1">
                          <a:effectLst/>
                          <a:latin typeface="Times New Roman" panose="02020603050405020304" pitchFamily="18" charset="0"/>
                          <a:cs typeface="Times New Roman" panose="02020603050405020304" pitchFamily="18" charset="0"/>
                        </a:rPr>
                        <a:t>Gramin</a:t>
                      </a:r>
                      <a:r>
                        <a:rPr lang="en-US" sz="800" dirty="0">
                          <a:effectLst/>
                          <a:latin typeface="Times New Roman" panose="02020603050405020304" pitchFamily="18" charset="0"/>
                          <a:cs typeface="Times New Roman" panose="02020603050405020304" pitchFamily="18" charset="0"/>
                        </a:rPr>
                        <a:t>) (Government of </a:t>
                      </a:r>
                      <a:r>
                        <a:rPr lang="en-US" sz="800" dirty="0" err="1">
                          <a:effectLst/>
                          <a:latin typeface="Times New Roman" panose="02020603050405020304" pitchFamily="18" charset="0"/>
                          <a:cs typeface="Times New Roman" panose="02020603050405020304" pitchFamily="18" charset="0"/>
                        </a:rPr>
                        <a:t>Uttarakhand</a:t>
                      </a:r>
                      <a:r>
                        <a:rPr lang="en-US" sz="800" dirty="0">
                          <a:effectLst/>
                          <a:latin typeface="Times New Roman" panose="02020603050405020304" pitchFamily="18" charset="0"/>
                          <a:cs typeface="Times New Roman" panose="02020603050405020304" pitchFamily="18" charset="0"/>
                        </a:rPr>
                        <a:t> Report No.1 of the year 2018)</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Accelerated Irrigation Benefits </a:t>
                      </a:r>
                      <a:r>
                        <a:rPr lang="en-US" sz="800" dirty="0" err="1">
                          <a:effectLst/>
                          <a:latin typeface="Times New Roman" panose="02020603050405020304" pitchFamily="18" charset="0"/>
                          <a:cs typeface="Times New Roman" panose="02020603050405020304" pitchFamily="18" charset="0"/>
                        </a:rPr>
                        <a:t>Programme</a:t>
                      </a:r>
                      <a:r>
                        <a:rPr lang="en-US" sz="800" dirty="0">
                          <a:effectLst/>
                          <a:latin typeface="Times New Roman" panose="02020603050405020304" pitchFamily="18" charset="0"/>
                          <a:cs typeface="Times New Roman" panose="02020603050405020304" pitchFamily="18" charset="0"/>
                        </a:rPr>
                        <a:t>, Ministry of Water Resources, River Development (Report No.22 of 2018)</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on Soil Survey and Soil Conservation activities in Agriculture Department Government of Kerala Report No. 4 of the year 2016</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Compliance Audit on Implementation of Pressurized Irrigation Network System (PINS) and Micro Irrigation System (MIS) on operational tube-wells Government of Gujarat (Report 3 of 2018)</a:t>
                      </a:r>
                      <a:endParaRPr lang="en-US"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94594">
                <a:tc>
                  <a:txBody>
                    <a:bodyPr/>
                    <a:lstStyle/>
                    <a:p>
                      <a:pPr marL="0" marR="0" algn="ctr">
                        <a:lnSpc>
                          <a:spcPct val="107000"/>
                        </a:lnSpc>
                        <a:spcBef>
                          <a:spcPts val="0"/>
                        </a:spcBef>
                        <a:spcAft>
                          <a:spcPts val="0"/>
                        </a:spcAft>
                      </a:pPr>
                      <a:r>
                        <a:rPr lang="en-US" sz="1200" baseline="0" dirty="0" smtClean="0">
                          <a:effectLst/>
                          <a:latin typeface="Times New Roman" panose="02020603050405020304" pitchFamily="18" charset="0"/>
                          <a:cs typeface="Times New Roman" panose="02020603050405020304" pitchFamily="18" charset="0"/>
                        </a:rPr>
                        <a:t>Regulation,  </a:t>
                      </a:r>
                      <a:r>
                        <a:rPr lang="en-US" sz="1200" dirty="0" smtClean="0">
                          <a:effectLst/>
                          <a:latin typeface="Times New Roman" panose="02020603050405020304" pitchFamily="18" charset="0"/>
                          <a:cs typeface="Times New Roman" panose="02020603050405020304" pitchFamily="18" charset="0"/>
                        </a:rPr>
                        <a:t>Monitoring </a:t>
                      </a:r>
                      <a:r>
                        <a:rPr lang="en-US" sz="1200" dirty="0">
                          <a:effectLst/>
                          <a:latin typeface="Times New Roman" panose="02020603050405020304" pitchFamily="18" charset="0"/>
                          <a:cs typeface="Times New Roman" panose="02020603050405020304" pitchFamily="18" charset="0"/>
                        </a:rPr>
                        <a:t>and Supervision</a:t>
                      </a:r>
                      <a:endParaRPr lang="en-US"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94594">
                <a:tc>
                  <a:txBody>
                    <a:bodyPr/>
                    <a:lstStyle/>
                    <a:p>
                      <a:pPr marL="0" marR="0" algn="just">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Audits by SAI India</a:t>
                      </a:r>
                      <a:endParaRPr lang="en-US" sz="8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r h="472972">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on Environmental Clearance and Post Clearance Monitoring Ministry of Environment, Forest and Climate Change (Report No. 39 of 2016)</a:t>
                      </a:r>
                    </a:p>
                    <a:p>
                      <a:pPr marL="342900" marR="0" lvl="0" indent="-342900" algn="just">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cs typeface="Times New Roman" panose="02020603050405020304" pitchFamily="18" charset="0"/>
                        </a:rPr>
                        <a:t>Performance Audit of Environmental degradation in the greater Guwahati area with special emphasis on the role of the Pollution Control Board, Assam (PCBA) Report of the Comptroller and Auditor General of India Government of Assam (Report No. 3 of 2016</a:t>
                      </a:r>
                      <a:r>
                        <a:rPr lang="en-IN" sz="800" dirty="0">
                          <a:effectLst/>
                          <a:latin typeface="Times New Roman" panose="02020603050405020304" pitchFamily="18" charset="0"/>
                          <a:cs typeface="Times New Roman" panose="02020603050405020304" pitchFamily="18" charset="0"/>
                        </a:rPr>
                        <a:t>)</a:t>
                      </a:r>
                      <a:endParaRPr lang="en-US"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83" marR="39783" marT="0" marB="0"/>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91235074"/>
              </p:ext>
            </p:extLst>
          </p:nvPr>
        </p:nvGraphicFramePr>
        <p:xfrm>
          <a:off x="79778" y="1023940"/>
          <a:ext cx="4839789" cy="4966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Left Arrow 5"/>
          <p:cNvSpPr/>
          <p:nvPr/>
        </p:nvSpPr>
        <p:spPr>
          <a:xfrm rot="10800000">
            <a:off x="4919566" y="3270834"/>
            <a:ext cx="1041777" cy="47268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467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42" y="69034"/>
            <a:ext cx="11660358" cy="988893"/>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Vehicular Emission</a:t>
            </a:r>
            <a:endParaRPr lang="en-US" sz="4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31642" y="1057927"/>
            <a:ext cx="1845377" cy="385362"/>
          </a:xfrm>
          <a:prstGeom prst="rect">
            <a:avLst/>
          </a:prstGeom>
        </p:spPr>
        <p:txBody>
          <a:bodyPr wrap="none">
            <a:spAutoFit/>
          </a:bodyPr>
          <a:lstStyle/>
          <a:p>
            <a:pPr algn="just">
              <a:lnSpc>
                <a:spcPct val="115000"/>
              </a:lnSpc>
              <a:spcBef>
                <a:spcPts val="120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Audit Objectives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531642" y="1372948"/>
            <a:ext cx="8090651" cy="1200329"/>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To evaluate the </a:t>
            </a:r>
            <a:r>
              <a:rPr lang="en-US" dirty="0">
                <a:latin typeface="Times New Roman" panose="02020603050405020304" pitchFamily="18" charset="0"/>
                <a:ea typeface="Calibri" panose="020F0502020204030204" pitchFamily="34" charset="0"/>
                <a:cs typeface="Times New Roman" panose="02020603050405020304" pitchFamily="18" charset="0"/>
              </a:rPr>
              <a:t>Environment Plan and Policy outlined by the Government for mitigation of vehicular emissions by the State Transport Undertakings (STUs), and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Examine the Environment </a:t>
            </a:r>
            <a:r>
              <a:rPr lang="en-US" dirty="0">
                <a:latin typeface="Times New Roman" panose="02020603050405020304" pitchFamily="18" charset="0"/>
                <a:cs typeface="Times New Roman" panose="02020603050405020304" pitchFamily="18" charset="0"/>
              </a:rPr>
              <a:t>Management System for reduction of emissions implemented by the STUs and the impact of vehicular emissions.</a:t>
            </a:r>
          </a:p>
        </p:txBody>
      </p:sp>
      <p:sp>
        <p:nvSpPr>
          <p:cNvPr id="12" name="Rectangle 11"/>
          <p:cNvSpPr/>
          <p:nvPr/>
        </p:nvSpPr>
        <p:spPr>
          <a:xfrm>
            <a:off x="531642" y="2511601"/>
            <a:ext cx="11700582" cy="1669531"/>
          </a:xfrm>
          <a:prstGeom prst="rect">
            <a:avLst/>
          </a:prstGeom>
        </p:spPr>
        <p:txBody>
          <a:bodyPr wrap="square">
            <a:spAutoFit/>
          </a:bodyPr>
          <a:lstStyle/>
          <a:p>
            <a:pPr algn="just">
              <a:lnSpc>
                <a:spcPct val="115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Scope of Audit and Audit Methodology</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This thematic audit on impact of vehicular emissions by </a:t>
            </a:r>
            <a:r>
              <a:rPr lang="en-IN" dirty="0" smtClean="0">
                <a:latin typeface="Times New Roman" panose="02020603050405020304" pitchFamily="18" charset="0"/>
                <a:cs typeface="Times New Roman" panose="02020603050405020304" pitchFamily="18" charset="0"/>
              </a:rPr>
              <a:t>five </a:t>
            </a:r>
            <a:r>
              <a:rPr lang="en-IN" dirty="0">
                <a:latin typeface="Times New Roman" panose="02020603050405020304" pitchFamily="18" charset="0"/>
                <a:cs typeface="Times New Roman" panose="02020603050405020304" pitchFamily="18" charset="0"/>
              </a:rPr>
              <a:t>STUs </a:t>
            </a:r>
            <a:r>
              <a:rPr lang="en-IN" dirty="0" smtClean="0">
                <a:latin typeface="Times New Roman" panose="02020603050405020304" pitchFamily="18" charset="0"/>
                <a:cs typeface="Times New Roman" panose="02020603050405020304" pitchFamily="18" charset="0"/>
              </a:rPr>
              <a:t>covered </a:t>
            </a:r>
            <a:r>
              <a:rPr lang="en-IN" dirty="0">
                <a:latin typeface="Times New Roman" panose="02020603050405020304" pitchFamily="18" charset="0"/>
                <a:cs typeface="Times New Roman" panose="02020603050405020304" pitchFamily="18" charset="0"/>
              </a:rPr>
              <a:t>the period from April 2012 to March </a:t>
            </a:r>
            <a:r>
              <a:rPr lang="en-IN" dirty="0" smtClean="0">
                <a:latin typeface="Times New Roman" panose="02020603050405020304" pitchFamily="18" charset="0"/>
                <a:cs typeface="Times New Roman" panose="02020603050405020304" pitchFamily="18" charset="0"/>
              </a:rPr>
              <a:t>2017.</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Audit </a:t>
            </a:r>
            <a:r>
              <a:rPr lang="en-US" dirty="0">
                <a:latin typeface="Times New Roman" panose="02020603050405020304" pitchFamily="18" charset="0"/>
                <a:ea typeface="Calibri" panose="020F0502020204030204" pitchFamily="34" charset="0"/>
                <a:cs typeface="Times New Roman" panose="02020603050405020304" pitchFamily="18" charset="0"/>
              </a:rPr>
              <a:t>methodology involved scrutiny of records, joint inspections, testing of smoke with smoke meters etc. </a:t>
            </a:r>
          </a:p>
          <a:p>
            <a:pPr marL="285750" indent="-285750" algn="just">
              <a:lnSpc>
                <a:spcPct val="115000"/>
              </a:lnSpc>
              <a:spcAft>
                <a:spcPts val="800"/>
              </a:spcAft>
              <a:buFont typeface="Arial" panose="020B0604020202020204" pitchFamily="34" charset="0"/>
              <a:buChar cha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descr="C:\Users\iCED\Desktop\Audit Reports\Renewable Energy\2a9d1890-7519-4596-ac2b-e629859ea8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8878" y="59320"/>
            <a:ext cx="2227217" cy="2767937"/>
          </a:xfrm>
          <a:prstGeom prst="rect">
            <a:avLst/>
          </a:prstGeom>
          <a:noFill/>
          <a:ln>
            <a:noFill/>
          </a:ln>
        </p:spPr>
      </p:pic>
      <p:sp>
        <p:nvSpPr>
          <p:cNvPr id="7" name="Rectangle 6"/>
          <p:cNvSpPr/>
          <p:nvPr/>
        </p:nvSpPr>
        <p:spPr>
          <a:xfrm>
            <a:off x="531642" y="3641589"/>
            <a:ext cx="11660358" cy="3139321"/>
          </a:xfrm>
          <a:prstGeom prst="rect">
            <a:avLst/>
          </a:prstGeom>
        </p:spPr>
        <p:txBody>
          <a:bodyPr wrap="square">
            <a:spAutoFit/>
          </a:bodyPr>
          <a:lstStyle/>
          <a:p>
            <a:pPr algn="just"/>
            <a:r>
              <a:rPr lang="en-US" b="1" dirty="0" smtClean="0">
                <a:latin typeface="Times New Roman" panose="02020603050405020304" pitchFamily="18" charset="0"/>
                <a:ea typeface="Calibri" panose="020F0502020204030204" pitchFamily="34" charset="0"/>
                <a:cs typeface="Times New Roman" panose="02020603050405020304" pitchFamily="18" charset="0"/>
              </a:rPr>
              <a:t>Audit Findings </a:t>
            </a: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Non-preparation </a:t>
            </a:r>
            <a:r>
              <a:rPr lang="en-US" dirty="0">
                <a:latin typeface="Times New Roman" panose="02020603050405020304" pitchFamily="18" charset="0"/>
                <a:ea typeface="Calibri" panose="020F0502020204030204" pitchFamily="34" charset="0"/>
                <a:cs typeface="Times New Roman" panose="02020603050405020304" pitchFamily="18" charset="0"/>
              </a:rPr>
              <a:t>of </a:t>
            </a:r>
            <a:r>
              <a:rPr lang="en-US" dirty="0" smtClean="0">
                <a:latin typeface="Times New Roman" panose="02020603050405020304" pitchFamily="18" charset="0"/>
                <a:ea typeface="Calibri" panose="020F0502020204030204" pitchFamily="34" charset="0"/>
                <a:cs typeface="Times New Roman" panose="02020603050405020304" pitchFamily="18" charset="0"/>
              </a:rPr>
              <a:t>plans: </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Non-creation </a:t>
            </a:r>
            <a:r>
              <a:rPr lang="en-US" dirty="0">
                <a:latin typeface="Times New Roman" panose="02020603050405020304" pitchFamily="18" charset="0"/>
                <a:cs typeface="Times New Roman" panose="02020603050405020304" pitchFamily="18" charset="0"/>
              </a:rPr>
              <a:t>of infrastructure for supply of </a:t>
            </a:r>
            <a:r>
              <a:rPr lang="en-US" dirty="0" smtClean="0">
                <a:latin typeface="Times New Roman" panose="02020603050405020304" pitchFamily="18" charset="0"/>
                <a:cs typeface="Times New Roman" panose="02020603050405020304" pitchFamily="18" charset="0"/>
              </a:rPr>
              <a:t>Compressed Natural Gas (CNG)/ </a:t>
            </a:r>
            <a:r>
              <a:rPr lang="en-US" dirty="0">
                <a:solidFill>
                  <a:srgbClr val="002060"/>
                </a:solidFill>
                <a:latin typeface="Times New Roman" panose="02020603050405020304" pitchFamily="18" charset="0"/>
                <a:cs typeface="Times New Roman" panose="02020603050405020304" pitchFamily="18" charset="0"/>
              </a:rPr>
              <a:t>Coal Bed Methane (CBM) </a:t>
            </a:r>
            <a:endParaRPr lang="en-US" dirty="0" smtClean="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Non-phasing </a:t>
            </a:r>
            <a:r>
              <a:rPr lang="en-US" dirty="0">
                <a:latin typeface="Times New Roman" panose="02020603050405020304" pitchFamily="18" charset="0"/>
                <a:cs typeface="Times New Roman" panose="02020603050405020304" pitchFamily="18" charset="0"/>
              </a:rPr>
              <a:t>out of Bharat Stage-I (BS-I), Bharat Stage-II (BS-II) and Bharat Stage-III (BS-III) </a:t>
            </a:r>
            <a:r>
              <a:rPr lang="en-US" dirty="0" smtClean="0">
                <a:latin typeface="Times New Roman" panose="02020603050405020304" pitchFamily="18" charset="0"/>
                <a:cs typeface="Times New Roman" panose="02020603050405020304" pitchFamily="18" charset="0"/>
              </a:rPr>
              <a:t>buses</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Shortfalls </a:t>
            </a:r>
            <a:r>
              <a:rPr lang="en-US" dirty="0">
                <a:latin typeface="Times New Roman" panose="02020603050405020304" pitchFamily="18" charset="0"/>
                <a:cs typeface="Times New Roman" panose="02020603050405020304" pitchFamily="18" charset="0"/>
              </a:rPr>
              <a:t>in testing the actual emissions according to the defined </a:t>
            </a:r>
            <a:r>
              <a:rPr lang="en-US" dirty="0" smtClean="0">
                <a:latin typeface="Times New Roman" panose="02020603050405020304" pitchFamily="18" charset="0"/>
                <a:cs typeface="Times New Roman" panose="02020603050405020304" pitchFamily="18" charset="0"/>
              </a:rPr>
              <a:t>parameters</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Lack </a:t>
            </a:r>
            <a:r>
              <a:rPr lang="en-US" dirty="0">
                <a:latin typeface="Times New Roman" panose="02020603050405020304" pitchFamily="18" charset="0"/>
                <a:cs typeface="Times New Roman" panose="02020603050405020304" pitchFamily="18" charset="0"/>
              </a:rPr>
              <a:t>of Environmental </a:t>
            </a:r>
            <a:r>
              <a:rPr lang="en-US" dirty="0" smtClean="0">
                <a:latin typeface="Times New Roman" panose="02020603050405020304" pitchFamily="18" charset="0"/>
                <a:cs typeface="Times New Roman" panose="02020603050405020304" pitchFamily="18" charset="0"/>
              </a:rPr>
              <a:t>Reporting including </a:t>
            </a:r>
            <a:r>
              <a:rPr lang="en-US" dirty="0" smtClean="0">
                <a:solidFill>
                  <a:srgbClr val="002060"/>
                </a:solidFill>
                <a:latin typeface="Times New Roman" panose="02020603050405020304" pitchFamily="18" charset="0"/>
                <a:cs typeface="Times New Roman" panose="02020603050405020304" pitchFamily="18" charset="0"/>
              </a:rPr>
              <a:t>Green </a:t>
            </a:r>
            <a:r>
              <a:rPr lang="en-US" dirty="0">
                <a:solidFill>
                  <a:srgbClr val="002060"/>
                </a:solidFill>
                <a:latin typeface="Times New Roman" panose="02020603050405020304" pitchFamily="18" charset="0"/>
                <a:cs typeface="Times New Roman" panose="02020603050405020304" pitchFamily="18" charset="0"/>
              </a:rPr>
              <a:t>Gross Domestic Product (GDP) Accounting</a:t>
            </a:r>
            <a:r>
              <a:rPr lang="en-US" dirty="0" smtClean="0">
                <a:solidFill>
                  <a:srgbClr val="00206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Lack </a:t>
            </a:r>
            <a:r>
              <a:rPr lang="en-US" dirty="0">
                <a:latin typeface="Times New Roman" panose="02020603050405020304" pitchFamily="18" charset="0"/>
                <a:cs typeface="Times New Roman" panose="02020603050405020304" pitchFamily="18" charset="0"/>
              </a:rPr>
              <a:t>of adherence to statutory </a:t>
            </a:r>
            <a:r>
              <a:rPr lang="en-US" dirty="0" smtClean="0">
                <a:latin typeface="Times New Roman" panose="02020603050405020304" pitchFamily="18" charset="0"/>
                <a:cs typeface="Times New Roman" panose="02020603050405020304" pitchFamily="18" charset="0"/>
              </a:rPr>
              <a:t>requirements and </a:t>
            </a:r>
            <a:r>
              <a:rPr lang="en-US" dirty="0" smtClean="0">
                <a:solidFill>
                  <a:srgbClr val="002060"/>
                </a:solidFill>
                <a:latin typeface="Times New Roman" panose="02020603050405020304" pitchFamily="18" charset="0"/>
                <a:cs typeface="Times New Roman" panose="02020603050405020304" pitchFamily="18" charset="0"/>
              </a:rPr>
              <a:t>directions </a:t>
            </a:r>
            <a:r>
              <a:rPr lang="en-US" dirty="0">
                <a:solidFill>
                  <a:srgbClr val="002060"/>
                </a:solidFill>
                <a:latin typeface="Times New Roman" panose="02020603050405020304" pitchFamily="18" charset="0"/>
                <a:cs typeface="Times New Roman" panose="02020603050405020304" pitchFamily="18" charset="0"/>
              </a:rPr>
              <a:t>regarding measures to control air </a:t>
            </a:r>
            <a:r>
              <a:rPr lang="en-US" dirty="0" smtClean="0">
                <a:solidFill>
                  <a:srgbClr val="002060"/>
                </a:solidFill>
                <a:latin typeface="Times New Roman" panose="02020603050405020304" pitchFamily="18" charset="0"/>
                <a:cs typeface="Times New Roman" panose="02020603050405020304" pitchFamily="18" charset="0"/>
              </a:rPr>
              <a:t>pollution</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Inadequate maintenance of buses </a:t>
            </a:r>
            <a:r>
              <a:rPr lang="en-IN" dirty="0" smtClean="0">
                <a:latin typeface="Times New Roman" panose="02020603050405020304" pitchFamily="18" charset="0"/>
                <a:cs typeface="Times New Roman" panose="02020603050405020304" pitchFamily="18" charset="0"/>
              </a:rPr>
              <a:t>resulted </a:t>
            </a:r>
            <a:r>
              <a:rPr lang="en-IN" dirty="0">
                <a:latin typeface="Times New Roman" panose="02020603050405020304" pitchFamily="18" charset="0"/>
                <a:cs typeface="Times New Roman" panose="02020603050405020304" pitchFamily="18" charset="0"/>
              </a:rPr>
              <a:t>in incomplete combustion/ higher consumption of fuel with increased </a:t>
            </a:r>
            <a:r>
              <a:rPr lang="en-IN" dirty="0" smtClean="0">
                <a:latin typeface="Times New Roman" panose="02020603050405020304" pitchFamily="18" charset="0"/>
                <a:cs typeface="Times New Roman" panose="02020603050405020304" pitchFamily="18" charset="0"/>
              </a:rPr>
              <a:t>emission. </a:t>
            </a:r>
            <a:endParaRPr lang="en-IN" dirty="0">
              <a:latin typeface="Times New Roman" panose="02020603050405020304" pitchFamily="18" charset="0"/>
              <a:cs typeface="Times New Roman" panose="02020603050405020304" pitchFamily="18" charset="0"/>
            </a:endParaRPr>
          </a:p>
          <a:p>
            <a:pPr algn="just"/>
            <a:r>
              <a:rPr lang="en-IN" b="1" i="1" dirty="0" smtClean="0">
                <a:latin typeface="Times New Roman" panose="02020603050405020304" pitchFamily="18" charset="0"/>
                <a:cs typeface="Times New Roman" panose="02020603050405020304" pitchFamily="18" charset="0"/>
              </a:rPr>
              <a:t>Discharge </a:t>
            </a:r>
            <a:r>
              <a:rPr lang="en-IN" b="1" i="1" dirty="0">
                <a:latin typeface="Times New Roman" panose="02020603050405020304" pitchFamily="18" charset="0"/>
                <a:cs typeface="Times New Roman" panose="02020603050405020304" pitchFamily="18" charset="0"/>
              </a:rPr>
              <a:t>of higher quantities of pollutant such as carbon monoxide (CO) by STU buses were attributable to (</a:t>
            </a:r>
            <a:r>
              <a:rPr lang="en-IN" b="1" i="1" dirty="0" err="1">
                <a:latin typeface="Times New Roman" panose="02020603050405020304" pitchFamily="18" charset="0"/>
                <a:cs typeface="Times New Roman" panose="02020603050405020304" pitchFamily="18" charset="0"/>
              </a:rPr>
              <a:t>i</a:t>
            </a:r>
            <a:r>
              <a:rPr lang="en-IN" b="1" i="1" dirty="0">
                <a:latin typeface="Times New Roman" panose="02020603050405020304" pitchFamily="18" charset="0"/>
                <a:cs typeface="Times New Roman" panose="02020603050405020304" pitchFamily="18" charset="0"/>
              </a:rPr>
              <a:t>) inclusion of old buses of BS-I, BS-II and BS-III categories in the total fleet, (ii) higher consumption of oil per Km run and (iii) improper maintenance of vehicles</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769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26" y="69034"/>
            <a:ext cx="10515600" cy="697321"/>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Pollution </a:t>
            </a:r>
            <a:r>
              <a:rPr lang="en-US" sz="4000" b="1" dirty="0">
                <a:latin typeface="Times New Roman" panose="02020603050405020304" pitchFamily="18" charset="0"/>
                <a:cs typeface="Times New Roman" panose="02020603050405020304" pitchFamily="18" charset="0"/>
              </a:rPr>
              <a:t>by </a:t>
            </a:r>
            <a:r>
              <a:rPr lang="en-US" sz="4000" b="1" dirty="0" smtClean="0">
                <a:latin typeface="Times New Roman" panose="02020603050405020304" pitchFamily="18" charset="0"/>
                <a:cs typeface="Times New Roman" panose="02020603050405020304" pitchFamily="18" charset="0"/>
              </a:rPr>
              <a:t>Industries</a:t>
            </a:r>
            <a:endParaRPr lang="en-US" sz="4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31642" y="933205"/>
            <a:ext cx="1845377" cy="385362"/>
          </a:xfrm>
          <a:prstGeom prst="rect">
            <a:avLst/>
          </a:prstGeom>
        </p:spPr>
        <p:txBody>
          <a:bodyPr wrap="none">
            <a:spAutoFit/>
          </a:bodyPr>
          <a:lstStyle/>
          <a:p>
            <a:pPr algn="just">
              <a:lnSpc>
                <a:spcPct val="115000"/>
              </a:lnSpc>
              <a:spcBef>
                <a:spcPts val="120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Audit Objectives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574378" y="1237802"/>
            <a:ext cx="9042569" cy="923330"/>
          </a:xfrm>
          <a:prstGeom prst="rect">
            <a:avLst/>
          </a:prstGeom>
        </p:spPr>
        <p:txBody>
          <a:bodyPr wrap="square">
            <a:spAutoFit/>
          </a:bodyPr>
          <a:lstStyle/>
          <a:p>
            <a:pPr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To </a:t>
            </a:r>
            <a:r>
              <a:rPr lang="en-US" dirty="0">
                <a:latin typeface="Times New Roman" panose="02020603050405020304" pitchFamily="18" charset="0"/>
                <a:ea typeface="Calibri" panose="020F0502020204030204" pitchFamily="34" charset="0"/>
                <a:cs typeface="Times New Roman" panose="02020603050405020304" pitchFamily="18" charset="0"/>
              </a:rPr>
              <a:t>examine </a:t>
            </a:r>
            <a:r>
              <a:rPr lang="en-US" dirty="0" smtClean="0">
                <a:latin typeface="Times New Roman" panose="02020603050405020304" pitchFamily="18" charset="0"/>
                <a:ea typeface="Calibri" panose="020F0502020204030204" pitchFamily="34" charset="0"/>
                <a:cs typeface="Times New Roman" panose="02020603050405020304" pitchFamily="18" charset="0"/>
              </a:rPr>
              <a:t>if steps </a:t>
            </a:r>
            <a:r>
              <a:rPr lang="en-US" dirty="0">
                <a:latin typeface="Times New Roman" panose="02020603050405020304" pitchFamily="18" charset="0"/>
                <a:ea typeface="Calibri" panose="020F0502020204030204" pitchFamily="34" charset="0"/>
                <a:cs typeface="Times New Roman" panose="02020603050405020304" pitchFamily="18" charset="0"/>
              </a:rPr>
              <a:t>were taken to prevent industrial </a:t>
            </a:r>
            <a:r>
              <a:rPr lang="en-US" dirty="0" smtClean="0">
                <a:latin typeface="Times New Roman" panose="02020603050405020304" pitchFamily="18" charset="0"/>
                <a:ea typeface="Calibri" panose="020F0502020204030204" pitchFamily="34" charset="0"/>
                <a:cs typeface="Times New Roman" panose="02020603050405020304" pitchFamily="18" charset="0"/>
              </a:rPr>
              <a:t>pollution; </a:t>
            </a: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check if Measures </a:t>
            </a:r>
            <a:r>
              <a:rPr lang="en-US" dirty="0">
                <a:latin typeface="Times New Roman" panose="02020603050405020304" pitchFamily="18" charset="0"/>
                <a:cs typeface="Times New Roman" panose="02020603050405020304" pitchFamily="18" charset="0"/>
              </a:rPr>
              <a:t>undertaken to control industrial pollution achieved the desired objective; </a:t>
            </a:r>
            <a:endParaRPr lang="en-US"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Analyze if monitoring </a:t>
            </a:r>
            <a:r>
              <a:rPr lang="en-US" dirty="0">
                <a:latin typeface="Times New Roman" panose="02020603050405020304" pitchFamily="18" charset="0"/>
                <a:cs typeface="Times New Roman" panose="02020603050405020304" pitchFamily="18" charset="0"/>
              </a:rPr>
              <a:t>of industrial pollution was </a:t>
            </a:r>
            <a:r>
              <a:rPr lang="en-US" dirty="0" smtClean="0">
                <a:latin typeface="Times New Roman" panose="02020603050405020304" pitchFamily="18" charset="0"/>
                <a:cs typeface="Times New Roman" panose="02020603050405020304" pitchFamily="18" charset="0"/>
              </a:rPr>
              <a:t>effective</a:t>
            </a:r>
            <a:endParaRPr lang="en-US" dirty="0">
              <a:latin typeface="Times New Roman" panose="02020603050405020304" pitchFamily="18" charset="0"/>
              <a:cs typeface="Times New Roman" panose="02020603050405020304" pitchFamily="18" charset="0"/>
            </a:endParaRPr>
          </a:p>
        </p:txBody>
      </p:sp>
      <p:sp>
        <p:nvSpPr>
          <p:cNvPr id="12" name="Rectangle 11"/>
          <p:cNvSpPr/>
          <p:nvPr/>
        </p:nvSpPr>
        <p:spPr>
          <a:xfrm>
            <a:off x="574378" y="2159187"/>
            <a:ext cx="11617622" cy="1344471"/>
          </a:xfrm>
          <a:prstGeom prst="rect">
            <a:avLst/>
          </a:prstGeom>
        </p:spPr>
        <p:txBody>
          <a:bodyPr wrap="square">
            <a:spAutoFit/>
          </a:bodyPr>
          <a:lstStyle/>
          <a:p>
            <a:pPr algn="just">
              <a:lnSpc>
                <a:spcPct val="115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Scope of Audit and Audit Methodology</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Audit </a:t>
            </a:r>
            <a:r>
              <a:rPr lang="en-US" dirty="0" smtClean="0">
                <a:latin typeface="Times New Roman" panose="02020603050405020304" pitchFamily="18" charset="0"/>
                <a:ea typeface="Calibri" panose="020F0502020204030204" pitchFamily="34" charset="0"/>
                <a:cs typeface="Times New Roman" panose="02020603050405020304" pitchFamily="18" charset="0"/>
              </a:rPr>
              <a:t>covered </a:t>
            </a:r>
            <a:r>
              <a:rPr lang="en-US" dirty="0">
                <a:latin typeface="Times New Roman" panose="02020603050405020304" pitchFamily="18" charset="0"/>
                <a:ea typeface="Calibri" panose="020F0502020204030204" pitchFamily="34" charset="0"/>
                <a:cs typeface="Times New Roman" panose="02020603050405020304" pitchFamily="18" charset="0"/>
              </a:rPr>
              <a:t>the period from 2012-13 to </a:t>
            </a:r>
            <a:r>
              <a:rPr lang="en-US" dirty="0" smtClean="0">
                <a:latin typeface="Times New Roman" panose="02020603050405020304" pitchFamily="18" charset="0"/>
                <a:ea typeface="Calibri" panose="020F0502020204030204" pitchFamily="34" charset="0"/>
                <a:cs typeface="Times New Roman" panose="02020603050405020304" pitchFamily="18" charset="0"/>
              </a:rPr>
              <a:t>2016-17 encompassing </a:t>
            </a:r>
            <a:r>
              <a:rPr lang="en-US" dirty="0">
                <a:latin typeface="Times New Roman" panose="02020603050405020304" pitchFamily="18" charset="0"/>
                <a:ea typeface="Calibri" panose="020F0502020204030204" pitchFamily="34" charset="0"/>
                <a:cs typeface="Times New Roman" panose="02020603050405020304" pitchFamily="18" charset="0"/>
              </a:rPr>
              <a:t>initiatives </a:t>
            </a:r>
            <a:r>
              <a:rPr lang="en-US" dirty="0" smtClean="0">
                <a:latin typeface="Times New Roman" panose="02020603050405020304" pitchFamily="18" charset="0"/>
                <a:ea typeface="Calibri" panose="020F0502020204030204" pitchFamily="34" charset="0"/>
                <a:cs typeface="Times New Roman" panose="02020603050405020304" pitchFamily="18" charset="0"/>
              </a:rPr>
              <a:t>for </a:t>
            </a:r>
            <a:r>
              <a:rPr lang="en-US" dirty="0">
                <a:latin typeface="Times New Roman" panose="02020603050405020304" pitchFamily="18" charset="0"/>
                <a:ea typeface="Calibri" panose="020F0502020204030204" pitchFamily="34" charset="0"/>
                <a:cs typeface="Times New Roman" panose="02020603050405020304" pitchFamily="18" charset="0"/>
              </a:rPr>
              <a:t>prevention, control and monitoring.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Audit </a:t>
            </a:r>
            <a:r>
              <a:rPr lang="en-US" dirty="0">
                <a:latin typeface="Times New Roman" panose="02020603050405020304" pitchFamily="18" charset="0"/>
                <a:ea typeface="Calibri" panose="020F0502020204030204" pitchFamily="34" charset="0"/>
                <a:cs typeface="Times New Roman" panose="02020603050405020304" pitchFamily="18" charset="0"/>
              </a:rPr>
              <a:t>methodology comprised of examination of records /documents, Environmental Clearance (EC) process, joint inspections of industrial units.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C:\Users\iCED\Desktop\Audit Reports\Renewable Energy\4a4bf02f-b016-402d-adb8-f49e6dc9bf0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6947" y="0"/>
            <a:ext cx="2273616" cy="2697933"/>
          </a:xfrm>
          <a:prstGeom prst="rect">
            <a:avLst/>
          </a:prstGeom>
          <a:noFill/>
          <a:ln>
            <a:noFill/>
          </a:ln>
        </p:spPr>
      </p:pic>
      <p:sp>
        <p:nvSpPr>
          <p:cNvPr id="3" name="Rectangle 2"/>
          <p:cNvSpPr/>
          <p:nvPr/>
        </p:nvSpPr>
        <p:spPr>
          <a:xfrm>
            <a:off x="574378" y="3477754"/>
            <a:ext cx="11617622" cy="3416320"/>
          </a:xfrm>
          <a:prstGeom prst="rect">
            <a:avLst/>
          </a:prstGeom>
        </p:spPr>
        <p:txBody>
          <a:bodyPr wrap="square">
            <a:spAutoFit/>
          </a:bodyPr>
          <a:lstStyle/>
          <a:p>
            <a:pPr lvl="0" algn="just"/>
            <a:r>
              <a:rPr lang="en-US" b="1" dirty="0" smtClean="0">
                <a:latin typeface="Times New Roman" panose="02020603050405020304" pitchFamily="18" charset="0"/>
                <a:ea typeface="Calibri" panose="020F0502020204030204" pitchFamily="34" charset="0"/>
                <a:cs typeface="Times New Roman" panose="02020603050405020304" pitchFamily="18" charset="0"/>
              </a:rPr>
              <a:t>Audit Findings</a:t>
            </a:r>
          </a:p>
          <a:p>
            <a:pPr marL="285750" lvl="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Pollution </a:t>
            </a:r>
            <a:r>
              <a:rPr lang="en-US" dirty="0">
                <a:latin typeface="Times New Roman" panose="02020603050405020304" pitchFamily="18" charset="0"/>
                <a:ea typeface="Calibri" panose="020F0502020204030204" pitchFamily="34" charset="0"/>
                <a:cs typeface="Times New Roman" panose="02020603050405020304" pitchFamily="18" charset="0"/>
              </a:rPr>
              <a:t>Control Board did not prepare any inventory of industries giving cognizance to the Pollution Index.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Department </a:t>
            </a:r>
            <a:r>
              <a:rPr lang="en-US" dirty="0">
                <a:latin typeface="Times New Roman" panose="02020603050405020304" pitchFamily="18" charset="0"/>
                <a:cs typeface="Times New Roman" panose="02020603050405020304" pitchFamily="18" charset="0"/>
              </a:rPr>
              <a:t>did not have any vision/ plan/ </a:t>
            </a:r>
            <a:r>
              <a:rPr lang="en-US" dirty="0" smtClean="0">
                <a:latin typeface="Times New Roman" panose="02020603050405020304" pitchFamily="18" charset="0"/>
                <a:cs typeface="Times New Roman" panose="02020603050405020304" pitchFamily="18" charset="0"/>
              </a:rPr>
              <a:t>policy. </a:t>
            </a:r>
          </a:p>
          <a:p>
            <a:pPr marL="285750" lvl="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SPCB did </a:t>
            </a:r>
            <a:r>
              <a:rPr lang="en-US" dirty="0">
                <a:latin typeface="Times New Roman" panose="02020603050405020304" pitchFamily="18" charset="0"/>
                <a:cs typeface="Times New Roman" panose="02020603050405020304" pitchFamily="18" charset="0"/>
              </a:rPr>
              <a:t>not prepare any time bound action plan to control </a:t>
            </a:r>
            <a:r>
              <a:rPr lang="en-US" dirty="0" smtClean="0">
                <a:latin typeface="Times New Roman" panose="02020603050405020304" pitchFamily="18" charset="0"/>
                <a:cs typeface="Times New Roman" panose="02020603050405020304" pitchFamily="18" charset="0"/>
              </a:rPr>
              <a:t>pollution. </a:t>
            </a:r>
            <a:endParaRPr lang="en-U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SPCB had </a:t>
            </a:r>
            <a:r>
              <a:rPr lang="en-US" dirty="0">
                <a:latin typeface="Times New Roman" panose="02020603050405020304" pitchFamily="18" charset="0"/>
                <a:cs typeface="Times New Roman" panose="02020603050405020304" pitchFamily="18" charset="0"/>
              </a:rPr>
              <a:t>not prepared Zoning Atlas for the State. </a:t>
            </a:r>
            <a:r>
              <a:rPr lang="en-US" dirty="0" smtClean="0">
                <a:latin typeface="Times New Roman" panose="02020603050405020304" pitchFamily="18" charset="0"/>
                <a:cs typeface="Times New Roman" panose="02020603050405020304" pitchFamily="18" charset="0"/>
              </a:rPr>
              <a:t>Heavily </a:t>
            </a:r>
            <a:r>
              <a:rPr lang="en-US" dirty="0">
                <a:latin typeface="Times New Roman" panose="02020603050405020304" pitchFamily="18" charset="0"/>
                <a:cs typeface="Times New Roman" panose="02020603050405020304" pitchFamily="18" charset="0"/>
              </a:rPr>
              <a:t>polluting industries being set up in critically polluted </a:t>
            </a:r>
            <a:r>
              <a:rPr lang="en-US" dirty="0" smtClean="0">
                <a:latin typeface="Times New Roman" panose="02020603050405020304" pitchFamily="18" charset="0"/>
                <a:cs typeface="Times New Roman" panose="02020603050405020304" pitchFamily="18" charset="0"/>
              </a:rPr>
              <a:t>areas. </a:t>
            </a:r>
            <a:endParaRPr lang="en-U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Ecologically sensitive areas, were not considered in the siting policy, while setting up of industries. </a:t>
            </a:r>
          </a:p>
          <a:p>
            <a:pPr marL="285750" lvl="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Deviations from the laid down process of granting Environmental Clearance </a:t>
            </a:r>
            <a:endParaRPr lang="en-US"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industries operating without Consent to Establish (CTE). </a:t>
            </a:r>
          </a:p>
          <a:p>
            <a:pPr marL="285750" lvl="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SPCB had </a:t>
            </a:r>
            <a:r>
              <a:rPr lang="en-US" dirty="0">
                <a:latin typeface="Times New Roman" panose="02020603050405020304" pitchFamily="18" charset="0"/>
                <a:cs typeface="Times New Roman" panose="02020603050405020304" pitchFamily="18" charset="0"/>
              </a:rPr>
              <a:t>not set up any new real time air/ water quality monitoring stations in any of its critically polluted </a:t>
            </a:r>
            <a:r>
              <a:rPr lang="en-US" dirty="0" smtClean="0">
                <a:latin typeface="Times New Roman" panose="02020603050405020304" pitchFamily="18" charset="0"/>
                <a:cs typeface="Times New Roman" panose="02020603050405020304" pitchFamily="18" charset="0"/>
              </a:rPr>
              <a:t>areas. </a:t>
            </a:r>
            <a:endParaRPr lang="en-U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was a wide gap, between generation and safe disposal of Hazardous waste. </a:t>
            </a:r>
            <a:r>
              <a:rPr lang="en-US" dirty="0" smtClean="0">
                <a:latin typeface="Times New Roman" panose="02020603050405020304" pitchFamily="18" charset="0"/>
                <a:cs typeface="Times New Roman" panose="02020603050405020304" pitchFamily="18" charset="0"/>
              </a:rPr>
              <a:t>Instances of illegal disposal causing </a:t>
            </a:r>
            <a:r>
              <a:rPr lang="en-US" dirty="0">
                <a:latin typeface="Times New Roman" panose="02020603050405020304" pitchFamily="18" charset="0"/>
                <a:cs typeface="Times New Roman" panose="02020603050405020304" pitchFamily="18" charset="0"/>
              </a:rPr>
              <a:t>severe </a:t>
            </a:r>
            <a:r>
              <a:rPr lang="en-US" dirty="0" smtClean="0">
                <a:latin typeface="Times New Roman" panose="02020603050405020304" pitchFamily="18" charset="0"/>
                <a:cs typeface="Times New Roman" panose="02020603050405020304" pitchFamily="18" charset="0"/>
              </a:rPr>
              <a:t>pollution were also noticed. </a:t>
            </a:r>
            <a:endParaRPr lang="en-U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96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26" y="152459"/>
            <a:ext cx="10515600" cy="697321"/>
          </a:xfrm>
        </p:spPr>
        <p:txBody>
          <a:bodyPr>
            <a:noAutofit/>
          </a:bodyPr>
          <a:lstStyle/>
          <a:p>
            <a:pPr algn="ctr"/>
            <a:r>
              <a:rPr lang="en-US" sz="4000" b="1" dirty="0" smtClean="0">
                <a:latin typeface="Times New Roman" panose="02020603050405020304" pitchFamily="18" charset="0"/>
                <a:cs typeface="Times New Roman" panose="02020603050405020304" pitchFamily="18" charset="0"/>
              </a:rPr>
              <a:t>Renewable </a:t>
            </a:r>
            <a:r>
              <a:rPr lang="en-US" sz="4000" b="1" dirty="0">
                <a:latin typeface="Times New Roman" panose="02020603050405020304" pitchFamily="18" charset="0"/>
                <a:cs typeface="Times New Roman" panose="02020603050405020304" pitchFamily="18" charset="0"/>
              </a:rPr>
              <a:t>Energy </a:t>
            </a:r>
            <a:r>
              <a:rPr lang="en-US" sz="4000" b="1" dirty="0" smtClean="0">
                <a:latin typeface="Times New Roman" panose="02020603050405020304" pitchFamily="18" charset="0"/>
                <a:cs typeface="Times New Roman" panose="02020603050405020304" pitchFamily="18" charset="0"/>
              </a:rPr>
              <a:t>Sector</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531642" y="933205"/>
            <a:ext cx="1845377" cy="385362"/>
          </a:xfrm>
          <a:prstGeom prst="rect">
            <a:avLst/>
          </a:prstGeom>
        </p:spPr>
        <p:txBody>
          <a:bodyPr wrap="none">
            <a:spAutoFit/>
          </a:bodyPr>
          <a:lstStyle/>
          <a:p>
            <a:pPr algn="just">
              <a:lnSpc>
                <a:spcPct val="115000"/>
              </a:lnSpc>
              <a:spcBef>
                <a:spcPts val="120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Audit Objectives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531642" y="1318567"/>
            <a:ext cx="8090651" cy="1477328"/>
          </a:xfrm>
          <a:prstGeom prst="rect">
            <a:avLst/>
          </a:prstGeom>
        </p:spPr>
        <p:txBody>
          <a:bodyPr wrap="square">
            <a:spAutoFit/>
          </a:bodyPr>
          <a:lstStyle/>
          <a:p>
            <a:pPr algn="just"/>
            <a:r>
              <a:rPr lang="en-US" dirty="0" smtClean="0">
                <a:latin typeface="Times New Roman" panose="02020603050405020304" pitchFamily="18" charset="0"/>
                <a:ea typeface="Calibri" panose="020F0502020204030204" pitchFamily="34" charset="0"/>
                <a:cs typeface="Times New Roman" panose="02020603050405020304" pitchFamily="18" charset="0"/>
              </a:rPr>
              <a:t>To examine the progress made </a:t>
            </a: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in increasing </a:t>
            </a:r>
            <a:r>
              <a:rPr lang="en-US" dirty="0">
                <a:latin typeface="Times New Roman" panose="02020603050405020304" pitchFamily="18" charset="0"/>
                <a:ea typeface="Calibri" panose="020F0502020204030204" pitchFamily="34" charset="0"/>
                <a:cs typeface="Times New Roman" panose="02020603050405020304" pitchFamily="18" charset="0"/>
              </a:rPr>
              <a:t>the contribution of </a:t>
            </a:r>
            <a:r>
              <a:rPr lang="en-US" dirty="0" smtClean="0">
                <a:latin typeface="Times New Roman" panose="02020603050405020304" pitchFamily="18" charset="0"/>
                <a:ea typeface="Calibri" panose="020F0502020204030204" pitchFamily="34" charset="0"/>
                <a:cs typeface="Times New Roman" panose="02020603050405020304" pitchFamily="18" charset="0"/>
              </a:rPr>
              <a:t>Renewable Energy </a:t>
            </a:r>
            <a:r>
              <a:rPr lang="en-US" dirty="0">
                <a:latin typeface="Times New Roman" panose="02020603050405020304" pitchFamily="18" charset="0"/>
                <a:ea typeface="Calibri" panose="020F0502020204030204" pitchFamily="34" charset="0"/>
                <a:cs typeface="Times New Roman" panose="02020603050405020304" pitchFamily="18" charset="0"/>
              </a:rPr>
              <a:t>resources in India’s energy mix/electricity </a:t>
            </a:r>
            <a:r>
              <a:rPr lang="en-US" dirty="0" smtClean="0">
                <a:latin typeface="Times New Roman" panose="02020603050405020304" pitchFamily="18" charset="0"/>
                <a:ea typeface="Calibri" panose="020F0502020204030204" pitchFamily="34" charset="0"/>
                <a:cs typeface="Times New Roman" panose="02020603050405020304" pitchFamily="18" charset="0"/>
              </a:rPr>
              <a:t>mix</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Increasing </a:t>
            </a:r>
            <a:r>
              <a:rPr lang="en-US" dirty="0">
                <a:latin typeface="Times New Roman" panose="02020603050405020304" pitchFamily="18" charset="0"/>
                <a:ea typeface="Calibri" panose="020F0502020204030204" pitchFamily="34" charset="0"/>
                <a:cs typeface="Times New Roman" panose="02020603050405020304" pitchFamily="18" charset="0"/>
              </a:rPr>
              <a:t>access to electricity/ lighting needs in remote and rural areas; </a:t>
            </a:r>
            <a:r>
              <a:rPr lang="en-US" dirty="0" smtClean="0">
                <a:latin typeface="Times New Roman" panose="02020603050405020304" pitchFamily="18" charset="0"/>
                <a:ea typeface="Calibri" panose="020F0502020204030204" pitchFamily="34" charset="0"/>
                <a:cs typeface="Times New Roman" panose="02020603050405020304" pitchFamily="18" charset="0"/>
              </a:rPr>
              <a:t>and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Promoting </a:t>
            </a:r>
            <a:r>
              <a:rPr lang="en-US" dirty="0">
                <a:latin typeface="Times New Roman" panose="02020603050405020304" pitchFamily="18" charset="0"/>
                <a:ea typeface="Calibri" panose="020F0502020204030204" pitchFamily="34" charset="0"/>
                <a:cs typeface="Times New Roman" panose="02020603050405020304" pitchFamily="18" charset="0"/>
              </a:rPr>
              <a:t>research, design, development and demonstration.</a:t>
            </a:r>
          </a:p>
        </p:txBody>
      </p:sp>
      <p:sp>
        <p:nvSpPr>
          <p:cNvPr id="12" name="Rectangle 11"/>
          <p:cNvSpPr/>
          <p:nvPr/>
        </p:nvSpPr>
        <p:spPr>
          <a:xfrm>
            <a:off x="531642" y="2686473"/>
            <a:ext cx="10848284" cy="1150571"/>
          </a:xfrm>
          <a:prstGeom prst="rect">
            <a:avLst/>
          </a:prstGeom>
        </p:spPr>
        <p:txBody>
          <a:bodyPr wrap="square">
            <a:spAutoFit/>
          </a:bodyPr>
          <a:lstStyle/>
          <a:p>
            <a:pPr algn="just">
              <a:lnSpc>
                <a:spcPct val="115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Scope of Audit and Audit Methodology</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all India Performance Audit of Renewable Energy Sector in India included the audit of Ministry of New and Renewable Energy  (MNRE) and institutions under it. The period covered in audit was from 2007-08 to 2013-14.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descr="C:\Users\iCED\Desktop\Audit Reports\Renewable Energy\ca25ad63-14e1-4083-ab00-f65ac4b16e4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5109" y="14112"/>
            <a:ext cx="2297566" cy="2948633"/>
          </a:xfrm>
          <a:prstGeom prst="rect">
            <a:avLst/>
          </a:prstGeom>
          <a:noFill/>
          <a:ln>
            <a:noFill/>
          </a:ln>
        </p:spPr>
      </p:pic>
      <p:sp>
        <p:nvSpPr>
          <p:cNvPr id="3" name="Rectangle 2"/>
          <p:cNvSpPr/>
          <p:nvPr/>
        </p:nvSpPr>
        <p:spPr>
          <a:xfrm>
            <a:off x="468268" y="3702867"/>
            <a:ext cx="11660357" cy="3693319"/>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Audit Findings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Shortfall </a:t>
            </a:r>
            <a:r>
              <a:rPr lang="en-US" dirty="0">
                <a:latin typeface="Times New Roman" panose="02020603050405020304" pitchFamily="18" charset="0"/>
                <a:cs typeface="Times New Roman" panose="02020603050405020304" pitchFamily="18" charset="0"/>
              </a:rPr>
              <a:t>in achieving </a:t>
            </a:r>
            <a:r>
              <a:rPr lang="en-US" dirty="0" smtClean="0">
                <a:latin typeface="Times New Roman" panose="02020603050405020304" pitchFamily="18" charset="0"/>
                <a:cs typeface="Times New Roman" panose="02020603050405020304" pitchFamily="18" charset="0"/>
              </a:rPr>
              <a:t>targets under Renewable </a:t>
            </a:r>
            <a:r>
              <a:rPr lang="en-US" dirty="0">
                <a:latin typeface="Times New Roman" panose="02020603050405020304" pitchFamily="18" charset="0"/>
                <a:cs typeface="Times New Roman" panose="02020603050405020304" pitchFamily="18" charset="0"/>
              </a:rPr>
              <a:t>Purchase Obligation &amp; Renewable Energy </a:t>
            </a:r>
            <a:r>
              <a:rPr lang="en-US" dirty="0" smtClean="0">
                <a:latin typeface="Times New Roman" panose="02020603050405020304" pitchFamily="18" charset="0"/>
                <a:cs typeface="Times New Roman" panose="02020603050405020304" pitchFamily="18" charset="0"/>
              </a:rPr>
              <a:t>Certificates vis a vis  NAPCC norms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None </a:t>
            </a:r>
            <a:r>
              <a:rPr lang="en-US" dirty="0">
                <a:latin typeface="Times New Roman" panose="02020603050405020304" pitchFamily="18" charset="0"/>
                <a:cs typeface="Times New Roman" panose="02020603050405020304" pitchFamily="18" charset="0"/>
              </a:rPr>
              <a:t>of the schemes of MNRE encouraged the developer/ beneficiary to claim the benefits of CDM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actual calculations of reduction in GHG emissions were made available by MNRE.</a:t>
            </a:r>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Solar </a:t>
            </a:r>
            <a:r>
              <a:rPr lang="en-IN" b="1" dirty="0" smtClean="0">
                <a:latin typeface="Times New Roman" panose="02020603050405020304" pitchFamily="18" charset="0"/>
                <a:cs typeface="Times New Roman" panose="02020603050405020304" pitchFamily="18" charset="0"/>
              </a:rPr>
              <a:t>Power</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17 States had not fixed any targets during the period 2007-14</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installed capacity in high potential States varied from zero to 2.49 </a:t>
            </a:r>
            <a:r>
              <a:rPr lang="en-IN" i="1" dirty="0">
                <a:latin typeface="Times New Roman" panose="02020603050405020304" pitchFamily="18" charset="0"/>
                <a:cs typeface="Times New Roman" panose="02020603050405020304" pitchFamily="18" charset="0"/>
              </a:rPr>
              <a:t>per cent</a:t>
            </a:r>
            <a:r>
              <a:rPr lang="en-IN" dirty="0">
                <a:latin typeface="Times New Roman" panose="02020603050405020304" pitchFamily="18" charset="0"/>
                <a:cs typeface="Times New Roman" panose="02020603050405020304" pitchFamily="18" charset="0"/>
              </a:rPr>
              <a:t> of their potential</a:t>
            </a:r>
            <a:r>
              <a:rPr lang="en-IN" i="1"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As against an estimated potential of 7,48,980 MW, in 30 State/UTs, the installed capacity was only </a:t>
            </a:r>
            <a:r>
              <a:rPr lang="en-IN" dirty="0" smtClean="0">
                <a:latin typeface="Times New Roman" panose="02020603050405020304" pitchFamily="18" charset="0"/>
                <a:cs typeface="Times New Roman" panose="02020603050405020304" pitchFamily="18" charset="0"/>
              </a:rPr>
              <a:t>0.36 </a:t>
            </a:r>
            <a:r>
              <a:rPr lang="en-IN" i="1" dirty="0">
                <a:latin typeface="Times New Roman" panose="02020603050405020304" pitchFamily="18" charset="0"/>
                <a:cs typeface="Times New Roman" panose="02020603050405020304" pitchFamily="18" charset="0"/>
              </a:rPr>
              <a:t>per </a:t>
            </a:r>
            <a:r>
              <a:rPr lang="en-IN" i="1" dirty="0" smtClean="0">
                <a:latin typeface="Times New Roman" panose="02020603050405020304" pitchFamily="18" charset="0"/>
                <a:cs typeface="Times New Roman" panose="02020603050405020304" pitchFamily="18" charset="0"/>
              </a:rPr>
              <a:t>cent</a:t>
            </a:r>
            <a:r>
              <a:rPr lang="en-IN"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Anomalies in design of various </a:t>
            </a:r>
            <a:r>
              <a:rPr lang="en-IN" dirty="0" smtClean="0">
                <a:latin typeface="Times New Roman" panose="02020603050405020304" pitchFamily="18" charset="0"/>
                <a:cs typeface="Times New Roman" panose="02020603050405020304" pitchFamily="18" charset="0"/>
              </a:rPr>
              <a:t>schemes: Increase </a:t>
            </a:r>
            <a:r>
              <a:rPr lang="en-IN" dirty="0">
                <a:latin typeface="Times New Roman" panose="02020603050405020304" pitchFamily="18" charset="0"/>
                <a:cs typeface="Times New Roman" panose="02020603050405020304" pitchFamily="18" charset="0"/>
              </a:rPr>
              <a:t>in tariff over the time period when costs were registering a downward </a:t>
            </a:r>
            <a:r>
              <a:rPr lang="en-IN" dirty="0" smtClean="0">
                <a:latin typeface="Times New Roman" panose="02020603050405020304" pitchFamily="18" charset="0"/>
                <a:cs typeface="Times New Roman" panose="02020603050405020304" pitchFamily="18" charset="0"/>
              </a:rPr>
              <a:t>trend, excess </a:t>
            </a:r>
            <a:r>
              <a:rPr lang="en-IN" dirty="0">
                <a:latin typeface="Times New Roman" panose="02020603050405020304" pitchFamily="18" charset="0"/>
                <a:cs typeface="Times New Roman" panose="02020603050405020304" pitchFamily="18" charset="0"/>
              </a:rPr>
              <a:t>service charges amounting to (27.39 lakh) charged by IREDA in violation of the prescribed limit</a:t>
            </a:r>
          </a:p>
          <a:p>
            <a:endParaRPr lang="en-US" dirty="0"/>
          </a:p>
          <a:p>
            <a:endParaRPr lang="en-IN" dirty="0"/>
          </a:p>
        </p:txBody>
      </p:sp>
    </p:spTree>
    <p:extLst>
      <p:ext uri="{BB962C8B-B14F-4D97-AF65-F5344CB8AC3E}">
        <p14:creationId xmlns:p14="http://schemas.microsoft.com/office/powerpoint/2010/main" val="956820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2848</Words>
  <Application>Microsoft Office PowerPoint</Application>
  <PresentationFormat>Widescreen</PresentationFormat>
  <Paragraphs>241</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Symbol</vt:lpstr>
      <vt:lpstr>times new roman</vt:lpstr>
      <vt:lpstr>times new roman</vt:lpstr>
      <vt:lpstr>Office Theme</vt:lpstr>
      <vt:lpstr>Manish Kumar  and  Pushkar Kumar (SAI India)</vt:lpstr>
      <vt:lpstr> Climate Change: A Global Concern </vt:lpstr>
      <vt:lpstr>Climate Change and SDGs</vt:lpstr>
      <vt:lpstr>India- Climate Change Institutional Framework </vt:lpstr>
      <vt:lpstr> National Action Plan on Climate Change  </vt:lpstr>
      <vt:lpstr> Audit on Climate Change </vt:lpstr>
      <vt:lpstr>Vehicular Emission</vt:lpstr>
      <vt:lpstr>Pollution by Industries</vt:lpstr>
      <vt:lpstr>Renewable Energy Sector </vt:lpstr>
      <vt:lpstr>PowerPoint Presentation</vt:lpstr>
      <vt:lpstr>Rejuvenation of River Ganga (Namami Gange)</vt:lpstr>
      <vt:lpstr>Environmental Clearance and Post Clearance Monitoring</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217</cp:revision>
  <dcterms:created xsi:type="dcterms:W3CDTF">2021-09-28T06:03:26Z</dcterms:created>
  <dcterms:modified xsi:type="dcterms:W3CDTF">2021-10-08T06:35:57Z</dcterms:modified>
</cp:coreProperties>
</file>