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34"/>
  </p:notesMasterIdLst>
  <p:sldIdLst>
    <p:sldId id="258" r:id="rId7"/>
    <p:sldId id="260" r:id="rId8"/>
    <p:sldId id="261" r:id="rId9"/>
    <p:sldId id="263" r:id="rId10"/>
    <p:sldId id="264" r:id="rId11"/>
    <p:sldId id="266" r:id="rId12"/>
    <p:sldId id="265" r:id="rId13"/>
    <p:sldId id="267" r:id="rId14"/>
    <p:sldId id="286" r:id="rId15"/>
    <p:sldId id="289" r:id="rId16"/>
    <p:sldId id="268" r:id="rId17"/>
    <p:sldId id="269" r:id="rId18"/>
    <p:sldId id="270" r:id="rId19"/>
    <p:sldId id="274" r:id="rId20"/>
    <p:sldId id="272" r:id="rId21"/>
    <p:sldId id="275" r:id="rId22"/>
    <p:sldId id="276" r:id="rId23"/>
    <p:sldId id="277" r:id="rId24"/>
    <p:sldId id="278" r:id="rId25"/>
    <p:sldId id="279" r:id="rId26"/>
    <p:sldId id="280" r:id="rId27"/>
    <p:sldId id="281" r:id="rId28"/>
    <p:sldId id="282" r:id="rId29"/>
    <p:sldId id="283" r:id="rId30"/>
    <p:sldId id="288" r:id="rId31"/>
    <p:sldId id="284" r:id="rId32"/>
    <p:sldId id="28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1" d="100"/>
          <a:sy n="111" d="100"/>
        </p:scale>
        <p:origin x="5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E3B186-08B4-4956-A3B8-8FFFCC483C8F}" type="datetimeFigureOut">
              <a:rPr lang="en-US" smtClean="0"/>
              <a:t>9/16/2021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46E10F-2BEB-41C5-89E3-E8E30A0F5FA7}" type="slidenum">
              <a:rPr lang="en-US" smtClean="0"/>
              <a:t>‹#›</a:t>
            </a:fld>
            <a:endParaRPr lang="en-US"/>
          </a:p>
        </p:txBody>
      </p:sp>
    </p:spTree>
    <p:extLst>
      <p:ext uri="{BB962C8B-B14F-4D97-AF65-F5344CB8AC3E}">
        <p14:creationId xmlns:p14="http://schemas.microsoft.com/office/powerpoint/2010/main" val="2037234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00F0773-55C5-4BC8-A900-84D3D221570F}" type="slidenum">
              <a:rPr lang="en-GB" altLang="en-US">
                <a:solidFill>
                  <a:srgbClr val="000000"/>
                </a:solidFill>
              </a:rPr>
              <a:pPr>
                <a:spcBef>
                  <a:spcPct val="0"/>
                </a:spcBef>
              </a:pPr>
              <a:t>1</a:t>
            </a:fld>
            <a:endParaRPr lang="en-GB" altLang="en-US">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0486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BA3BE8-4114-4A7F-BC4C-ED6035EB7DC4}" type="slidenum">
              <a:rPr lang="en-US" altLang="en-US"/>
              <a:pPr>
                <a:spcBef>
                  <a:spcPct val="0"/>
                </a:spcBef>
              </a:pPr>
              <a:t>27</a:t>
            </a:fld>
            <a:endParaRPr lang="en-US" altLang="en-US"/>
          </a:p>
        </p:txBody>
      </p:sp>
      <p:sp>
        <p:nvSpPr>
          <p:cNvPr id="5325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111DEB8B-C25E-4D84-A9CC-8F8759E6DDF9}" type="slidenum">
              <a:rPr lang="en-GB" altLang="en-US">
                <a:latin typeface="Times New Roman" panose="02020603050405020304" pitchFamily="18" charset="0"/>
              </a:rPr>
              <a:pPr algn="r" eaLnBrk="1" hangingPunct="1">
                <a:spcBef>
                  <a:spcPct val="0"/>
                </a:spcBef>
              </a:pPr>
              <a:t>27</a:t>
            </a:fld>
            <a:endParaRPr lang="en-GB" altLang="en-US">
              <a:latin typeface="Times New Roman" panose="02020603050405020304" pitchFamily="18" charset="0"/>
            </a:endParaRPr>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7767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grpSp>
      <p:sp>
        <p:nvSpPr>
          <p:cNvPr id="95243"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9524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8737600" y="6254750"/>
            <a:ext cx="2844800" cy="476250"/>
          </a:xfrm>
        </p:spPr>
        <p:txBody>
          <a:bodyPr/>
          <a:lstStyle>
            <a:lvl1pPr>
              <a:defRPr smtClean="0"/>
            </a:lvl1pPr>
          </a:lstStyle>
          <a:p>
            <a:pPr>
              <a:defRPr/>
            </a:pPr>
            <a:fld id="{986C5D19-60CA-4F25-A98F-7D57494142D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639687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4725C37-9520-4EFA-A936-7301DBEB47D2}"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84910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EAD0693F-82C4-4F17-8CC0-C01732C07339}"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267578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grpSp>
      <p:sp>
        <p:nvSpPr>
          <p:cNvPr id="95243"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9524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8737600" y="6254750"/>
            <a:ext cx="2844800" cy="476250"/>
          </a:xfrm>
        </p:spPr>
        <p:txBody>
          <a:bodyPr/>
          <a:lstStyle>
            <a:lvl1pPr>
              <a:defRPr smtClean="0"/>
            </a:lvl1pPr>
          </a:lstStyle>
          <a:p>
            <a:pPr>
              <a:defRPr/>
            </a:pPr>
            <a:fld id="{986C5D19-60CA-4F25-A98F-7D57494142D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718323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0D694C22-F705-417E-A053-B2D60FAA8719}"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333470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414006B-E63B-40B6-9390-4706DA03A5DC}"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239311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257D8274-EA1D-4268-9ED0-2D93AFDF9424}"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974361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A1298B53-A1B8-44D9-9CE1-B3C3358A71E4}" type="slidenum">
              <a:rPr lang="en-US" altLang="en-US">
                <a:solidFill>
                  <a:srgbClr val="FFFFFF"/>
                </a:solidFill>
              </a:rPr>
              <a:pPr>
                <a:defRPr/>
              </a:pPr>
              <a:t>‹#›</a:t>
            </a:fld>
            <a:endParaRPr lang="en-US" alt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255795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A728DF6C-81FE-4B0A-B2DF-6F43328A271F}" type="slidenum">
              <a:rPr lang="en-US" altLang="en-US">
                <a:solidFill>
                  <a:srgbClr val="FFFFFF"/>
                </a:solidFill>
              </a:rPr>
              <a:pPr>
                <a:defRPr/>
              </a:pPr>
              <a:t>‹#›</a:t>
            </a:fld>
            <a:endParaRPr lang="en-US" alt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756620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7C76413C-D7DC-42D6-B108-9C2E41676C82}" type="slidenum">
              <a:rPr lang="en-US" altLang="en-US">
                <a:solidFill>
                  <a:srgbClr val="FFFFFF"/>
                </a:solidFill>
              </a:rPr>
              <a:pPr>
                <a:defRPr/>
              </a:pPr>
              <a:t>‹#›</a:t>
            </a:fld>
            <a:endParaRPr lang="en-US" alt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046965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B3B193AE-C431-43D9-A5C6-D92309825283}"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3404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0D694C22-F705-417E-A053-B2D60FAA8719}"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8007458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D442B0C8-6C16-4323-9A1E-37B439186E7D}"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022881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4725C37-9520-4EFA-A936-7301DBEB47D2}"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9410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EAD0693F-82C4-4F17-8CC0-C01732C07339}"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3008342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grpSp>
      <p:sp>
        <p:nvSpPr>
          <p:cNvPr id="95243"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9524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8737600" y="6254750"/>
            <a:ext cx="2844800" cy="476250"/>
          </a:xfrm>
        </p:spPr>
        <p:txBody>
          <a:bodyPr/>
          <a:lstStyle>
            <a:lvl1pPr>
              <a:defRPr smtClean="0"/>
            </a:lvl1pPr>
          </a:lstStyle>
          <a:p>
            <a:pPr>
              <a:defRPr/>
            </a:pPr>
            <a:fld id="{986C5D19-60CA-4F25-A98F-7D57494142D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227697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0D694C22-F705-417E-A053-B2D60FAA8719}"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17889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414006B-E63B-40B6-9390-4706DA03A5DC}"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531667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257D8274-EA1D-4268-9ED0-2D93AFDF9424}"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339761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A1298B53-A1B8-44D9-9CE1-B3C3358A71E4}" type="slidenum">
              <a:rPr lang="en-US" altLang="en-US">
                <a:solidFill>
                  <a:srgbClr val="FFFFFF"/>
                </a:solidFill>
              </a:rPr>
              <a:pPr>
                <a:defRPr/>
              </a:pPr>
              <a:t>‹#›</a:t>
            </a:fld>
            <a:endParaRPr lang="en-US" alt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552576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A728DF6C-81FE-4B0A-B2DF-6F43328A271F}" type="slidenum">
              <a:rPr lang="en-US" altLang="en-US">
                <a:solidFill>
                  <a:srgbClr val="FFFFFF"/>
                </a:solidFill>
              </a:rPr>
              <a:pPr>
                <a:defRPr/>
              </a:pPr>
              <a:t>‹#›</a:t>
            </a:fld>
            <a:endParaRPr lang="en-US" alt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157548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7C76413C-D7DC-42D6-B108-9C2E41676C82}" type="slidenum">
              <a:rPr lang="en-US" altLang="en-US">
                <a:solidFill>
                  <a:srgbClr val="FFFFFF"/>
                </a:solidFill>
              </a:rPr>
              <a:pPr>
                <a:defRPr/>
              </a:pPr>
              <a:t>‹#›</a:t>
            </a:fld>
            <a:endParaRPr lang="en-US" alt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633521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414006B-E63B-40B6-9390-4706DA03A5DC}"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8049831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B3B193AE-C431-43D9-A5C6-D92309825283}"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092342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D442B0C8-6C16-4323-9A1E-37B439186E7D}"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6851050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4725C37-9520-4EFA-A936-7301DBEB47D2}"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6778837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EAD0693F-82C4-4F17-8CC0-C01732C07339}"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7632375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grpSp>
      <p:sp>
        <p:nvSpPr>
          <p:cNvPr id="95243"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9524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8737600" y="6254750"/>
            <a:ext cx="2844800" cy="476250"/>
          </a:xfrm>
        </p:spPr>
        <p:txBody>
          <a:bodyPr/>
          <a:lstStyle>
            <a:lvl1pPr>
              <a:defRPr smtClean="0"/>
            </a:lvl1pPr>
          </a:lstStyle>
          <a:p>
            <a:pPr>
              <a:defRPr/>
            </a:pPr>
            <a:fld id="{986C5D19-60CA-4F25-A98F-7D57494142D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9315483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0D694C22-F705-417E-A053-B2D60FAA8719}"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2230421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414006B-E63B-40B6-9390-4706DA03A5DC}"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6231923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257D8274-EA1D-4268-9ED0-2D93AFDF9424}"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6338784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A1298B53-A1B8-44D9-9CE1-B3C3358A71E4}" type="slidenum">
              <a:rPr lang="en-US" altLang="en-US">
                <a:solidFill>
                  <a:srgbClr val="FFFFFF"/>
                </a:solidFill>
              </a:rPr>
              <a:pPr>
                <a:defRPr/>
              </a:pPr>
              <a:t>‹#›</a:t>
            </a:fld>
            <a:endParaRPr lang="en-US" alt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3522682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A728DF6C-81FE-4B0A-B2DF-6F43328A271F}" type="slidenum">
              <a:rPr lang="en-US" altLang="en-US">
                <a:solidFill>
                  <a:srgbClr val="FFFFFF"/>
                </a:solidFill>
              </a:rPr>
              <a:pPr>
                <a:defRPr/>
              </a:pPr>
              <a:t>‹#›</a:t>
            </a:fld>
            <a:endParaRPr lang="en-US" alt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686039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257D8274-EA1D-4268-9ED0-2D93AFDF9424}"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5715246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7C76413C-D7DC-42D6-B108-9C2E41676C82}" type="slidenum">
              <a:rPr lang="en-US" altLang="en-US">
                <a:solidFill>
                  <a:srgbClr val="FFFFFF"/>
                </a:solidFill>
              </a:rPr>
              <a:pPr>
                <a:defRPr/>
              </a:pPr>
              <a:t>‹#›</a:t>
            </a:fld>
            <a:endParaRPr lang="en-US" alt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9384449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B3B193AE-C431-43D9-A5C6-D92309825283}"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362639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D442B0C8-6C16-4323-9A1E-37B439186E7D}"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1737375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4725C37-9520-4EFA-A936-7301DBEB47D2}"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41574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EAD0693F-82C4-4F17-8CC0-C01732C07339}"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5794596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grpSp>
      <p:sp>
        <p:nvSpPr>
          <p:cNvPr id="95243"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9524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8737600" y="6254750"/>
            <a:ext cx="2844800" cy="476250"/>
          </a:xfrm>
        </p:spPr>
        <p:txBody>
          <a:bodyPr/>
          <a:lstStyle>
            <a:lvl1pPr>
              <a:defRPr smtClean="0"/>
            </a:lvl1pPr>
          </a:lstStyle>
          <a:p>
            <a:pPr>
              <a:defRPr/>
            </a:pPr>
            <a:fld id="{986C5D19-60CA-4F25-A98F-7D57494142D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4363869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0D694C22-F705-417E-A053-B2D60FAA8719}"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965621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414006B-E63B-40B6-9390-4706DA03A5DC}"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7209127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257D8274-EA1D-4268-9ED0-2D93AFDF9424}"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6550720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A1298B53-A1B8-44D9-9CE1-B3C3358A71E4}" type="slidenum">
              <a:rPr lang="en-US" altLang="en-US">
                <a:solidFill>
                  <a:srgbClr val="FFFFFF"/>
                </a:solidFill>
              </a:rPr>
              <a:pPr>
                <a:defRPr/>
              </a:pPr>
              <a:t>‹#›</a:t>
            </a:fld>
            <a:endParaRPr lang="en-US" alt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115330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A1298B53-A1B8-44D9-9CE1-B3C3358A71E4}" type="slidenum">
              <a:rPr lang="en-US" altLang="en-US">
                <a:solidFill>
                  <a:srgbClr val="FFFFFF"/>
                </a:solidFill>
              </a:rPr>
              <a:pPr>
                <a:defRPr/>
              </a:pPr>
              <a:t>‹#›</a:t>
            </a:fld>
            <a:endParaRPr lang="en-US" alt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4120807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A728DF6C-81FE-4B0A-B2DF-6F43328A271F}" type="slidenum">
              <a:rPr lang="en-US" altLang="en-US">
                <a:solidFill>
                  <a:srgbClr val="FFFFFF"/>
                </a:solidFill>
              </a:rPr>
              <a:pPr>
                <a:defRPr/>
              </a:pPr>
              <a:t>‹#›</a:t>
            </a:fld>
            <a:endParaRPr lang="en-US" alt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3252970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7C76413C-D7DC-42D6-B108-9C2E41676C82}" type="slidenum">
              <a:rPr lang="en-US" altLang="en-US">
                <a:solidFill>
                  <a:srgbClr val="FFFFFF"/>
                </a:solidFill>
              </a:rPr>
              <a:pPr>
                <a:defRPr/>
              </a:pPr>
              <a:t>‹#›</a:t>
            </a:fld>
            <a:endParaRPr lang="en-US" alt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6625420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B3B193AE-C431-43D9-A5C6-D92309825283}"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0786023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D442B0C8-6C16-4323-9A1E-37B439186E7D}"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6870485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4725C37-9520-4EFA-A936-7301DBEB47D2}"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0207153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EAD0693F-82C4-4F17-8CC0-C01732C07339}"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7887970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grpSp>
      <p:sp>
        <p:nvSpPr>
          <p:cNvPr id="95243"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9524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8737600" y="6254750"/>
            <a:ext cx="2844800" cy="476250"/>
          </a:xfrm>
        </p:spPr>
        <p:txBody>
          <a:bodyPr/>
          <a:lstStyle>
            <a:lvl1pPr>
              <a:defRPr smtClean="0"/>
            </a:lvl1pPr>
          </a:lstStyle>
          <a:p>
            <a:pPr>
              <a:defRPr/>
            </a:pPr>
            <a:fld id="{986C5D19-60CA-4F25-A98F-7D57494142D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9956386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0D694C22-F705-417E-A053-B2D60FAA8719}"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116828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414006B-E63B-40B6-9390-4706DA03A5DC}"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6419239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257D8274-EA1D-4268-9ED0-2D93AFDF9424}"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605045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A728DF6C-81FE-4B0A-B2DF-6F43328A271F}" type="slidenum">
              <a:rPr lang="en-US" altLang="en-US">
                <a:solidFill>
                  <a:srgbClr val="FFFFFF"/>
                </a:solidFill>
              </a:rPr>
              <a:pPr>
                <a:defRPr/>
              </a:pPr>
              <a:t>‹#›</a:t>
            </a:fld>
            <a:endParaRPr lang="en-US" alt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842688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A1298B53-A1B8-44D9-9CE1-B3C3358A71E4}" type="slidenum">
              <a:rPr lang="en-US" altLang="en-US">
                <a:solidFill>
                  <a:srgbClr val="FFFFFF"/>
                </a:solidFill>
              </a:rPr>
              <a:pPr>
                <a:defRPr/>
              </a:pPr>
              <a:t>‹#›</a:t>
            </a:fld>
            <a:endParaRPr lang="en-US" alt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8152062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A728DF6C-81FE-4B0A-B2DF-6F43328A271F}" type="slidenum">
              <a:rPr lang="en-US" altLang="en-US">
                <a:solidFill>
                  <a:srgbClr val="FFFFFF"/>
                </a:solidFill>
              </a:rPr>
              <a:pPr>
                <a:defRPr/>
              </a:pPr>
              <a:t>‹#›</a:t>
            </a:fld>
            <a:endParaRPr lang="en-US" alt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5937536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7C76413C-D7DC-42D6-B108-9C2E41676C82}" type="slidenum">
              <a:rPr lang="en-US" altLang="en-US">
                <a:solidFill>
                  <a:srgbClr val="FFFFFF"/>
                </a:solidFill>
              </a:rPr>
              <a:pPr>
                <a:defRPr/>
              </a:pPr>
              <a:t>‹#›</a:t>
            </a:fld>
            <a:endParaRPr lang="en-US" alt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5919403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B3B193AE-C431-43D9-A5C6-D92309825283}"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9107681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D442B0C8-6C16-4323-9A1E-37B439186E7D}"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5616883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4725C37-9520-4EFA-A936-7301DBEB47D2}"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4053796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EAD0693F-82C4-4F17-8CC0-C01732C07339}"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534535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7C76413C-D7DC-42D6-B108-9C2E41676C82}" type="slidenum">
              <a:rPr lang="en-US" altLang="en-US">
                <a:solidFill>
                  <a:srgbClr val="FFFFFF"/>
                </a:solidFill>
              </a:rPr>
              <a:pPr>
                <a:defRPr/>
              </a:pPr>
              <a:t>‹#›</a:t>
            </a:fld>
            <a:endParaRPr lang="en-US" alt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24227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B3B193AE-C431-43D9-A5C6-D92309825283}"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752894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D442B0C8-6C16-4323-9A1E-37B439186E7D}"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128137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94211"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fontAlgn="base">
              <a:spcBef>
                <a:spcPct val="0"/>
              </a:spcBef>
              <a:spcAft>
                <a:spcPct val="0"/>
              </a:spcAft>
              <a:defRPr/>
            </a:pPr>
            <a:fld id="{333B83CA-896B-4993-89BB-7C40A1474556}"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grpSp>
        <p:nvGrpSpPr>
          <p:cNvPr id="1028" name="Group 4"/>
          <p:cNvGrpSpPr>
            <a:grpSpLocks/>
          </p:cNvGrpSpPr>
          <p:nvPr/>
        </p:nvGrpSpPr>
        <p:grpSpPr bwMode="auto">
          <a:xfrm>
            <a:off x="1"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9421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9421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9421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9421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grpSp>
        <p:sp>
          <p:nvSpPr>
            <p:cNvPr id="9421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grpSp>
      <p:sp>
        <p:nvSpPr>
          <p:cNvPr id="94221"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4222"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94223" name="Rectangle 15"/>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10053500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94211"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fontAlgn="base">
              <a:spcBef>
                <a:spcPct val="0"/>
              </a:spcBef>
              <a:spcAft>
                <a:spcPct val="0"/>
              </a:spcAft>
              <a:defRPr/>
            </a:pPr>
            <a:fld id="{333B83CA-896B-4993-89BB-7C40A1474556}"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grpSp>
        <p:nvGrpSpPr>
          <p:cNvPr id="1028" name="Group 4"/>
          <p:cNvGrpSpPr>
            <a:grpSpLocks/>
          </p:cNvGrpSpPr>
          <p:nvPr/>
        </p:nvGrpSpPr>
        <p:grpSpPr bwMode="auto">
          <a:xfrm>
            <a:off x="1"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9421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9421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9421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9421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grpSp>
        <p:sp>
          <p:nvSpPr>
            <p:cNvPr id="9421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grpSp>
      <p:sp>
        <p:nvSpPr>
          <p:cNvPr id="94221"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4222"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94223" name="Rectangle 15"/>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005706262"/>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94211"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fontAlgn="base">
              <a:spcBef>
                <a:spcPct val="0"/>
              </a:spcBef>
              <a:spcAft>
                <a:spcPct val="0"/>
              </a:spcAft>
              <a:defRPr/>
            </a:pPr>
            <a:fld id="{333B83CA-896B-4993-89BB-7C40A1474556}"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grpSp>
        <p:nvGrpSpPr>
          <p:cNvPr id="1028" name="Group 4"/>
          <p:cNvGrpSpPr>
            <a:grpSpLocks/>
          </p:cNvGrpSpPr>
          <p:nvPr/>
        </p:nvGrpSpPr>
        <p:grpSpPr bwMode="auto">
          <a:xfrm>
            <a:off x="1"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9421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9421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9421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9421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grpSp>
        <p:sp>
          <p:nvSpPr>
            <p:cNvPr id="9421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grpSp>
      <p:sp>
        <p:nvSpPr>
          <p:cNvPr id="94221"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4222"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94223" name="Rectangle 15"/>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428604614"/>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94211"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fontAlgn="base">
              <a:spcBef>
                <a:spcPct val="0"/>
              </a:spcBef>
              <a:spcAft>
                <a:spcPct val="0"/>
              </a:spcAft>
              <a:defRPr/>
            </a:pPr>
            <a:fld id="{333B83CA-896B-4993-89BB-7C40A1474556}"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grpSp>
        <p:nvGrpSpPr>
          <p:cNvPr id="1028" name="Group 4"/>
          <p:cNvGrpSpPr>
            <a:grpSpLocks/>
          </p:cNvGrpSpPr>
          <p:nvPr/>
        </p:nvGrpSpPr>
        <p:grpSpPr bwMode="auto">
          <a:xfrm>
            <a:off x="1"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9421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9421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9421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9421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grpSp>
        <p:sp>
          <p:nvSpPr>
            <p:cNvPr id="9421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grpSp>
      <p:sp>
        <p:nvSpPr>
          <p:cNvPr id="94221"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4222"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94223" name="Rectangle 15"/>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740650739"/>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94211"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fontAlgn="base">
              <a:spcBef>
                <a:spcPct val="0"/>
              </a:spcBef>
              <a:spcAft>
                <a:spcPct val="0"/>
              </a:spcAft>
              <a:defRPr/>
            </a:pPr>
            <a:fld id="{333B83CA-896B-4993-89BB-7C40A1474556}"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grpSp>
        <p:nvGrpSpPr>
          <p:cNvPr id="1028" name="Group 4"/>
          <p:cNvGrpSpPr>
            <a:grpSpLocks/>
          </p:cNvGrpSpPr>
          <p:nvPr/>
        </p:nvGrpSpPr>
        <p:grpSpPr bwMode="auto">
          <a:xfrm>
            <a:off x="1"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9421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9421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9421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9421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grpSp>
        <p:sp>
          <p:nvSpPr>
            <p:cNvPr id="9421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grpSp>
      <p:sp>
        <p:nvSpPr>
          <p:cNvPr id="94221"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4222"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94223" name="Rectangle 15"/>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654959977"/>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94211"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fontAlgn="base">
              <a:spcBef>
                <a:spcPct val="0"/>
              </a:spcBef>
              <a:spcAft>
                <a:spcPct val="0"/>
              </a:spcAft>
              <a:defRPr/>
            </a:pPr>
            <a:fld id="{333B83CA-896B-4993-89BB-7C40A1474556}"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grpSp>
        <p:nvGrpSpPr>
          <p:cNvPr id="1028" name="Group 4"/>
          <p:cNvGrpSpPr>
            <a:grpSpLocks/>
          </p:cNvGrpSpPr>
          <p:nvPr/>
        </p:nvGrpSpPr>
        <p:grpSpPr bwMode="auto">
          <a:xfrm>
            <a:off x="1"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9421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9421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9421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sp>
            <p:nvSpPr>
              <p:cNvPr id="9421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grpSp>
        <p:sp>
          <p:nvSpPr>
            <p:cNvPr id="9421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sz="1800">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endParaRPr>
            </a:p>
          </p:txBody>
        </p:sp>
      </p:grpSp>
      <p:sp>
        <p:nvSpPr>
          <p:cNvPr id="94221"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4222"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Arial" charset="0"/>
              </a:defRPr>
            </a:lvl1pPr>
          </a:lstStyle>
          <a:p>
            <a:pPr fontAlgn="base">
              <a:spcBef>
                <a:spcPct val="0"/>
              </a:spcBef>
              <a:spcAft>
                <a:spcPct val="0"/>
              </a:spcAft>
              <a:defRPr/>
            </a:pPr>
            <a:endParaRPr lang="en-US">
              <a:solidFill>
                <a:srgbClr val="FFFFFF"/>
              </a:solidFill>
            </a:endParaRPr>
          </a:p>
        </p:txBody>
      </p:sp>
      <p:sp>
        <p:nvSpPr>
          <p:cNvPr id="94223" name="Rectangle 15"/>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107734125"/>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hyperlink" Target="http://www.nao.govmu.org/" TargetMode="Externa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hyperlink" Target="http://www.nao.govmu.org/" TargetMode="Externa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Picture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Rectangle 2"/>
          <p:cNvSpPr>
            <a:spLocks noGrp="1" noChangeArrowheads="1"/>
          </p:cNvSpPr>
          <p:nvPr>
            <p:ph type="title"/>
          </p:nvPr>
        </p:nvSpPr>
        <p:spPr/>
        <p:txBody>
          <a:bodyPr/>
          <a:lstStyle/>
          <a:p>
            <a:pPr eaLnBrk="1" hangingPunct="1">
              <a:defRPr/>
            </a:pPr>
            <a:r>
              <a:rPr lang="en-US" sz="3600" dirty="0">
                <a:solidFill>
                  <a:srgbClr val="FFFF00"/>
                </a:solidFill>
              </a:rPr>
              <a:t>REPUBLIC OF MAURITIUS</a:t>
            </a:r>
          </a:p>
        </p:txBody>
      </p:sp>
      <p:sp>
        <p:nvSpPr>
          <p:cNvPr id="46083" name="Rectangle 3"/>
          <p:cNvSpPr>
            <a:spLocks noGrp="1" noChangeArrowheads="1"/>
          </p:cNvSpPr>
          <p:nvPr>
            <p:ph type="body" idx="1"/>
          </p:nvPr>
        </p:nvSpPr>
        <p:spPr/>
        <p:txBody>
          <a:bodyPr/>
          <a:lstStyle/>
          <a:p>
            <a:pPr eaLnBrk="1" hangingPunct="1">
              <a:buFontTx/>
              <a:buNone/>
              <a:defRPr/>
            </a:pPr>
            <a:r>
              <a:rPr lang="en-US" sz="3000" dirty="0" smtClean="0">
                <a:solidFill>
                  <a:srgbClr val="FFFF00"/>
                </a:solidFill>
              </a:rPr>
              <a:t>                                 </a:t>
            </a:r>
            <a:endParaRPr lang="en-US" sz="3000" dirty="0">
              <a:solidFill>
                <a:srgbClr val="FFFF00"/>
              </a:solidFill>
            </a:endParaRPr>
          </a:p>
          <a:p>
            <a:pPr eaLnBrk="1" hangingPunct="1">
              <a:buFontTx/>
              <a:buNone/>
              <a:defRPr/>
            </a:pPr>
            <a:r>
              <a:rPr lang="en-US" dirty="0" smtClean="0">
                <a:solidFill>
                  <a:srgbClr val="FFFF00"/>
                </a:solidFill>
              </a:rPr>
              <a:t>                                     </a:t>
            </a:r>
          </a:p>
          <a:p>
            <a:pPr eaLnBrk="1" hangingPunct="1">
              <a:buFontTx/>
              <a:buNone/>
              <a:defRPr/>
            </a:pPr>
            <a:r>
              <a:rPr lang="en-US" sz="2400" dirty="0">
                <a:solidFill>
                  <a:srgbClr val="FFFF00"/>
                </a:solidFill>
              </a:rPr>
              <a:t>                                                 </a:t>
            </a:r>
          </a:p>
          <a:p>
            <a:pPr algn="ctr">
              <a:lnSpc>
                <a:spcPct val="95000"/>
              </a:lnSpc>
              <a:spcBef>
                <a:spcPct val="50000"/>
              </a:spcBef>
              <a:defRPr/>
            </a:pPr>
            <a:r>
              <a:rPr lang="en-GB" dirty="0" smtClean="0">
                <a:solidFill>
                  <a:srgbClr val="0000FF"/>
                </a:solidFill>
                <a:latin typeface="Bodoni MT Black" pitchFamily="18" charset="0"/>
              </a:rPr>
              <a:t>                                   Presented by</a:t>
            </a:r>
          </a:p>
          <a:p>
            <a:pPr algn="ctr">
              <a:lnSpc>
                <a:spcPct val="95000"/>
              </a:lnSpc>
              <a:spcBef>
                <a:spcPct val="50000"/>
              </a:spcBef>
              <a:defRPr/>
            </a:pPr>
            <a:r>
              <a:rPr lang="en-GB" dirty="0" smtClean="0">
                <a:solidFill>
                  <a:srgbClr val="0000FF"/>
                </a:solidFill>
                <a:latin typeface="Bodoni MT Black" pitchFamily="18" charset="0"/>
              </a:rPr>
              <a:t>                        </a:t>
            </a:r>
            <a:r>
              <a:rPr lang="en-GB" dirty="0" smtClean="0">
                <a:solidFill>
                  <a:schemeClr val="tx1">
                    <a:lumMod val="85000"/>
                  </a:schemeClr>
                </a:solidFill>
                <a:latin typeface="Bodoni MT Black" pitchFamily="18" charset="0"/>
              </a:rPr>
              <a:t>Mr </a:t>
            </a:r>
            <a:r>
              <a:rPr lang="en-GB" dirty="0" err="1" smtClean="0">
                <a:solidFill>
                  <a:schemeClr val="tx1">
                    <a:lumMod val="85000"/>
                  </a:schemeClr>
                </a:solidFill>
                <a:latin typeface="Bodoni MT Black" pitchFamily="18" charset="0"/>
              </a:rPr>
              <a:t>Khemraj</a:t>
            </a:r>
            <a:r>
              <a:rPr lang="en-GB" dirty="0" smtClean="0">
                <a:solidFill>
                  <a:schemeClr val="tx1">
                    <a:lumMod val="85000"/>
                  </a:schemeClr>
                </a:solidFill>
                <a:latin typeface="Bodoni MT Black" pitchFamily="18" charset="0"/>
              </a:rPr>
              <a:t> REETUN &amp;</a:t>
            </a:r>
          </a:p>
          <a:p>
            <a:pPr lvl="1" algn="ctr">
              <a:lnSpc>
                <a:spcPct val="95000"/>
              </a:lnSpc>
              <a:spcBef>
                <a:spcPct val="50000"/>
              </a:spcBef>
              <a:defRPr/>
            </a:pPr>
            <a:r>
              <a:rPr lang="en-GB" dirty="0">
                <a:solidFill>
                  <a:schemeClr val="tx1">
                    <a:lumMod val="85000"/>
                  </a:schemeClr>
                </a:solidFill>
                <a:latin typeface="Bodoni MT Black" pitchFamily="18" charset="0"/>
              </a:rPr>
              <a:t> </a:t>
            </a:r>
            <a:r>
              <a:rPr lang="en-GB" dirty="0" smtClean="0">
                <a:solidFill>
                  <a:schemeClr val="tx1">
                    <a:lumMod val="85000"/>
                  </a:schemeClr>
                </a:solidFill>
                <a:latin typeface="Bodoni MT Black" pitchFamily="18" charset="0"/>
              </a:rPr>
              <a:t>                              Mr Juihendranath DODAH</a:t>
            </a:r>
          </a:p>
          <a:p>
            <a:pPr eaLnBrk="1" hangingPunct="1">
              <a:buFontTx/>
              <a:buNone/>
              <a:defRPr/>
            </a:pPr>
            <a:endParaRPr lang="en-US" dirty="0" smtClean="0">
              <a:solidFill>
                <a:schemeClr val="bg1"/>
              </a:solidFill>
            </a:endParaRPr>
          </a:p>
          <a:p>
            <a:pPr eaLnBrk="1" hangingPunct="1">
              <a:buFontTx/>
              <a:buNone/>
              <a:defRPr/>
            </a:pPr>
            <a:endParaRPr lang="en-US" dirty="0" smtClean="0">
              <a:solidFill>
                <a:schemeClr val="bg1"/>
              </a:solidFill>
            </a:endParaRPr>
          </a:p>
          <a:p>
            <a:pPr eaLnBrk="1" hangingPunct="1">
              <a:buFontTx/>
              <a:buNone/>
              <a:defRPr/>
            </a:pPr>
            <a:r>
              <a:rPr lang="en-US" dirty="0" smtClean="0">
                <a:solidFill>
                  <a:schemeClr val="bg1"/>
                </a:solidFill>
              </a:rPr>
              <a:t>                                                        </a:t>
            </a:r>
            <a:endParaRPr lang="en-US" dirty="0" smtClean="0">
              <a:solidFill>
                <a:srgbClr val="FF0000"/>
              </a:solidFill>
            </a:endParaRPr>
          </a:p>
        </p:txBody>
      </p:sp>
      <p:sp>
        <p:nvSpPr>
          <p:cNvPr id="5125" name="TextBox 5"/>
          <p:cNvSpPr txBox="1">
            <a:spLocks noChangeArrowheads="1"/>
          </p:cNvSpPr>
          <p:nvPr/>
        </p:nvSpPr>
        <p:spPr bwMode="auto">
          <a:xfrm>
            <a:off x="4419600" y="10668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fontAlgn="base">
              <a:spcBef>
                <a:spcPct val="0"/>
              </a:spcBef>
              <a:spcAft>
                <a:spcPct val="0"/>
              </a:spcAft>
              <a:buClrTx/>
              <a:buSzTx/>
              <a:buFontTx/>
              <a:buNone/>
            </a:pPr>
            <a:endParaRPr lang="en-US" altLang="en-US" sz="1800">
              <a:solidFill>
                <a:srgbClr val="FFFFFF"/>
              </a:solidFill>
            </a:endParaRPr>
          </a:p>
        </p:txBody>
      </p:sp>
      <p:pic>
        <p:nvPicPr>
          <p:cNvPr id="5126" name="Picture 11" descr="movenpick-resort-spa-mauritius-p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998" y="53182"/>
            <a:ext cx="9144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3" descr="coat-of-arms-mauriti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809876"/>
            <a:ext cx="4038600"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10"/>
          <p:cNvSpPr>
            <a:spLocks noChangeArrowheads="1"/>
          </p:cNvSpPr>
          <p:nvPr/>
        </p:nvSpPr>
        <p:spPr bwMode="auto">
          <a:xfrm>
            <a:off x="1792286" y="193666"/>
            <a:ext cx="4900509" cy="954107"/>
          </a:xfrm>
          <a:prstGeom prst="rect">
            <a:avLst/>
          </a:prstGeom>
          <a:noFill/>
          <a:ln>
            <a:noFill/>
          </a:ln>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fontAlgn="base">
              <a:spcBef>
                <a:spcPct val="0"/>
              </a:spcBef>
              <a:spcAft>
                <a:spcPct val="0"/>
              </a:spcAft>
              <a:buClrTx/>
              <a:buSzTx/>
              <a:buFontTx/>
              <a:buNone/>
            </a:pPr>
            <a:r>
              <a:rPr lang="en-GB" altLang="en-US" sz="2400" dirty="0">
                <a:solidFill>
                  <a:srgbClr val="FFFF00"/>
                </a:solidFill>
                <a:latin typeface="Bodoni MT Black" panose="02070A03080606020203" pitchFamily="18" charset="0"/>
              </a:rPr>
              <a:t>           </a:t>
            </a:r>
            <a:r>
              <a:rPr lang="en-GB" altLang="en-US" sz="2800" dirty="0" smtClean="0">
                <a:solidFill>
                  <a:srgbClr val="FFFF00"/>
                </a:solidFill>
                <a:latin typeface="Bodoni MT Black" panose="02070A03080606020203" pitchFamily="18" charset="0"/>
              </a:rPr>
              <a:t>Country  Paper</a:t>
            </a:r>
          </a:p>
          <a:p>
            <a:pPr algn="ctr" fontAlgn="base">
              <a:spcBef>
                <a:spcPct val="0"/>
              </a:spcBef>
              <a:spcAft>
                <a:spcPct val="0"/>
              </a:spcAft>
              <a:buClrTx/>
              <a:buSzTx/>
              <a:buFontTx/>
              <a:buNone/>
            </a:pPr>
            <a:r>
              <a:rPr lang="en-GB" altLang="en-US" sz="2800" dirty="0" smtClean="0">
                <a:solidFill>
                  <a:srgbClr val="FFFF00"/>
                </a:solidFill>
                <a:latin typeface="Bodoni MT Black" panose="02070A03080606020203" pitchFamily="18" charset="0"/>
              </a:rPr>
              <a:t>Audit of Climate Change</a:t>
            </a:r>
            <a:endParaRPr lang="en-US" altLang="en-US" sz="2800" dirty="0">
              <a:solidFill>
                <a:srgbClr val="FFFF00"/>
              </a:solidFill>
            </a:endParaRPr>
          </a:p>
        </p:txBody>
      </p:sp>
    </p:spTree>
    <p:extLst>
      <p:ext uri="{BB962C8B-B14F-4D97-AF65-F5344CB8AC3E}">
        <p14:creationId xmlns:p14="http://schemas.microsoft.com/office/powerpoint/2010/main" val="682512566"/>
      </p:ext>
    </p:extLst>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40934"/>
            <a:ext cx="10972800" cy="1948441"/>
          </a:xfrm>
        </p:spPr>
        <p:txBody>
          <a:bodyPr/>
          <a:lstStyle/>
          <a:p>
            <a:r>
              <a:rPr lang="en-GB" sz="3600" dirty="0" smtClean="0"/>
              <a:t>Climate Change </a:t>
            </a:r>
            <a:br>
              <a:rPr lang="en-GB" sz="3600" dirty="0" smtClean="0"/>
            </a:br>
            <a:r>
              <a:rPr lang="en-GB" sz="3600" dirty="0" smtClean="0"/>
              <a:t>Risk </a:t>
            </a:r>
            <a:r>
              <a:rPr lang="en-GB" sz="3600" dirty="0"/>
              <a:t>Management </a:t>
            </a:r>
            <a:r>
              <a:rPr lang="en-GB" sz="3600" dirty="0" smtClean="0"/>
              <a:t>in Mauritius</a:t>
            </a:r>
            <a:r>
              <a:rPr lang="en-GB" dirty="0"/>
              <a:t/>
            </a:r>
            <a:br>
              <a:rPr lang="en-GB" dirty="0"/>
            </a:br>
            <a:endParaRPr lang="en-US" dirty="0"/>
          </a:p>
        </p:txBody>
      </p:sp>
      <p:sp>
        <p:nvSpPr>
          <p:cNvPr id="3" name="Content Placeholder 2"/>
          <p:cNvSpPr>
            <a:spLocks noGrp="1"/>
          </p:cNvSpPr>
          <p:nvPr>
            <p:ph idx="1"/>
          </p:nvPr>
        </p:nvSpPr>
        <p:spPr/>
        <p:txBody>
          <a:bodyPr/>
          <a:lstStyle/>
          <a:p>
            <a:endParaRPr lang="en-GB" dirty="0" smtClean="0"/>
          </a:p>
          <a:p>
            <a:pPr marL="0" indent="0" algn="ctr">
              <a:buNone/>
            </a:pPr>
            <a:endParaRPr lang="en-GB" sz="5400" dirty="0" smtClean="0"/>
          </a:p>
          <a:p>
            <a:pPr marL="0" indent="0" algn="ctr">
              <a:buNone/>
            </a:pPr>
            <a:endParaRPr lang="en-GB" sz="5400" dirty="0"/>
          </a:p>
          <a:p>
            <a:pPr marL="0" indent="0" algn="ctr">
              <a:buNone/>
            </a:pPr>
            <a:r>
              <a:rPr lang="en-GB" sz="5400" dirty="0" smtClean="0"/>
              <a:t>Sectors and Measures Identified</a:t>
            </a:r>
            <a:endParaRPr lang="en-US" sz="5400" dirty="0"/>
          </a:p>
        </p:txBody>
      </p:sp>
    </p:spTree>
    <p:extLst>
      <p:ext uri="{BB962C8B-B14F-4D97-AF65-F5344CB8AC3E}">
        <p14:creationId xmlns:p14="http://schemas.microsoft.com/office/powerpoint/2010/main" val="913680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0000"/>
                </a:solidFill>
                <a:latin typeface="Times New Roman" panose="02020603050405020304" pitchFamily="18" charset="0"/>
                <a:cs typeface="Times New Roman" panose="02020603050405020304" pitchFamily="18" charset="0"/>
              </a:rPr>
              <a:t>Adaptation </a:t>
            </a:r>
            <a:r>
              <a:rPr lang="en-US" sz="3200" dirty="0" smtClean="0">
                <a:solidFill>
                  <a:srgbClr val="FF0000"/>
                </a:solidFill>
                <a:latin typeface="Times New Roman" panose="02020603050405020304" pitchFamily="18" charset="0"/>
                <a:cs typeface="Times New Roman" panose="02020603050405020304" pitchFamily="18" charset="0"/>
              </a:rPr>
              <a:t/>
            </a:r>
            <a:br>
              <a:rPr lang="en-US" sz="3200" dirty="0" smtClean="0">
                <a:solidFill>
                  <a:srgbClr val="FF0000"/>
                </a:solidFill>
                <a:latin typeface="Times New Roman" panose="02020603050405020304" pitchFamily="18" charset="0"/>
                <a:cs typeface="Times New Roman" panose="02020603050405020304" pitchFamily="18" charset="0"/>
              </a:rPr>
            </a:br>
            <a:r>
              <a:rPr lang="en-US" sz="3200" dirty="0" smtClean="0">
                <a:solidFill>
                  <a:srgbClr val="FF0000"/>
                </a:solidFill>
                <a:latin typeface="Times New Roman" panose="02020603050405020304" pitchFamily="18" charset="0"/>
                <a:cs typeface="Times New Roman" panose="02020603050405020304" pitchFamily="18" charset="0"/>
              </a:rPr>
              <a:t>Sectors</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614871" y="273051"/>
            <a:ext cx="7967529" cy="5853113"/>
          </a:xfrm>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smtClean="0"/>
          </a:p>
          <a:p>
            <a:pPr marL="0" indent="0" algn="ctr">
              <a:buNone/>
            </a:pPr>
            <a:r>
              <a:rPr lang="en-GB" sz="2800" dirty="0" smtClean="0">
                <a:solidFill>
                  <a:srgbClr val="FF0000"/>
                </a:solidFill>
                <a:latin typeface="Calibri" panose="020F0502020204030204" pitchFamily="34" charset="0"/>
              </a:rPr>
              <a:t>ADAPTATION </a:t>
            </a:r>
            <a:r>
              <a:rPr lang="en-GB" sz="2800" dirty="0" smtClean="0">
                <a:solidFill>
                  <a:srgbClr val="FF0000"/>
                </a:solidFill>
                <a:latin typeface="Calibri" panose="020F0502020204030204" pitchFamily="34" charset="0"/>
              </a:rPr>
              <a:t>MEASURES IDENTIFIED</a:t>
            </a:r>
            <a:endParaRPr lang="en-US" sz="2800" dirty="0">
              <a:solidFill>
                <a:srgbClr val="FF0000"/>
              </a:solidFill>
              <a:latin typeface="Calibri" panose="020F0502020204030204" pitchFamily="34" charset="0"/>
            </a:endParaRPr>
          </a:p>
          <a:p>
            <a:pPr>
              <a:buFont typeface="Wingdings" panose="05000000000000000000" pitchFamily="2" charset="2"/>
              <a:buChar char="v"/>
            </a:pPr>
            <a:r>
              <a:rPr lang="en-US" sz="2400" dirty="0" smtClean="0">
                <a:solidFill>
                  <a:schemeClr val="tx1">
                    <a:lumMod val="95000"/>
                  </a:schemeClr>
                </a:solidFill>
                <a:latin typeface="Calibri" panose="020F0502020204030204" pitchFamily="34" charset="0"/>
              </a:rPr>
              <a:t>Enhancing protection of critical public infrastructure and ecosystem;</a:t>
            </a:r>
            <a:endParaRPr lang="en-US" sz="2400" dirty="0">
              <a:solidFill>
                <a:schemeClr val="tx1">
                  <a:lumMod val="95000"/>
                </a:schemeClr>
              </a:solidFill>
              <a:latin typeface="Calibri" panose="020F0502020204030204" pitchFamily="34" charset="0"/>
            </a:endParaRPr>
          </a:p>
          <a:p>
            <a:pPr>
              <a:buFont typeface="Wingdings" panose="05000000000000000000" pitchFamily="2" charset="2"/>
              <a:buChar char="v"/>
            </a:pPr>
            <a:r>
              <a:rPr lang="en-US" sz="2400" dirty="0" smtClean="0">
                <a:solidFill>
                  <a:schemeClr val="tx1">
                    <a:lumMod val="95000"/>
                  </a:schemeClr>
                </a:solidFill>
                <a:latin typeface="Calibri" panose="020F0502020204030204" pitchFamily="34" charset="0"/>
              </a:rPr>
              <a:t>Enhancing protection of coastal zone;</a:t>
            </a:r>
            <a:endParaRPr lang="en-US" sz="2400" dirty="0">
              <a:solidFill>
                <a:schemeClr val="tx1">
                  <a:lumMod val="95000"/>
                </a:schemeClr>
              </a:solidFill>
              <a:latin typeface="Calibri" panose="020F0502020204030204" pitchFamily="34" charset="0"/>
            </a:endParaRPr>
          </a:p>
          <a:p>
            <a:pPr>
              <a:buFont typeface="Wingdings" panose="05000000000000000000" pitchFamily="2" charset="2"/>
              <a:buChar char="v"/>
            </a:pPr>
            <a:r>
              <a:rPr lang="en-US" sz="2400" dirty="0" smtClean="0">
                <a:solidFill>
                  <a:schemeClr val="tx1">
                    <a:lumMod val="95000"/>
                  </a:schemeClr>
                </a:solidFill>
                <a:latin typeface="Calibri" panose="020F0502020204030204" pitchFamily="34" charset="0"/>
              </a:rPr>
              <a:t>Enhancing water security;</a:t>
            </a:r>
            <a:endParaRPr lang="en-US" sz="2400" dirty="0">
              <a:solidFill>
                <a:schemeClr val="tx1">
                  <a:lumMod val="95000"/>
                </a:schemeClr>
              </a:solidFill>
              <a:latin typeface="Calibri" panose="020F0502020204030204" pitchFamily="34" charset="0"/>
            </a:endParaRPr>
          </a:p>
          <a:p>
            <a:pPr>
              <a:buFont typeface="Wingdings" panose="05000000000000000000" pitchFamily="2" charset="2"/>
              <a:buChar char="v"/>
            </a:pPr>
            <a:r>
              <a:rPr lang="en-US" sz="2400" dirty="0" smtClean="0">
                <a:solidFill>
                  <a:schemeClr val="tx1">
                    <a:lumMod val="95000"/>
                  </a:schemeClr>
                </a:solidFill>
                <a:latin typeface="Calibri" panose="020F0502020204030204" pitchFamily="34" charset="0"/>
              </a:rPr>
              <a:t>Strengthening food security;</a:t>
            </a:r>
            <a:endParaRPr lang="en-US" sz="2400" dirty="0">
              <a:solidFill>
                <a:schemeClr val="tx1">
                  <a:lumMod val="95000"/>
                </a:schemeClr>
              </a:solidFill>
              <a:latin typeface="Calibri" panose="020F0502020204030204" pitchFamily="34" charset="0"/>
            </a:endParaRPr>
          </a:p>
          <a:p>
            <a:pPr>
              <a:buFont typeface="Wingdings" panose="05000000000000000000" pitchFamily="2" charset="2"/>
              <a:buChar char="v"/>
            </a:pPr>
            <a:r>
              <a:rPr lang="en-US" sz="2400" dirty="0" smtClean="0">
                <a:solidFill>
                  <a:schemeClr val="tx1">
                    <a:lumMod val="95000"/>
                  </a:schemeClr>
                </a:solidFill>
                <a:latin typeface="Calibri" panose="020F0502020204030204" pitchFamily="34" charset="0"/>
              </a:rPr>
              <a:t>Improving resilience to climate change impacts in the health sector;</a:t>
            </a:r>
            <a:endParaRPr lang="en-US" sz="2400" dirty="0">
              <a:solidFill>
                <a:schemeClr val="tx1">
                  <a:lumMod val="95000"/>
                </a:schemeClr>
              </a:solidFill>
              <a:latin typeface="Calibri" panose="020F0502020204030204" pitchFamily="34" charset="0"/>
            </a:endParaRPr>
          </a:p>
          <a:p>
            <a:pPr>
              <a:buFont typeface="Wingdings" panose="05000000000000000000" pitchFamily="2" charset="2"/>
              <a:buChar char="v"/>
            </a:pPr>
            <a:r>
              <a:rPr lang="en-US" sz="2400" dirty="0" smtClean="0">
                <a:solidFill>
                  <a:schemeClr val="tx1">
                    <a:lumMod val="95000"/>
                  </a:schemeClr>
                </a:solidFill>
                <a:latin typeface="Calibri" panose="020F0502020204030204" pitchFamily="34" charset="0"/>
              </a:rPr>
              <a:t>Improving protection and resilience in biodiversity </a:t>
            </a:r>
            <a:r>
              <a:rPr lang="en-US" sz="2400" dirty="0" err="1" smtClean="0">
                <a:solidFill>
                  <a:schemeClr val="tx1">
                    <a:lumMod val="95000"/>
                  </a:schemeClr>
                </a:solidFill>
                <a:latin typeface="Calibri" panose="020F0502020204030204" pitchFamily="34" charset="0"/>
              </a:rPr>
              <a:t>sector;and</a:t>
            </a:r>
            <a:endParaRPr lang="en-US" sz="2400" dirty="0">
              <a:solidFill>
                <a:schemeClr val="tx1">
                  <a:lumMod val="95000"/>
                </a:schemeClr>
              </a:solidFill>
              <a:latin typeface="Calibri" panose="020F0502020204030204" pitchFamily="34" charset="0"/>
            </a:endParaRPr>
          </a:p>
          <a:p>
            <a:pPr>
              <a:buFont typeface="Wingdings" panose="05000000000000000000" pitchFamily="2" charset="2"/>
              <a:buChar char="v"/>
            </a:pPr>
            <a:r>
              <a:rPr lang="en-US" sz="2400" dirty="0" smtClean="0">
                <a:solidFill>
                  <a:schemeClr val="tx1">
                    <a:lumMod val="95000"/>
                  </a:schemeClr>
                </a:solidFill>
                <a:latin typeface="Calibri" panose="020F0502020204030204" pitchFamily="34" charset="0"/>
              </a:rPr>
              <a:t>Improving resilience of Rodrigues to climate change.</a:t>
            </a:r>
            <a:endParaRPr lang="en-US" sz="2400" dirty="0">
              <a:solidFill>
                <a:schemeClr val="tx1">
                  <a:lumMod val="95000"/>
                </a:schemeClr>
              </a:solidFill>
              <a:latin typeface="Calibri" panose="020F0502020204030204" pitchFamily="34" charset="0"/>
            </a:endParaRPr>
          </a:p>
          <a:p>
            <a:endParaRPr lang="en-US" dirty="0"/>
          </a:p>
        </p:txBody>
      </p:sp>
      <p:sp>
        <p:nvSpPr>
          <p:cNvPr id="4" name="Text Placeholder 3"/>
          <p:cNvSpPr>
            <a:spLocks noGrp="1"/>
          </p:cNvSpPr>
          <p:nvPr>
            <p:ph type="body" sz="half" idx="2"/>
          </p:nvPr>
        </p:nvSpPr>
        <p:spPr>
          <a:xfrm>
            <a:off x="609601" y="1435101"/>
            <a:ext cx="2671984" cy="4691063"/>
          </a:xfrm>
        </p:spPr>
        <p:style>
          <a:lnRef idx="2">
            <a:schemeClr val="accent2">
              <a:shade val="50000"/>
            </a:schemeClr>
          </a:lnRef>
          <a:fillRef idx="1">
            <a:schemeClr val="accent2"/>
          </a:fillRef>
          <a:effectRef idx="0">
            <a:schemeClr val="accent2"/>
          </a:effectRef>
          <a:fontRef idx="minor">
            <a:schemeClr val="lt1"/>
          </a:fontRef>
        </p:style>
        <p:txBody>
          <a:bodyPr/>
          <a:lstStyle/>
          <a:p>
            <a:endParaRPr lang="en-US" sz="1050" dirty="0">
              <a:solidFill>
                <a:srgbClr val="000000"/>
              </a:solidFill>
              <a:latin typeface="Tahoma" panose="020B0604030504040204" pitchFamily="34" charset="0"/>
            </a:endParaRPr>
          </a:p>
          <a:p>
            <a:pPr marL="342900" indent="-342900">
              <a:buFont typeface="Wingdings" panose="05000000000000000000" pitchFamily="2" charset="2"/>
              <a:buChar char="v"/>
            </a:pPr>
            <a:r>
              <a:rPr lang="en-US" sz="2000" b="1" dirty="0">
                <a:solidFill>
                  <a:schemeClr val="tx1">
                    <a:lumMod val="95000"/>
                  </a:schemeClr>
                </a:solidFill>
                <a:latin typeface="Tahoma" panose="020B0604030504040204" pitchFamily="34" charset="0"/>
              </a:rPr>
              <a:t>Infrastructure</a:t>
            </a:r>
            <a:endParaRPr lang="en-US" sz="2000" dirty="0">
              <a:solidFill>
                <a:schemeClr val="tx1">
                  <a:lumMod val="95000"/>
                </a:schemeClr>
              </a:solidFill>
              <a:latin typeface="Tahoma" panose="020B0604030504040204" pitchFamily="34" charset="0"/>
            </a:endParaRPr>
          </a:p>
          <a:p>
            <a:pPr marL="342900" indent="-342900">
              <a:buFont typeface="Wingdings" panose="05000000000000000000" pitchFamily="2" charset="2"/>
              <a:buChar char="v"/>
            </a:pPr>
            <a:r>
              <a:rPr lang="en-US" sz="2000" b="1" dirty="0" smtClean="0">
                <a:solidFill>
                  <a:schemeClr val="tx1">
                    <a:lumMod val="95000"/>
                  </a:schemeClr>
                </a:solidFill>
                <a:latin typeface="Tahoma" panose="020B0604030504040204" pitchFamily="34" charset="0"/>
              </a:rPr>
              <a:t>Disaster risk reduction strategy</a:t>
            </a:r>
            <a:endParaRPr lang="en-US" sz="2000" dirty="0">
              <a:solidFill>
                <a:schemeClr val="tx1">
                  <a:lumMod val="95000"/>
                </a:schemeClr>
              </a:solidFill>
              <a:latin typeface="Tahoma" panose="020B0604030504040204" pitchFamily="34" charset="0"/>
            </a:endParaRPr>
          </a:p>
          <a:p>
            <a:pPr marL="342900" indent="-342900">
              <a:buFont typeface="Wingdings" panose="05000000000000000000" pitchFamily="2" charset="2"/>
              <a:buChar char="v"/>
            </a:pPr>
            <a:r>
              <a:rPr lang="en-US" sz="2000" b="1" dirty="0" smtClean="0">
                <a:solidFill>
                  <a:schemeClr val="tx1">
                    <a:lumMod val="95000"/>
                  </a:schemeClr>
                </a:solidFill>
                <a:latin typeface="Tahoma" panose="020B0604030504040204" pitchFamily="34" charset="0"/>
              </a:rPr>
              <a:t>Water</a:t>
            </a:r>
            <a:endParaRPr lang="en-US" sz="2000" dirty="0">
              <a:solidFill>
                <a:schemeClr val="tx1">
                  <a:lumMod val="95000"/>
                </a:schemeClr>
              </a:solidFill>
              <a:latin typeface="Tahoma" panose="020B0604030504040204" pitchFamily="34" charset="0"/>
            </a:endParaRPr>
          </a:p>
          <a:p>
            <a:pPr marL="342900" indent="-342900">
              <a:buFont typeface="Wingdings" panose="05000000000000000000" pitchFamily="2" charset="2"/>
              <a:buChar char="v"/>
            </a:pPr>
            <a:r>
              <a:rPr lang="en-US" sz="2000" b="1" dirty="0" smtClean="0">
                <a:solidFill>
                  <a:schemeClr val="tx1">
                    <a:lumMod val="95000"/>
                  </a:schemeClr>
                </a:solidFill>
                <a:latin typeface="Tahoma" panose="020B0604030504040204" pitchFamily="34" charset="0"/>
              </a:rPr>
              <a:t>Agriculture</a:t>
            </a:r>
            <a:endParaRPr lang="en-US" sz="2000" dirty="0">
              <a:solidFill>
                <a:schemeClr val="tx1">
                  <a:lumMod val="95000"/>
                </a:schemeClr>
              </a:solidFill>
              <a:latin typeface="Tahoma" panose="020B0604030504040204" pitchFamily="34" charset="0"/>
            </a:endParaRPr>
          </a:p>
          <a:p>
            <a:pPr marL="342900" indent="-342900">
              <a:buFont typeface="Wingdings" panose="05000000000000000000" pitchFamily="2" charset="2"/>
              <a:buChar char="v"/>
            </a:pPr>
            <a:r>
              <a:rPr lang="en-US" sz="2000" b="1" dirty="0" smtClean="0">
                <a:solidFill>
                  <a:schemeClr val="tx1">
                    <a:lumMod val="95000"/>
                  </a:schemeClr>
                </a:solidFill>
                <a:latin typeface="Tahoma" panose="020B0604030504040204" pitchFamily="34" charset="0"/>
              </a:rPr>
              <a:t>Tourism</a:t>
            </a:r>
            <a:endParaRPr lang="en-US" sz="2000" dirty="0">
              <a:solidFill>
                <a:schemeClr val="tx1">
                  <a:lumMod val="95000"/>
                </a:schemeClr>
              </a:solidFill>
              <a:latin typeface="Tahoma" panose="020B0604030504040204" pitchFamily="34" charset="0"/>
            </a:endParaRPr>
          </a:p>
          <a:p>
            <a:pPr marL="342900" indent="-342900">
              <a:buFont typeface="Wingdings" panose="05000000000000000000" pitchFamily="2" charset="2"/>
              <a:buChar char="v"/>
            </a:pPr>
            <a:r>
              <a:rPr lang="en-US" sz="2000" b="1" dirty="0" smtClean="0">
                <a:solidFill>
                  <a:schemeClr val="tx1">
                    <a:lumMod val="95000"/>
                  </a:schemeClr>
                </a:solidFill>
                <a:latin typeface="Tahoma" panose="020B0604030504040204" pitchFamily="34" charset="0"/>
              </a:rPr>
              <a:t>Fisheries</a:t>
            </a:r>
            <a:endParaRPr lang="en-US" sz="2000" dirty="0">
              <a:solidFill>
                <a:schemeClr val="tx1">
                  <a:lumMod val="95000"/>
                </a:schemeClr>
              </a:solidFill>
              <a:latin typeface="Tahoma" panose="020B0604030504040204" pitchFamily="34" charset="0"/>
            </a:endParaRPr>
          </a:p>
          <a:p>
            <a:pPr marL="342900" indent="-342900">
              <a:buFont typeface="Wingdings" panose="05000000000000000000" pitchFamily="2" charset="2"/>
              <a:buChar char="v"/>
            </a:pPr>
            <a:r>
              <a:rPr lang="en-US" sz="2000" b="1" dirty="0" smtClean="0">
                <a:solidFill>
                  <a:schemeClr val="tx1">
                    <a:lumMod val="95000"/>
                  </a:schemeClr>
                </a:solidFill>
                <a:latin typeface="Tahoma" panose="020B0604030504040204" pitchFamily="34" charset="0"/>
              </a:rPr>
              <a:t>Coastal Zone</a:t>
            </a:r>
            <a:endParaRPr lang="en-US" sz="2000" dirty="0">
              <a:solidFill>
                <a:schemeClr val="tx1">
                  <a:lumMod val="95000"/>
                </a:schemeClr>
              </a:solidFill>
              <a:latin typeface="Tahoma" panose="020B0604030504040204" pitchFamily="34" charset="0"/>
            </a:endParaRPr>
          </a:p>
          <a:p>
            <a:pPr marL="342900" indent="-342900">
              <a:buFont typeface="Wingdings" panose="05000000000000000000" pitchFamily="2" charset="2"/>
              <a:buChar char="v"/>
            </a:pPr>
            <a:r>
              <a:rPr lang="en-US" sz="2000" b="1" dirty="0" smtClean="0">
                <a:solidFill>
                  <a:schemeClr val="tx1">
                    <a:lumMod val="95000"/>
                  </a:schemeClr>
                </a:solidFill>
                <a:latin typeface="Tahoma" panose="020B0604030504040204" pitchFamily="34" charset="0"/>
              </a:rPr>
              <a:t>Biodiversity</a:t>
            </a:r>
            <a:endParaRPr lang="en-US" sz="2000" dirty="0">
              <a:solidFill>
                <a:schemeClr val="tx1">
                  <a:lumMod val="95000"/>
                </a:schemeClr>
              </a:solidFill>
              <a:latin typeface="Tahoma" panose="020B0604030504040204" pitchFamily="34" charset="0"/>
            </a:endParaRPr>
          </a:p>
          <a:p>
            <a:pPr marL="342900" indent="-342900">
              <a:buFont typeface="Wingdings" panose="05000000000000000000" pitchFamily="2" charset="2"/>
              <a:buChar char="v"/>
            </a:pPr>
            <a:r>
              <a:rPr lang="en-US" sz="2000" b="1" dirty="0" smtClean="0">
                <a:solidFill>
                  <a:schemeClr val="tx1">
                    <a:lumMod val="95000"/>
                  </a:schemeClr>
                </a:solidFill>
                <a:latin typeface="Tahoma" panose="020B0604030504040204" pitchFamily="34" charset="0"/>
              </a:rPr>
              <a:t>Health</a:t>
            </a:r>
            <a:endParaRPr lang="en-US" sz="2000" dirty="0">
              <a:solidFill>
                <a:schemeClr val="tx1">
                  <a:lumMod val="95000"/>
                </a:schemeClr>
              </a:solidFill>
              <a:latin typeface="Tahoma" panose="020B0604030504040204" pitchFamily="34" charset="0"/>
            </a:endParaRPr>
          </a:p>
          <a:p>
            <a:endParaRPr lang="en-US" dirty="0">
              <a:solidFill>
                <a:srgbClr val="000000"/>
              </a:solidFill>
              <a:latin typeface="Tahoma" panose="020B0604030504040204" pitchFamily="34" charset="0"/>
            </a:endParaRPr>
          </a:p>
        </p:txBody>
      </p:sp>
    </p:spTree>
    <p:extLst>
      <p:ext uri="{BB962C8B-B14F-4D97-AF65-F5344CB8AC3E}">
        <p14:creationId xmlns:p14="http://schemas.microsoft.com/office/powerpoint/2010/main" val="1523598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143" y="-581026"/>
            <a:ext cx="2817263" cy="1597975"/>
          </a:xfrm>
        </p:spPr>
        <p:txBody>
          <a:bodyPr/>
          <a:lstStyle/>
          <a:p>
            <a:r>
              <a:rPr lang="en-GB" sz="2400" dirty="0" smtClean="0">
                <a:solidFill>
                  <a:srgbClr val="FF0000"/>
                </a:solidFill>
              </a:rPr>
              <a:t>MITIGATION </a:t>
            </a:r>
            <a:r>
              <a:rPr lang="en-GB" sz="2400" dirty="0" smtClean="0">
                <a:solidFill>
                  <a:srgbClr val="FF0000"/>
                </a:solidFill>
              </a:rPr>
              <a:t/>
            </a:r>
            <a:br>
              <a:rPr lang="en-GB" sz="2400" dirty="0" smtClean="0">
                <a:solidFill>
                  <a:srgbClr val="FF0000"/>
                </a:solidFill>
              </a:rPr>
            </a:br>
            <a:r>
              <a:rPr lang="en-GB" sz="2400" dirty="0" smtClean="0">
                <a:solidFill>
                  <a:srgbClr val="FF0000"/>
                </a:solidFill>
              </a:rPr>
              <a:t>SECTORS</a:t>
            </a:r>
            <a:endParaRPr lang="en-US" sz="2400" dirty="0">
              <a:solidFill>
                <a:srgbClr val="FF0000"/>
              </a:solidFill>
            </a:endParaRPr>
          </a:p>
        </p:txBody>
      </p:sp>
      <p:sp>
        <p:nvSpPr>
          <p:cNvPr id="3" name="Content Placeholder 2"/>
          <p:cNvSpPr>
            <a:spLocks noGrp="1"/>
          </p:cNvSpPr>
          <p:nvPr>
            <p:ph idx="1"/>
          </p:nvPr>
        </p:nvSpPr>
        <p:spPr>
          <a:xfrm>
            <a:off x="3555051" y="265700"/>
            <a:ext cx="8407178" cy="6388318"/>
          </a:xfrm>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solidFill>
                <a:srgbClr val="000000"/>
              </a:solidFill>
              <a:latin typeface="Tahoma" panose="020B0604030504040204" pitchFamily="34" charset="0"/>
            </a:endParaRPr>
          </a:p>
          <a:p>
            <a:pPr marL="0" indent="0" algn="ctr">
              <a:buNone/>
            </a:pPr>
            <a:r>
              <a:rPr lang="en-US" sz="1800" b="1" dirty="0" smtClean="0">
                <a:latin typeface="Tahoma" panose="020B0604030504040204" pitchFamily="34" charset="0"/>
              </a:rPr>
              <a:t>Mitigation </a:t>
            </a:r>
            <a:r>
              <a:rPr lang="en-US" sz="1800" b="1" dirty="0" smtClean="0">
                <a:latin typeface="Tahoma" panose="020B0604030504040204" pitchFamily="34" charset="0"/>
              </a:rPr>
              <a:t>Measures </a:t>
            </a:r>
            <a:r>
              <a:rPr lang="en-US" sz="1800" b="1" dirty="0" err="1" smtClean="0">
                <a:latin typeface="Tahoma" panose="020B0604030504040204" pitchFamily="34" charset="0"/>
              </a:rPr>
              <a:t>Idenfied</a:t>
            </a:r>
            <a:endParaRPr lang="en-US" sz="1800" dirty="0">
              <a:latin typeface="Tahoma" panose="020B0604030504040204" pitchFamily="34" charset="0"/>
            </a:endParaRPr>
          </a:p>
          <a:p>
            <a:r>
              <a:rPr lang="en-GB" sz="1800" b="1" dirty="0" smtClean="0">
                <a:latin typeface="Tahoma" panose="020B0604030504040204" pitchFamily="34" charset="0"/>
              </a:rPr>
              <a:t>smart </a:t>
            </a:r>
            <a:r>
              <a:rPr lang="en-GB" sz="1800" b="1" dirty="0">
                <a:latin typeface="Tahoma" panose="020B0604030504040204" pitchFamily="34" charset="0"/>
              </a:rPr>
              <a:t>use of marine resources</a:t>
            </a:r>
            <a:r>
              <a:rPr lang="en-GB" sz="1800" dirty="0">
                <a:latin typeface="Tahoma" panose="020B0604030504040204" pitchFamily="34" charset="0"/>
              </a:rPr>
              <a:t>;</a:t>
            </a:r>
          </a:p>
          <a:p>
            <a:r>
              <a:rPr lang="en-GB" sz="1800" b="1" dirty="0" err="1" smtClean="0">
                <a:latin typeface="Tahoma" panose="020B0604030504040204" pitchFamily="34" charset="0"/>
              </a:rPr>
              <a:t>expansion</a:t>
            </a:r>
            <a:r>
              <a:rPr lang="en-GB" sz="1800" dirty="0" err="1" smtClean="0">
                <a:latin typeface="Tahoma" panose="020B0604030504040204" pitchFamily="34" charset="0"/>
              </a:rPr>
              <a:t>in</a:t>
            </a:r>
            <a:r>
              <a:rPr lang="en-GB" sz="1800" dirty="0" smtClean="0">
                <a:latin typeface="Tahoma" panose="020B0604030504040204" pitchFamily="34" charset="0"/>
              </a:rPr>
              <a:t> </a:t>
            </a:r>
            <a:r>
              <a:rPr lang="en-GB" sz="1800" dirty="0">
                <a:latin typeface="Tahoma" panose="020B0604030504040204" pitchFamily="34" charset="0"/>
              </a:rPr>
              <a:t>solar, wind and biomass energy production and other </a:t>
            </a:r>
            <a:r>
              <a:rPr lang="en-GB" sz="1800" b="1" dirty="0">
                <a:latin typeface="Tahoma" panose="020B0604030504040204" pitchFamily="34" charset="0"/>
              </a:rPr>
              <a:t>renewable </a:t>
            </a:r>
            <a:r>
              <a:rPr lang="en-GB" sz="1800" b="1" dirty="0" err="1">
                <a:latin typeface="Tahoma" panose="020B0604030504040204" pitchFamily="34" charset="0"/>
              </a:rPr>
              <a:t>energy</a:t>
            </a:r>
            <a:r>
              <a:rPr lang="en-GB" sz="1800" dirty="0" err="1">
                <a:latin typeface="Tahoma" panose="020B0604030504040204" pitchFamily="34" charset="0"/>
              </a:rPr>
              <a:t>sources</a:t>
            </a:r>
            <a:r>
              <a:rPr lang="en-GB" sz="1800" dirty="0">
                <a:latin typeface="Tahoma" panose="020B0604030504040204" pitchFamily="34" charset="0"/>
              </a:rPr>
              <a:t>;</a:t>
            </a:r>
          </a:p>
          <a:p>
            <a:r>
              <a:rPr lang="en-GB" sz="1800" b="1" dirty="0" smtClean="0">
                <a:latin typeface="Tahoma" panose="020B0604030504040204" pitchFamily="34" charset="0"/>
              </a:rPr>
              <a:t>sustainable </a:t>
            </a:r>
            <a:r>
              <a:rPr lang="en-GB" sz="1800" b="1" dirty="0">
                <a:latin typeface="Tahoma" panose="020B0604030504040204" pitchFamily="34" charset="0"/>
              </a:rPr>
              <a:t>consumption and  production </a:t>
            </a:r>
            <a:r>
              <a:rPr lang="en-GB" sz="1800" dirty="0">
                <a:latin typeface="Tahoma" panose="020B0604030504040204" pitchFamily="34" charset="0"/>
              </a:rPr>
              <a:t>in all sectors of the economy;</a:t>
            </a:r>
          </a:p>
          <a:p>
            <a:r>
              <a:rPr lang="en-GB" sz="1800" dirty="0" smtClean="0">
                <a:latin typeface="Tahoma" panose="020B0604030504040204" pitchFamily="34" charset="0"/>
              </a:rPr>
              <a:t>gradual </a:t>
            </a:r>
            <a:r>
              <a:rPr lang="en-GB" sz="1800" dirty="0">
                <a:latin typeface="Tahoma" panose="020B0604030504040204" pitchFamily="34" charset="0"/>
              </a:rPr>
              <a:t>shift towards the </a:t>
            </a:r>
            <a:r>
              <a:rPr lang="en-GB" sz="1800" b="1" dirty="0">
                <a:latin typeface="Tahoma" panose="020B0604030504040204" pitchFamily="34" charset="0"/>
              </a:rPr>
              <a:t>use of cleaner energy technologies</a:t>
            </a:r>
            <a:r>
              <a:rPr lang="en-GB" sz="1800" dirty="0">
                <a:latin typeface="Tahoma" panose="020B0604030504040204" pitchFamily="34" charset="0"/>
              </a:rPr>
              <a:t>;</a:t>
            </a:r>
          </a:p>
          <a:p>
            <a:r>
              <a:rPr lang="en-GB" sz="1800" b="1" dirty="0" smtClean="0">
                <a:latin typeface="Tahoma" panose="020B0604030504040204" pitchFamily="34" charset="0"/>
              </a:rPr>
              <a:t>efficient </a:t>
            </a:r>
            <a:r>
              <a:rPr lang="en-GB" sz="1800" b="1" dirty="0">
                <a:latin typeface="Tahoma" panose="020B0604030504040204" pitchFamily="34" charset="0"/>
              </a:rPr>
              <a:t>use of energy </a:t>
            </a:r>
            <a:r>
              <a:rPr lang="en-GB" sz="1800" dirty="0">
                <a:latin typeface="Tahoma" panose="020B0604030504040204" pitchFamily="34" charset="0"/>
              </a:rPr>
              <a:t>through the deployment of appropriate technologies in all sectors of the economy and awareness  raising on energy conservation;</a:t>
            </a:r>
          </a:p>
          <a:p>
            <a:r>
              <a:rPr lang="en-GB" sz="1800" b="1" dirty="0" smtClean="0">
                <a:latin typeface="Tahoma" panose="020B0604030504040204" pitchFamily="34" charset="0"/>
              </a:rPr>
              <a:t>sustainable </a:t>
            </a:r>
            <a:r>
              <a:rPr lang="en-GB" sz="1800" b="1" dirty="0">
                <a:latin typeface="Tahoma" panose="020B0604030504040204" pitchFamily="34" charset="0"/>
              </a:rPr>
              <a:t>transportation</a:t>
            </a:r>
            <a:r>
              <a:rPr lang="en-GB" sz="1800" dirty="0">
                <a:latin typeface="Tahoma" panose="020B0604030504040204" pitchFamily="34" charset="0"/>
              </a:rPr>
              <a:t>, including promotion of energy efficient mass transportation systems ;</a:t>
            </a:r>
          </a:p>
          <a:p>
            <a:r>
              <a:rPr lang="en-GB" sz="1800" b="1" dirty="0" smtClean="0">
                <a:latin typeface="Tahoma" panose="020B0604030504040204" pitchFamily="34" charset="0"/>
              </a:rPr>
              <a:t>climate </a:t>
            </a:r>
            <a:r>
              <a:rPr lang="en-GB" sz="1800" b="1" dirty="0">
                <a:latin typeface="Tahoma" panose="020B0604030504040204" pitchFamily="34" charset="0"/>
              </a:rPr>
              <a:t>smart agriculture </a:t>
            </a:r>
            <a:r>
              <a:rPr lang="en-GB" sz="1800" dirty="0">
                <a:latin typeface="Tahoma" panose="020B0604030504040204" pitchFamily="34" charset="0"/>
              </a:rPr>
              <a:t>including bio-farming;</a:t>
            </a:r>
          </a:p>
          <a:p>
            <a:r>
              <a:rPr lang="en-GB" sz="1800" b="1" dirty="0" smtClean="0">
                <a:latin typeface="Tahoma" panose="020B0604030504040204" pitchFamily="34" charset="0"/>
              </a:rPr>
              <a:t>sustainable </a:t>
            </a:r>
            <a:r>
              <a:rPr lang="en-GB" sz="1800" b="1" dirty="0">
                <a:latin typeface="Tahoma" panose="020B0604030504040204" pitchFamily="34" charset="0"/>
              </a:rPr>
              <a:t>and integrated waste management</a:t>
            </a:r>
            <a:r>
              <a:rPr lang="en-GB" sz="1800" dirty="0">
                <a:latin typeface="Tahoma" panose="020B0604030504040204" pitchFamily="34" charset="0"/>
              </a:rPr>
              <a:t>, including waste to energy;</a:t>
            </a:r>
          </a:p>
          <a:p>
            <a:r>
              <a:rPr lang="en-GB" sz="1800" b="1" dirty="0" smtClean="0">
                <a:latin typeface="Tahoma" panose="020B0604030504040204" pitchFamily="34" charset="0"/>
              </a:rPr>
              <a:t>sustained </a:t>
            </a:r>
            <a:r>
              <a:rPr lang="en-GB" sz="1800" b="1" dirty="0">
                <a:latin typeface="Tahoma" panose="020B0604030504040204" pitchFamily="34" charset="0"/>
              </a:rPr>
              <a:t>tree planting </a:t>
            </a:r>
            <a:r>
              <a:rPr lang="en-GB" sz="1800" b="1" dirty="0" err="1">
                <a:latin typeface="Tahoma" panose="020B0604030504040204" pitchFamily="34" charset="0"/>
              </a:rPr>
              <a:t>programmewithin</a:t>
            </a:r>
            <a:r>
              <a:rPr lang="en-GB" sz="1800" b="1" dirty="0">
                <a:latin typeface="Tahoma" panose="020B0604030504040204" pitchFamily="34" charset="0"/>
              </a:rPr>
              <a:t> the context of the cleaner, greener and safer initiative</a:t>
            </a:r>
            <a:r>
              <a:rPr lang="en-GB" sz="1800" dirty="0">
                <a:latin typeface="Tahoma" panose="020B0604030504040204" pitchFamily="34" charset="0"/>
              </a:rPr>
              <a:t>; and</a:t>
            </a:r>
          </a:p>
          <a:p>
            <a:r>
              <a:rPr lang="en-GB" sz="1800" b="1" dirty="0" smtClean="0">
                <a:latin typeface="Tahoma" panose="020B0604030504040204" pitchFamily="34" charset="0"/>
              </a:rPr>
              <a:t>leapfrog </a:t>
            </a:r>
            <a:r>
              <a:rPr lang="en-GB" sz="1800" b="1" dirty="0">
                <a:latin typeface="Tahoma" panose="020B0604030504040204" pitchFamily="34" charset="0"/>
              </a:rPr>
              <a:t>to low global warming potential refrigerants</a:t>
            </a:r>
            <a:r>
              <a:rPr lang="en-GB" sz="1800" dirty="0">
                <a:latin typeface="Tahoma" panose="020B0604030504040204" pitchFamily="34" charset="0"/>
              </a:rPr>
              <a:t>.</a:t>
            </a:r>
          </a:p>
        </p:txBody>
      </p:sp>
      <p:sp>
        <p:nvSpPr>
          <p:cNvPr id="4" name="Text Placeholder 3"/>
          <p:cNvSpPr>
            <a:spLocks noGrp="1"/>
          </p:cNvSpPr>
          <p:nvPr>
            <p:ph type="body" sz="half" idx="2"/>
          </p:nvPr>
        </p:nvSpPr>
        <p:spPr>
          <a:xfrm>
            <a:off x="609601" y="1435101"/>
            <a:ext cx="2731805" cy="4691063"/>
          </a:xfrm>
        </p:spPr>
        <p:style>
          <a:lnRef idx="2">
            <a:schemeClr val="accent2">
              <a:shade val="50000"/>
            </a:schemeClr>
          </a:lnRef>
          <a:fillRef idx="1">
            <a:schemeClr val="accent2"/>
          </a:fillRef>
          <a:effectRef idx="0">
            <a:schemeClr val="accent2"/>
          </a:effectRef>
          <a:fontRef idx="minor">
            <a:schemeClr val="lt1"/>
          </a:fontRef>
        </p:style>
        <p:txBody>
          <a:bodyPr/>
          <a:lstStyle/>
          <a:p>
            <a:endParaRPr lang="en-US" sz="1050" dirty="0">
              <a:solidFill>
                <a:srgbClr val="000000"/>
              </a:solidFill>
              <a:latin typeface="Tahoma" panose="020B0604030504040204" pitchFamily="34" charset="0"/>
            </a:endParaRPr>
          </a:p>
          <a:p>
            <a:endParaRPr lang="en-US" sz="1050" dirty="0">
              <a:latin typeface="Tahoma" panose="020B0604030504040204" pitchFamily="34" charset="0"/>
            </a:endParaRPr>
          </a:p>
          <a:p>
            <a:pPr marL="457200" indent="-457200">
              <a:buFont typeface="Wingdings" panose="05000000000000000000" pitchFamily="2" charset="2"/>
              <a:buChar char="v"/>
            </a:pPr>
            <a:r>
              <a:rPr lang="en-US" sz="2000" b="1" dirty="0">
                <a:latin typeface="Tahoma" panose="020B0604030504040204" pitchFamily="34" charset="0"/>
              </a:rPr>
              <a:t>Energy,</a:t>
            </a:r>
            <a:endParaRPr lang="en-US" sz="2000" dirty="0">
              <a:latin typeface="Tahoma" panose="020B0604030504040204" pitchFamily="34" charset="0"/>
            </a:endParaRPr>
          </a:p>
          <a:p>
            <a:pPr marL="457200" indent="-457200">
              <a:buFont typeface="Wingdings" panose="05000000000000000000" pitchFamily="2" charset="2"/>
              <a:buChar char="v"/>
            </a:pPr>
            <a:r>
              <a:rPr lang="en-US" sz="2000" b="1" dirty="0" smtClean="0">
                <a:latin typeface="Tahoma" panose="020B0604030504040204" pitchFamily="34" charset="0"/>
              </a:rPr>
              <a:t>Transport</a:t>
            </a:r>
            <a:r>
              <a:rPr lang="en-US" sz="2000" b="1" dirty="0">
                <a:latin typeface="Tahoma" panose="020B0604030504040204" pitchFamily="34" charset="0"/>
              </a:rPr>
              <a:t>,</a:t>
            </a:r>
            <a:endParaRPr lang="en-US" sz="2000" dirty="0">
              <a:latin typeface="Tahoma" panose="020B0604030504040204" pitchFamily="34" charset="0"/>
            </a:endParaRPr>
          </a:p>
          <a:p>
            <a:pPr marL="457200" indent="-457200">
              <a:buFont typeface="Wingdings" panose="05000000000000000000" pitchFamily="2" charset="2"/>
              <a:buChar char="v"/>
            </a:pPr>
            <a:r>
              <a:rPr lang="en-US" sz="2000" b="1" dirty="0" smtClean="0">
                <a:latin typeface="Tahoma" panose="020B0604030504040204" pitchFamily="34" charset="0"/>
              </a:rPr>
              <a:t>Industry</a:t>
            </a:r>
            <a:r>
              <a:rPr lang="en-US" sz="2000" b="1" dirty="0">
                <a:latin typeface="Tahoma" panose="020B0604030504040204" pitchFamily="34" charset="0"/>
              </a:rPr>
              <a:t>,</a:t>
            </a:r>
            <a:endParaRPr lang="en-US" sz="2000" dirty="0">
              <a:latin typeface="Tahoma" panose="020B0604030504040204" pitchFamily="34" charset="0"/>
            </a:endParaRPr>
          </a:p>
          <a:p>
            <a:pPr marL="457200" indent="-457200">
              <a:buFont typeface="Wingdings" panose="05000000000000000000" pitchFamily="2" charset="2"/>
              <a:buChar char="v"/>
            </a:pPr>
            <a:r>
              <a:rPr lang="en-US" sz="2000" b="1" dirty="0" smtClean="0">
                <a:latin typeface="Tahoma" panose="020B0604030504040204" pitchFamily="34" charset="0"/>
              </a:rPr>
              <a:t>Agriculture</a:t>
            </a:r>
            <a:r>
              <a:rPr lang="en-US" sz="2000" b="1" dirty="0">
                <a:latin typeface="Tahoma" panose="020B0604030504040204" pitchFamily="34" charset="0"/>
              </a:rPr>
              <a:t>,</a:t>
            </a:r>
            <a:endParaRPr lang="en-US" sz="2000" dirty="0">
              <a:latin typeface="Tahoma" panose="020B0604030504040204" pitchFamily="34" charset="0"/>
            </a:endParaRPr>
          </a:p>
          <a:p>
            <a:pPr marL="457200" indent="-457200">
              <a:buFont typeface="Wingdings" panose="05000000000000000000" pitchFamily="2" charset="2"/>
              <a:buChar char="v"/>
            </a:pPr>
            <a:r>
              <a:rPr lang="en-US" sz="2000" b="1" dirty="0" smtClean="0">
                <a:latin typeface="Tahoma" panose="020B0604030504040204" pitchFamily="34" charset="0"/>
              </a:rPr>
              <a:t>Waste, and</a:t>
            </a:r>
            <a:endParaRPr lang="en-US" sz="2000" dirty="0">
              <a:latin typeface="Tahoma" panose="020B0604030504040204" pitchFamily="34" charset="0"/>
            </a:endParaRPr>
          </a:p>
          <a:p>
            <a:pPr marL="457200" indent="-457200">
              <a:buFont typeface="Wingdings" panose="05000000000000000000" pitchFamily="2" charset="2"/>
              <a:buChar char="v"/>
            </a:pPr>
            <a:r>
              <a:rPr lang="en-US" sz="2000" b="1" dirty="0" smtClean="0">
                <a:latin typeface="Tahoma" panose="020B0604030504040204" pitchFamily="34" charset="0"/>
              </a:rPr>
              <a:t>Land </a:t>
            </a:r>
            <a:r>
              <a:rPr lang="en-US" sz="2000" b="1" dirty="0">
                <a:latin typeface="Tahoma" panose="020B0604030504040204" pitchFamily="34" charset="0"/>
              </a:rPr>
              <a:t>Use and Forestry.</a:t>
            </a:r>
            <a:endParaRPr lang="en-US" sz="2000" dirty="0">
              <a:latin typeface="Tahoma" panose="020B0604030504040204" pitchFamily="34" charset="0"/>
            </a:endParaRPr>
          </a:p>
          <a:p>
            <a:endParaRPr lang="en-US" dirty="0">
              <a:latin typeface="Tahoma" panose="020B0604030504040204" pitchFamily="34" charset="0"/>
            </a:endParaRPr>
          </a:p>
        </p:txBody>
      </p:sp>
    </p:spTree>
    <p:extLst>
      <p:ext uri="{BB962C8B-B14F-4D97-AF65-F5344CB8AC3E}">
        <p14:creationId xmlns:p14="http://schemas.microsoft.com/office/powerpoint/2010/main" val="2440035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Auditing Government response to Climate Change</a:t>
            </a:r>
            <a:endParaRPr lang="en-US" dirty="0"/>
          </a:p>
        </p:txBody>
      </p:sp>
      <p:sp>
        <p:nvSpPr>
          <p:cNvPr id="3" name="Content Placeholder 2"/>
          <p:cNvSpPr>
            <a:spLocks noGrp="1"/>
          </p:cNvSpPr>
          <p:nvPr>
            <p:ph idx="1"/>
          </p:nvPr>
        </p:nvSpPr>
        <p:spPr/>
        <p:txBody>
          <a:bodyPr/>
          <a:lstStyle/>
          <a:p>
            <a:pPr marL="0" indent="0">
              <a:buNone/>
            </a:pPr>
            <a:r>
              <a:rPr lang="en-GB" dirty="0" smtClean="0"/>
              <a:t>Undertaken by the National Audit Office, the SAI of Mauritius</a:t>
            </a:r>
          </a:p>
          <a:p>
            <a:endParaRPr lang="en-US" dirty="0"/>
          </a:p>
        </p:txBody>
      </p:sp>
      <p:pic>
        <p:nvPicPr>
          <p:cNvPr id="4" name="Picture 7" descr="main_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22" y="2148840"/>
            <a:ext cx="8828650" cy="459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426549" y="2540949"/>
            <a:ext cx="3698968" cy="369332"/>
          </a:xfrm>
          <a:prstGeom prst="rect">
            <a:avLst/>
          </a:prstGeom>
        </p:spPr>
        <p:txBody>
          <a:bodyPr wrap="square">
            <a:spAutoFit/>
          </a:bodyPr>
          <a:lstStyle/>
          <a:p>
            <a:pPr lvl="2" fontAlgn="base">
              <a:spcBef>
                <a:spcPct val="0"/>
              </a:spcBef>
              <a:spcAft>
                <a:spcPct val="0"/>
              </a:spcAft>
            </a:pPr>
            <a:r>
              <a:rPr lang="en-US" altLang="en-US" b="1" dirty="0">
                <a:solidFill>
                  <a:srgbClr val="FF3300"/>
                </a:solidFill>
                <a:latin typeface="Arial" panose="020B0604020202020204" pitchFamily="34" charset="0"/>
              </a:rPr>
              <a:t>https://nao.govmu.org</a:t>
            </a:r>
          </a:p>
        </p:txBody>
      </p:sp>
    </p:spTree>
    <p:extLst>
      <p:ext uri="{BB962C8B-B14F-4D97-AF65-F5344CB8AC3E}">
        <p14:creationId xmlns:p14="http://schemas.microsoft.com/office/powerpoint/2010/main" val="3289599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Auditing Climate Change</a:t>
            </a:r>
            <a:endParaRPr lang="en-US" dirty="0"/>
          </a:p>
        </p:txBody>
      </p:sp>
      <p:sp>
        <p:nvSpPr>
          <p:cNvPr id="3" name="Content Placeholder 2"/>
          <p:cNvSpPr>
            <a:spLocks noGrp="1"/>
          </p:cNvSpPr>
          <p:nvPr>
            <p:ph idx="1"/>
          </p:nvPr>
        </p:nvSpPr>
        <p:spPr/>
        <p:txBody>
          <a:bodyPr/>
          <a:lstStyle/>
          <a:p>
            <a:pPr marL="0" indent="0">
              <a:lnSpc>
                <a:spcPct val="90000"/>
              </a:lnSpc>
              <a:spcBef>
                <a:spcPct val="0"/>
              </a:spcBef>
              <a:buClrTx/>
              <a:buSzTx/>
              <a:buNone/>
            </a:pPr>
            <a:r>
              <a:rPr lang="en-GB" dirty="0">
                <a:effectLst/>
                <a:latin typeface="Times New Roman" panose="02020603050405020304" pitchFamily="18" charset="0"/>
                <a:ea typeface="Calibri" panose="020F0502020204030204" pitchFamily="34" charset="0"/>
              </a:rPr>
              <a:t>I</a:t>
            </a:r>
            <a:r>
              <a:rPr lang="en-GB" kern="0" dirty="0" smtClean="0">
                <a:effectLst/>
                <a:latin typeface="Times New Roman" panose="02020603050405020304" pitchFamily="18" charset="0"/>
                <a:ea typeface="Calibri" panose="020F0502020204030204" pitchFamily="34" charset="0"/>
              </a:rPr>
              <a:t>ncorporated in the three types of Audit undertaken by SAI Mauritius. </a:t>
            </a:r>
            <a:endParaRPr lang="en-GB" kern="0" dirty="0" smtClean="0">
              <a:effectLst/>
              <a:latin typeface="Times New Roman" panose="02020603050405020304" pitchFamily="18" charset="0"/>
              <a:ea typeface="Calibri" panose="020F0502020204030204" pitchFamily="34" charset="0"/>
            </a:endParaRPr>
          </a:p>
          <a:p>
            <a:pPr>
              <a:lnSpc>
                <a:spcPct val="90000"/>
              </a:lnSpc>
              <a:spcBef>
                <a:spcPct val="0"/>
              </a:spcBef>
              <a:buClrTx/>
              <a:buSzTx/>
              <a:buFont typeface="Wingdings" panose="05000000000000000000" pitchFamily="2" charset="2"/>
              <a:buChar char="Ø"/>
            </a:pPr>
            <a:endParaRPr lang="en-GB" kern="0" dirty="0" smtClean="0">
              <a:effectLst/>
              <a:latin typeface="Times New Roman" panose="02020603050405020304" pitchFamily="18" charset="0"/>
              <a:ea typeface="Calibri" panose="020F0502020204030204" pitchFamily="34" charset="0"/>
            </a:endParaRPr>
          </a:p>
          <a:p>
            <a:pPr lvl="1">
              <a:lnSpc>
                <a:spcPct val="90000"/>
              </a:lnSpc>
              <a:spcBef>
                <a:spcPct val="0"/>
              </a:spcBef>
              <a:buClrTx/>
              <a:buSzTx/>
              <a:buFont typeface="Wingdings" panose="05000000000000000000" pitchFamily="2" charset="2"/>
              <a:buChar char="§"/>
            </a:pPr>
            <a:r>
              <a:rPr lang="en-US" altLang="en-US" dirty="0" smtClean="0">
                <a:solidFill>
                  <a:srgbClr val="FFFFFF"/>
                </a:solidFill>
              </a:rPr>
              <a:t>Financial Audit, </a:t>
            </a:r>
          </a:p>
          <a:p>
            <a:pPr lvl="1">
              <a:lnSpc>
                <a:spcPct val="90000"/>
              </a:lnSpc>
              <a:spcBef>
                <a:spcPct val="0"/>
              </a:spcBef>
              <a:buClrTx/>
              <a:buSzTx/>
              <a:buFont typeface="Wingdings" panose="05000000000000000000" pitchFamily="2" charset="2"/>
              <a:buChar char="§"/>
            </a:pPr>
            <a:endParaRPr lang="en-US" altLang="en-US" dirty="0">
              <a:solidFill>
                <a:srgbClr val="FFFFFF"/>
              </a:solidFill>
            </a:endParaRPr>
          </a:p>
          <a:p>
            <a:pPr lvl="1">
              <a:lnSpc>
                <a:spcPct val="90000"/>
              </a:lnSpc>
              <a:spcBef>
                <a:spcPct val="0"/>
              </a:spcBef>
              <a:buClrTx/>
              <a:buSzTx/>
              <a:buFont typeface="Wingdings" panose="05000000000000000000" pitchFamily="2" charset="2"/>
              <a:buChar char="§"/>
            </a:pPr>
            <a:r>
              <a:rPr lang="en-GB" altLang="en-US" dirty="0" smtClean="0">
                <a:solidFill>
                  <a:srgbClr val="FFFFFF"/>
                </a:solidFill>
              </a:rPr>
              <a:t>Compliance Audit and </a:t>
            </a:r>
          </a:p>
          <a:p>
            <a:pPr lvl="1">
              <a:lnSpc>
                <a:spcPct val="90000"/>
              </a:lnSpc>
              <a:spcBef>
                <a:spcPct val="0"/>
              </a:spcBef>
              <a:buClrTx/>
              <a:buSzTx/>
              <a:buFont typeface="Wingdings" panose="05000000000000000000" pitchFamily="2" charset="2"/>
              <a:buChar char="§"/>
            </a:pPr>
            <a:endParaRPr lang="en-GB" altLang="en-US" dirty="0">
              <a:solidFill>
                <a:srgbClr val="FFFFFF"/>
              </a:solidFill>
            </a:endParaRPr>
          </a:p>
          <a:p>
            <a:pPr lvl="1">
              <a:lnSpc>
                <a:spcPct val="90000"/>
              </a:lnSpc>
              <a:spcBef>
                <a:spcPct val="0"/>
              </a:spcBef>
              <a:buClrTx/>
              <a:buSzTx/>
              <a:buFont typeface="Wingdings" panose="05000000000000000000" pitchFamily="2" charset="2"/>
              <a:buChar char="§"/>
            </a:pPr>
            <a:r>
              <a:rPr lang="en-US" altLang="en-US" dirty="0" smtClean="0">
                <a:solidFill>
                  <a:srgbClr val="FFFFFF"/>
                </a:solidFill>
              </a:rPr>
              <a:t>Performance </a:t>
            </a:r>
            <a:r>
              <a:rPr lang="en-US" altLang="en-US" dirty="0">
                <a:solidFill>
                  <a:srgbClr val="FFFFFF"/>
                </a:solidFill>
              </a:rPr>
              <a:t>Audit </a:t>
            </a:r>
          </a:p>
        </p:txBody>
      </p:sp>
    </p:spTree>
    <p:extLst>
      <p:ext uri="{BB962C8B-B14F-4D97-AF65-F5344CB8AC3E}">
        <p14:creationId xmlns:p14="http://schemas.microsoft.com/office/powerpoint/2010/main" val="1808955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4267200" y="609600"/>
            <a:ext cx="48985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fontAlgn="base">
              <a:spcBef>
                <a:spcPct val="0"/>
              </a:spcBef>
              <a:spcAft>
                <a:spcPct val="0"/>
              </a:spcAft>
              <a:buClrTx/>
              <a:buSzTx/>
              <a:buFontTx/>
              <a:buNone/>
            </a:pPr>
            <a:r>
              <a:rPr lang="en-US" altLang="en-US" dirty="0" smtClean="0">
                <a:solidFill>
                  <a:srgbClr val="FFFFFF"/>
                </a:solidFill>
              </a:rPr>
              <a:t>Performance audit </a:t>
            </a:r>
            <a:r>
              <a:rPr lang="en-US" altLang="en-US" dirty="0" smtClean="0">
                <a:solidFill>
                  <a:srgbClr val="FFFFFF"/>
                </a:solidFill>
              </a:rPr>
              <a:t>conducted</a:t>
            </a:r>
            <a:endParaRPr lang="en-IN" altLang="en-US" dirty="0">
              <a:solidFill>
                <a:srgbClr val="FFFFFF"/>
              </a:solidFill>
            </a:endParaRPr>
          </a:p>
        </p:txBody>
      </p:sp>
      <p:sp>
        <p:nvSpPr>
          <p:cNvPr id="4" name="Rectangle 3"/>
          <p:cNvSpPr/>
          <p:nvPr/>
        </p:nvSpPr>
        <p:spPr>
          <a:xfrm>
            <a:off x="3048000" y="2759586"/>
            <a:ext cx="6096000" cy="1338828"/>
          </a:xfrm>
          <a:prstGeom prst="rect">
            <a:avLst/>
          </a:prstGeom>
        </p:spPr>
        <p:txBody>
          <a:bodyPr>
            <a:spAutoFit/>
          </a:bodyPr>
          <a:lstStyle/>
          <a:p>
            <a:pPr algn="just">
              <a:lnSpc>
                <a:spcPct val="150000"/>
              </a:lnSpc>
              <a:spcAft>
                <a:spcPts val="0"/>
              </a:spcAft>
            </a:pPr>
            <a:r>
              <a:rPr lang="en-GB" kern="0" dirty="0">
                <a:latin typeface="Times New Roman" panose="02020603050405020304" pitchFamily="18" charset="0"/>
                <a:ea typeface="Calibri" panose="020F0502020204030204" pitchFamily="34" charset="0"/>
              </a:rPr>
              <a:t>The Performance Audit Unit of SAI Mauritius carried out several performance audits relating to Climate Change. These reports are available on the SAI website </a:t>
            </a:r>
            <a:r>
              <a:rPr lang="en-GB" u="sng" kern="0"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nao.govmu.org</a:t>
            </a:r>
            <a:endParaRPr lang="en-US" sz="1600" kern="100" dirty="0">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1350188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E5E5FF"/>
                </a:solidFill>
              </a:rPr>
              <a:t>Auditing Climate </a:t>
            </a:r>
            <a:r>
              <a:rPr lang="en-GB" dirty="0" smtClean="0">
                <a:solidFill>
                  <a:srgbClr val="E5E5FF"/>
                </a:solidFill>
              </a:rPr>
              <a:t>Change</a:t>
            </a:r>
            <a:endParaRPr lang="en-US" dirty="0"/>
          </a:p>
        </p:txBody>
      </p:sp>
      <p:sp>
        <p:nvSpPr>
          <p:cNvPr id="3" name="Content Placeholder 2"/>
          <p:cNvSpPr>
            <a:spLocks noGrp="1"/>
          </p:cNvSpPr>
          <p:nvPr>
            <p:ph idx="1"/>
          </p:nvPr>
        </p:nvSpPr>
        <p:spPr/>
        <p:txBody>
          <a:bodyPr/>
          <a:lstStyle/>
          <a:p>
            <a:pPr marL="0" lvl="0" indent="0" algn="just">
              <a:lnSpc>
                <a:spcPct val="150000"/>
              </a:lnSpc>
              <a:spcAft>
                <a:spcPts val="0"/>
              </a:spcAft>
              <a:buClr>
                <a:srgbClr val="FFCC00"/>
              </a:buClr>
              <a:buNone/>
            </a:pPr>
            <a:r>
              <a:rPr lang="en-GB" dirty="0">
                <a:solidFill>
                  <a:srgbClr val="FFFFFF"/>
                </a:solidFill>
                <a:effectLst/>
                <a:latin typeface="Times New Roman" panose="02020603050405020304" pitchFamily="18" charset="0"/>
                <a:ea typeface="Calibri" panose="020F0502020204030204" pitchFamily="34" charset="0"/>
              </a:rPr>
              <a:t>The relevant published reports are as follows:</a:t>
            </a:r>
            <a:endParaRPr lang="en-US" sz="2800" kern="100" dirty="0">
              <a:solidFill>
                <a:srgbClr val="FFFFFF"/>
              </a:solidFill>
              <a:effectLst/>
              <a:latin typeface="Times New Roman" panose="02020603050405020304" pitchFamily="18" charset="0"/>
              <a:ea typeface="MS PGothic" panose="020B0600070205080204" pitchFamily="34" charset="-128"/>
            </a:endParaRPr>
          </a:p>
          <a:p>
            <a:pPr lvl="0" algn="just">
              <a:lnSpc>
                <a:spcPct val="150000"/>
              </a:lnSpc>
              <a:spcAft>
                <a:spcPts val="0"/>
              </a:spcAft>
              <a:buClr>
                <a:srgbClr val="FFCC00"/>
              </a:buClr>
              <a:buFont typeface="Symbol" panose="05050102010706020507" pitchFamily="18" charset="2"/>
              <a:buChar char=""/>
            </a:pPr>
            <a:r>
              <a:rPr lang="en-US" sz="2800" kern="100" dirty="0">
                <a:effectLst/>
                <a:latin typeface="Times New Roman" panose="02020603050405020304" pitchFamily="18" charset="0"/>
                <a:ea typeface="Times New Roman" panose="02020603050405020304" pitchFamily="18" charset="0"/>
              </a:rPr>
              <a:t>Mitigating of the Impacts of Deforestation</a:t>
            </a:r>
            <a:r>
              <a:rPr lang="en-US" sz="2800" dirty="0">
                <a:effectLst/>
                <a:latin typeface="Times New Roman" panose="02020603050405020304" pitchFamily="18" charset="0"/>
                <a:ea typeface="Calibri" panose="020F0502020204030204" pitchFamily="34" charset="0"/>
              </a:rPr>
              <a:t> </a:t>
            </a:r>
            <a:r>
              <a:rPr lang="en-GB" sz="2800" dirty="0">
                <a:effectLst/>
                <a:latin typeface="Times New Roman" panose="02020603050405020304" pitchFamily="18" charset="0"/>
                <a:ea typeface="Calibri" panose="020F0502020204030204" pitchFamily="34" charset="0"/>
              </a:rPr>
              <a:t> - June 2012</a:t>
            </a:r>
            <a:endParaRPr lang="en-US" sz="2800" kern="100" dirty="0">
              <a:effectLst/>
              <a:latin typeface="Times New Roman" panose="02020603050405020304" pitchFamily="18" charset="0"/>
              <a:ea typeface="MS PGothic" panose="020B0600070205080204" pitchFamily="34" charset="-128"/>
            </a:endParaRPr>
          </a:p>
          <a:p>
            <a:pPr lvl="0" algn="just">
              <a:lnSpc>
                <a:spcPct val="150000"/>
              </a:lnSpc>
              <a:spcAft>
                <a:spcPts val="0"/>
              </a:spcAft>
              <a:buClr>
                <a:srgbClr val="FFCC00"/>
              </a:buClr>
              <a:buFont typeface="Symbol" panose="05050102010706020507" pitchFamily="18" charset="2"/>
              <a:buChar char=""/>
            </a:pPr>
            <a:r>
              <a:rPr lang="en-US" sz="2800" kern="100" dirty="0">
                <a:effectLst/>
                <a:latin typeface="Times New Roman" panose="02020603050405020304" pitchFamily="18" charset="0"/>
                <a:ea typeface="Times New Roman" panose="02020603050405020304" pitchFamily="18" charset="0"/>
              </a:rPr>
              <a:t>Government Response to Mitigate Beach Erosion – November </a:t>
            </a:r>
            <a:r>
              <a:rPr lang="en-US" sz="2800" kern="100" dirty="0" smtClean="0">
                <a:effectLst/>
                <a:latin typeface="Times New Roman" panose="02020603050405020304" pitchFamily="18" charset="0"/>
                <a:ea typeface="Times New Roman" panose="02020603050405020304" pitchFamily="18" charset="0"/>
              </a:rPr>
              <a:t>2013</a:t>
            </a:r>
          </a:p>
          <a:p>
            <a:pPr lvl="0" algn="just">
              <a:lnSpc>
                <a:spcPct val="150000"/>
              </a:lnSpc>
              <a:spcAft>
                <a:spcPts val="0"/>
              </a:spcAft>
              <a:buClr>
                <a:srgbClr val="FFCC00"/>
              </a:buClr>
              <a:buFont typeface="Symbol" panose="05050102010706020507" pitchFamily="18" charset="2"/>
              <a:buChar char=""/>
            </a:pPr>
            <a:r>
              <a:rPr lang="en-GB" sz="2800" kern="100" dirty="0" smtClean="0">
                <a:effectLst/>
                <a:latin typeface="Times New Roman" panose="02020603050405020304" pitchFamily="18" charset="0"/>
                <a:ea typeface="MS PGothic" panose="020B0600070205080204" pitchFamily="34" charset="-128"/>
              </a:rPr>
              <a:t>Moving Towards Renewable Energy-  Solar Water Grant Scheme- 2017</a:t>
            </a:r>
            <a:endParaRPr lang="en-US" sz="2800" kern="100" dirty="0">
              <a:effectLst/>
              <a:latin typeface="Times New Roman" panose="02020603050405020304" pitchFamily="18" charset="0"/>
              <a:ea typeface="MS PGothic" panose="020B0600070205080204" pitchFamily="34" charset="-128"/>
            </a:endParaRPr>
          </a:p>
          <a:p>
            <a:pPr lvl="0" algn="just">
              <a:lnSpc>
                <a:spcPct val="150000"/>
              </a:lnSpc>
              <a:spcAft>
                <a:spcPts val="0"/>
              </a:spcAft>
              <a:buClr>
                <a:srgbClr val="FFCC00"/>
              </a:buClr>
              <a:buFont typeface="Symbol" panose="05050102010706020507" pitchFamily="18" charset="2"/>
              <a:buChar char=""/>
            </a:pPr>
            <a:r>
              <a:rPr lang="en-US" sz="2800" kern="100" dirty="0">
                <a:effectLst/>
                <a:latin typeface="Times New Roman" panose="02020603050405020304" pitchFamily="18" charset="0"/>
                <a:ea typeface="Times New Roman" panose="02020603050405020304" pitchFamily="18" charset="0"/>
              </a:rPr>
              <a:t>Government Response to mitigate the impact of Flooding - February 2018</a:t>
            </a:r>
            <a:endParaRPr lang="en-US" sz="2800" kern="100" dirty="0">
              <a:effectLst/>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1810162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kern="100" dirty="0">
                <a:solidFill>
                  <a:srgbClr val="FFFFFF"/>
                </a:solidFill>
                <a:effectLst/>
                <a:latin typeface="Times New Roman" panose="02020603050405020304" pitchFamily="18" charset="0"/>
                <a:ea typeface="Times New Roman" panose="02020603050405020304" pitchFamily="18" charset="0"/>
              </a:rPr>
              <a:t>Government Response to mitigate the impact of Flooding</a:t>
            </a:r>
            <a:endParaRPr lang="en-US" dirty="0"/>
          </a:p>
        </p:txBody>
      </p:sp>
      <p:sp>
        <p:nvSpPr>
          <p:cNvPr id="3" name="Content Placeholder 2"/>
          <p:cNvSpPr>
            <a:spLocks noGrp="1"/>
          </p:cNvSpPr>
          <p:nvPr>
            <p:ph idx="1"/>
          </p:nvPr>
        </p:nvSpPr>
        <p:spPr/>
        <p:txBody>
          <a:bodyPr/>
          <a:lstStyle/>
          <a:p>
            <a:pPr marL="0" indent="0">
              <a:buNone/>
            </a:pPr>
            <a:r>
              <a:rPr lang="en-GB" dirty="0" smtClean="0"/>
              <a:t>Key </a:t>
            </a:r>
            <a:r>
              <a:rPr lang="en-GB" dirty="0" smtClean="0"/>
              <a:t>Findings:</a:t>
            </a:r>
          </a:p>
          <a:p>
            <a:pPr>
              <a:lnSpc>
                <a:spcPct val="150000"/>
              </a:lnSpc>
              <a:buFont typeface="Arial" panose="020B0604020202020204" pitchFamily="34" charset="0"/>
              <a:buChar char="•"/>
            </a:pPr>
            <a:r>
              <a:rPr lang="en-GB" sz="2000" dirty="0"/>
              <a:t>R</a:t>
            </a:r>
            <a:r>
              <a:rPr lang="en-GB" sz="2000" dirty="0" smtClean="0"/>
              <a:t>ecommendations in  a strategic plan on Disaster risk reduction were only partially implemented due to factors, such as complexity of projects, involvement of different players and shortage of </a:t>
            </a:r>
            <a:r>
              <a:rPr lang="en-GB" sz="2000" dirty="0" smtClean="0"/>
              <a:t>funds</a:t>
            </a:r>
            <a:endParaRPr lang="en-GB" sz="2000" dirty="0" smtClean="0"/>
          </a:p>
          <a:p>
            <a:pPr>
              <a:lnSpc>
                <a:spcPct val="150000"/>
              </a:lnSpc>
              <a:buFont typeface="Arial" panose="020B0604020202020204" pitchFamily="34" charset="0"/>
              <a:buChar char="•"/>
            </a:pPr>
            <a:r>
              <a:rPr lang="en-GB" sz="2000" dirty="0" smtClean="0"/>
              <a:t>Drainage works were reactive nature rather than a pro-active</a:t>
            </a:r>
          </a:p>
          <a:p>
            <a:pPr>
              <a:lnSpc>
                <a:spcPct val="150000"/>
              </a:lnSpc>
              <a:buFont typeface="Arial" panose="020B0604020202020204" pitchFamily="34" charset="0"/>
              <a:buChar char="•"/>
            </a:pPr>
            <a:r>
              <a:rPr lang="en-GB" sz="2000" dirty="0"/>
              <a:t>T</a:t>
            </a:r>
            <a:r>
              <a:rPr lang="en-GB" sz="2000" dirty="0" smtClean="0"/>
              <a:t>he drain return period of </a:t>
            </a:r>
            <a:r>
              <a:rPr lang="en-GB" sz="2000" dirty="0" err="1" smtClean="0"/>
              <a:t>morcellement</a:t>
            </a:r>
            <a:r>
              <a:rPr lang="en-GB" sz="2000" dirty="0" smtClean="0"/>
              <a:t> was 10 years only, which was considered not sufficient to cater for excess water during extreme rainfall</a:t>
            </a:r>
          </a:p>
          <a:p>
            <a:pPr>
              <a:lnSpc>
                <a:spcPct val="150000"/>
              </a:lnSpc>
              <a:buFont typeface="Arial" panose="020B0604020202020204" pitchFamily="34" charset="0"/>
              <a:buChar char="•"/>
            </a:pPr>
            <a:r>
              <a:rPr lang="en-GB" sz="2000" dirty="0" smtClean="0"/>
              <a:t>Managing effectively wetlands was a challenge for Government</a:t>
            </a:r>
          </a:p>
          <a:p>
            <a:pPr>
              <a:lnSpc>
                <a:spcPct val="150000"/>
              </a:lnSpc>
              <a:buFont typeface="Arial" panose="020B0604020202020204" pitchFamily="34" charset="0"/>
              <a:buChar char="•"/>
            </a:pPr>
            <a:r>
              <a:rPr lang="en-GB" sz="2000" dirty="0" smtClean="0"/>
              <a:t>A holistic and a risk based approach to prevention and protection has not been adopted.</a:t>
            </a:r>
          </a:p>
          <a:p>
            <a:pPr>
              <a:buFont typeface="Arial" panose="020B0604020202020204" pitchFamily="34" charset="0"/>
              <a:buChar char="•"/>
            </a:pPr>
            <a:endParaRPr lang="en-GB" sz="1800" dirty="0"/>
          </a:p>
          <a:p>
            <a:pPr>
              <a:buFont typeface="Arial" panose="020B0604020202020204" pitchFamily="34" charset="0"/>
              <a:buChar char="•"/>
            </a:pPr>
            <a:endParaRPr lang="en-US" sz="1800" dirty="0"/>
          </a:p>
        </p:txBody>
      </p:sp>
    </p:spTree>
    <p:extLst>
      <p:ext uri="{BB962C8B-B14F-4D97-AF65-F5344CB8AC3E}">
        <p14:creationId xmlns:p14="http://schemas.microsoft.com/office/powerpoint/2010/main" val="1424950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00" dirty="0" smtClean="0">
                <a:effectLst/>
                <a:latin typeface="Times New Roman" panose="02020603050405020304" pitchFamily="18" charset="0"/>
                <a:ea typeface="Times New Roman" panose="02020603050405020304" pitchFamily="18" charset="0"/>
              </a:rPr>
              <a:t>Government Response to Mitigate Beach Erosion</a:t>
            </a:r>
            <a:endParaRPr lang="en-US" sz="3200" dirty="0"/>
          </a:p>
        </p:txBody>
      </p:sp>
      <p:sp>
        <p:nvSpPr>
          <p:cNvPr id="3" name="Content Placeholder 2"/>
          <p:cNvSpPr>
            <a:spLocks noGrp="1"/>
          </p:cNvSpPr>
          <p:nvPr>
            <p:ph idx="1"/>
          </p:nvPr>
        </p:nvSpPr>
        <p:spPr>
          <a:xfrm>
            <a:off x="609600" y="1540380"/>
            <a:ext cx="10972800" cy="4525963"/>
          </a:xfrm>
        </p:spPr>
        <p:txBody>
          <a:bodyPr/>
          <a:lstStyle/>
          <a:p>
            <a:pPr marL="0" indent="0">
              <a:buNone/>
            </a:pPr>
            <a:r>
              <a:rPr lang="en-GB" sz="2800" b="1" dirty="0" smtClean="0">
                <a:solidFill>
                  <a:schemeClr val="tx1">
                    <a:lumMod val="95000"/>
                  </a:schemeClr>
                </a:solidFill>
              </a:rPr>
              <a:t>Key </a:t>
            </a:r>
            <a:r>
              <a:rPr lang="en-GB" sz="2800" b="1" dirty="0" smtClean="0">
                <a:solidFill>
                  <a:schemeClr val="tx1">
                    <a:lumMod val="95000"/>
                  </a:schemeClr>
                </a:solidFill>
              </a:rPr>
              <a:t>Findings</a:t>
            </a:r>
          </a:p>
          <a:p>
            <a:pPr algn="just">
              <a:lnSpc>
                <a:spcPct val="150000"/>
              </a:lnSpc>
              <a:buFont typeface="Arial" panose="020B0604020202020204" pitchFamily="34" charset="0"/>
              <a:buChar char="•"/>
            </a:pPr>
            <a:r>
              <a:rPr lang="en-GB" sz="2400" dirty="0" smtClean="0"/>
              <a:t>Government faced several constraints that prevented it to address the problem of beach erosion in a comprehensive manner</a:t>
            </a:r>
          </a:p>
          <a:p>
            <a:pPr algn="just">
              <a:lnSpc>
                <a:spcPct val="150000"/>
              </a:lnSpc>
              <a:buFont typeface="Arial" panose="020B0604020202020204" pitchFamily="34" charset="0"/>
              <a:buChar char="•"/>
            </a:pPr>
            <a:r>
              <a:rPr lang="en-US" sz="2400" dirty="0" smtClean="0"/>
              <a:t>The Integrated Coastal Zone Management  Committee is not function properly</a:t>
            </a:r>
          </a:p>
          <a:p>
            <a:pPr algn="just">
              <a:lnSpc>
                <a:spcPct val="150000"/>
              </a:lnSpc>
              <a:buFont typeface="Arial" panose="020B0604020202020204" pitchFamily="34" charset="0"/>
              <a:buChar char="•"/>
            </a:pPr>
            <a:r>
              <a:rPr lang="en-GB" sz="2400" dirty="0"/>
              <a:t>T</a:t>
            </a:r>
            <a:r>
              <a:rPr lang="en-GB" sz="2400" dirty="0" smtClean="0"/>
              <a:t>here was no action plan for the implementation of the recommendations formulated by a consultant.</a:t>
            </a:r>
          </a:p>
          <a:p>
            <a:pPr>
              <a:buFont typeface="Arial" panose="020B0604020202020204" pitchFamily="34" charset="0"/>
              <a:buChar char="•"/>
            </a:pPr>
            <a:endParaRPr lang="en-US" sz="2400" dirty="0" smtClean="0"/>
          </a:p>
          <a:p>
            <a:pPr>
              <a:buFont typeface="Arial" panose="020B0604020202020204" pitchFamily="34" charset="0"/>
              <a:buChar char="•"/>
            </a:pPr>
            <a:endParaRPr lang="en-GB" sz="2400" dirty="0" smtClean="0"/>
          </a:p>
          <a:p>
            <a:pPr>
              <a:buFont typeface="Arial" panose="020B0604020202020204" pitchFamily="34" charset="0"/>
              <a:buChar char="•"/>
            </a:pPr>
            <a:endParaRPr lang="en-US" sz="2400" dirty="0"/>
          </a:p>
        </p:txBody>
      </p:sp>
    </p:spTree>
    <p:extLst>
      <p:ext uri="{BB962C8B-B14F-4D97-AF65-F5344CB8AC3E}">
        <p14:creationId xmlns:p14="http://schemas.microsoft.com/office/powerpoint/2010/main" val="3196506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kern="100" dirty="0" smtClean="0">
                <a:solidFill>
                  <a:srgbClr val="FFFFFF"/>
                </a:solidFill>
                <a:effectLst/>
                <a:latin typeface="Times New Roman" panose="02020603050405020304" pitchFamily="18" charset="0"/>
                <a:ea typeface="Times New Roman" panose="02020603050405020304" pitchFamily="18" charset="0"/>
              </a:rPr>
              <a:t>Government Response to mitigate the impact of Flooding(</a:t>
            </a:r>
            <a:r>
              <a:rPr lang="en-US" sz="3200" b="0" kern="100" dirty="0" err="1" smtClean="0">
                <a:solidFill>
                  <a:srgbClr val="FFFFFF"/>
                </a:solidFill>
                <a:effectLst/>
                <a:latin typeface="Times New Roman" panose="02020603050405020304" pitchFamily="18" charset="0"/>
                <a:ea typeface="Times New Roman" panose="02020603050405020304" pitchFamily="18" charset="0"/>
              </a:rPr>
              <a:t>contd</a:t>
            </a:r>
            <a:r>
              <a:rPr lang="en-US" sz="3200" b="0" kern="100" dirty="0" smtClean="0">
                <a:solidFill>
                  <a:srgbClr val="FFFFFF"/>
                </a:solidFill>
                <a:effectLst/>
                <a:latin typeface="Times New Roman" panose="02020603050405020304" pitchFamily="18" charset="0"/>
                <a:ea typeface="Times New Roman" panose="02020603050405020304" pitchFamily="18" charset="0"/>
              </a:rPr>
              <a:t>)</a:t>
            </a:r>
            <a:endParaRPr lang="en-US" sz="3200" dirty="0"/>
          </a:p>
        </p:txBody>
      </p:sp>
      <p:sp>
        <p:nvSpPr>
          <p:cNvPr id="3" name="Content Placeholder 2"/>
          <p:cNvSpPr>
            <a:spLocks noGrp="1"/>
          </p:cNvSpPr>
          <p:nvPr>
            <p:ph idx="1"/>
          </p:nvPr>
        </p:nvSpPr>
        <p:spPr/>
        <p:txBody>
          <a:bodyPr/>
          <a:lstStyle/>
          <a:p>
            <a:pPr>
              <a:lnSpc>
                <a:spcPct val="150000"/>
              </a:lnSpc>
              <a:buFont typeface="Arial" panose="020B0604020202020204" pitchFamily="34" charset="0"/>
              <a:buChar char="•"/>
            </a:pPr>
            <a:r>
              <a:rPr lang="en-GB" dirty="0" smtClean="0"/>
              <a:t>Absence of Data Sharing Protocol among Stakeholders</a:t>
            </a:r>
          </a:p>
          <a:p>
            <a:pPr>
              <a:lnSpc>
                <a:spcPct val="150000"/>
              </a:lnSpc>
              <a:buFont typeface="Arial" panose="020B0604020202020204" pitchFamily="34" charset="0"/>
              <a:buChar char="•"/>
            </a:pPr>
            <a:r>
              <a:rPr lang="en-GB" dirty="0" smtClean="0"/>
              <a:t>Absence of Beach Profile Monitoring</a:t>
            </a:r>
          </a:p>
          <a:p>
            <a:pPr>
              <a:lnSpc>
                <a:spcPct val="150000"/>
              </a:lnSpc>
              <a:buFont typeface="Arial" panose="020B0604020202020204" pitchFamily="34" charset="0"/>
              <a:buChar char="•"/>
            </a:pPr>
            <a:r>
              <a:rPr lang="en-GB" dirty="0" smtClean="0"/>
              <a:t>Absence of Assessment of Measures Taken</a:t>
            </a:r>
          </a:p>
          <a:p>
            <a:pPr>
              <a:lnSpc>
                <a:spcPct val="150000"/>
              </a:lnSpc>
              <a:buFont typeface="Arial" panose="020B0604020202020204" pitchFamily="34" charset="0"/>
              <a:buChar char="•"/>
            </a:pPr>
            <a:r>
              <a:rPr lang="en-GB" dirty="0" smtClean="0"/>
              <a:t>Absence of Maintenance of Completed Works</a:t>
            </a:r>
          </a:p>
          <a:p>
            <a:pPr>
              <a:lnSpc>
                <a:spcPct val="150000"/>
              </a:lnSpc>
              <a:buFont typeface="Arial" panose="020B0604020202020204" pitchFamily="34" charset="0"/>
              <a:buChar char="•"/>
            </a:pPr>
            <a:r>
              <a:rPr lang="en-GB" dirty="0" smtClean="0"/>
              <a:t>Inadequate Coral Reef Conservation Measures</a:t>
            </a:r>
            <a:endParaRPr lang="en-US" dirty="0"/>
          </a:p>
        </p:txBody>
      </p:sp>
    </p:spTree>
    <p:extLst>
      <p:ext uri="{BB962C8B-B14F-4D97-AF65-F5344CB8AC3E}">
        <p14:creationId xmlns:p14="http://schemas.microsoft.com/office/powerpoint/2010/main" val="976167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world-map-showing-mauritiu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7"/>
          <p:cNvSpPr>
            <a:spLocks noChangeArrowheads="1"/>
          </p:cNvSpPr>
          <p:nvPr/>
        </p:nvSpPr>
        <p:spPr bwMode="auto">
          <a:xfrm>
            <a:off x="2667000" y="5227639"/>
            <a:ext cx="6248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fontAlgn="base">
              <a:spcBef>
                <a:spcPct val="0"/>
              </a:spcBef>
              <a:spcAft>
                <a:spcPct val="0"/>
              </a:spcAft>
              <a:buClrTx/>
              <a:buSzTx/>
              <a:buFontTx/>
              <a:buNone/>
            </a:pPr>
            <a:r>
              <a:rPr lang="en-US" altLang="en-US" sz="1600" b="1">
                <a:solidFill>
                  <a:srgbClr val="FFFF00"/>
                </a:solidFill>
                <a:latin typeface="Arial" panose="020B0604020202020204" pitchFamily="34" charset="0"/>
              </a:rPr>
              <a:t>Geography</a:t>
            </a:r>
            <a:r>
              <a:rPr lang="en-US" altLang="en-US" sz="1600">
                <a:solidFill>
                  <a:srgbClr val="FFFF00"/>
                </a:solidFill>
                <a:latin typeface="Arial" panose="020B0604020202020204" pitchFamily="34" charset="0"/>
              </a:rPr>
              <a:t/>
            </a:r>
            <a:br>
              <a:rPr lang="en-US" altLang="en-US" sz="1600">
                <a:solidFill>
                  <a:srgbClr val="FFFF00"/>
                </a:solidFill>
                <a:latin typeface="Arial" panose="020B0604020202020204" pitchFamily="34" charset="0"/>
              </a:rPr>
            </a:br>
            <a:r>
              <a:rPr lang="en-US" altLang="en-US" sz="1600">
                <a:solidFill>
                  <a:srgbClr val="FFFF00"/>
                </a:solidFill>
                <a:latin typeface="Arial" panose="020B0604020202020204" pitchFamily="34" charset="0"/>
              </a:rPr>
              <a:t>Mauritius is located approximately 2000 kilometres to the south eastern coast of Africa and lies east of Madagascar.</a:t>
            </a:r>
          </a:p>
          <a:p>
            <a:pPr fontAlgn="base">
              <a:spcBef>
                <a:spcPct val="0"/>
              </a:spcBef>
              <a:spcAft>
                <a:spcPct val="0"/>
              </a:spcAft>
              <a:buClrTx/>
              <a:buSzTx/>
              <a:buFontTx/>
              <a:buNone/>
            </a:pPr>
            <a:endParaRPr lang="en-US" altLang="en-US" sz="1600">
              <a:solidFill>
                <a:srgbClr val="FFFF00"/>
              </a:solidFill>
              <a:latin typeface="Arial" panose="020B0604020202020204" pitchFamily="34" charset="0"/>
            </a:endParaRPr>
          </a:p>
        </p:txBody>
      </p:sp>
    </p:spTree>
    <p:extLst>
      <p:ext uri="{BB962C8B-B14F-4D97-AF65-F5344CB8AC3E}">
        <p14:creationId xmlns:p14="http://schemas.microsoft.com/office/powerpoint/2010/main" val="23144279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103">
                                            <p:txEl>
                                              <p:pRg st="0" end="0"/>
                                            </p:txEl>
                                          </p:spTgt>
                                        </p:tgtEl>
                                        <p:attrNameLst>
                                          <p:attrName>style.visibility</p:attrName>
                                        </p:attrNameLst>
                                      </p:cBhvr>
                                      <p:to>
                                        <p:strVal val="visible"/>
                                      </p:to>
                                    </p:set>
                                    <p:animEffect transition="in" filter="wipe(down)">
                                      <p:cBhvr>
                                        <p:cTn id="7" dur="580">
                                          <p:stCondLst>
                                            <p:cond delay="0"/>
                                          </p:stCondLst>
                                        </p:cTn>
                                        <p:tgtEl>
                                          <p:spTgt spid="4103">
                                            <p:txEl>
                                              <p:pRg st="0" end="0"/>
                                            </p:txEl>
                                          </p:spTgt>
                                        </p:tgtEl>
                                      </p:cBhvr>
                                    </p:animEffect>
                                    <p:anim calcmode="lin" valueType="num">
                                      <p:cBhvr>
                                        <p:cTn id="8" dur="1822" tmFilter="0,0; 0.14,0.36; 0.43,0.73; 0.71,0.91; 1.0,1.0">
                                          <p:stCondLst>
                                            <p:cond delay="0"/>
                                          </p:stCondLst>
                                        </p:cTn>
                                        <p:tgtEl>
                                          <p:spTgt spid="410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0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0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0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0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103">
                                            <p:txEl>
                                              <p:pRg st="0" end="0"/>
                                            </p:txEl>
                                          </p:spTgt>
                                        </p:tgtEl>
                                      </p:cBhvr>
                                      <p:to x="100000" y="60000"/>
                                    </p:animScale>
                                    <p:animScale>
                                      <p:cBhvr>
                                        <p:cTn id="14" dur="166" decel="50000">
                                          <p:stCondLst>
                                            <p:cond delay="676"/>
                                          </p:stCondLst>
                                        </p:cTn>
                                        <p:tgtEl>
                                          <p:spTgt spid="4103">
                                            <p:txEl>
                                              <p:pRg st="0" end="0"/>
                                            </p:txEl>
                                          </p:spTgt>
                                        </p:tgtEl>
                                      </p:cBhvr>
                                      <p:to x="100000" y="100000"/>
                                    </p:animScale>
                                    <p:animScale>
                                      <p:cBhvr>
                                        <p:cTn id="15" dur="26">
                                          <p:stCondLst>
                                            <p:cond delay="1312"/>
                                          </p:stCondLst>
                                        </p:cTn>
                                        <p:tgtEl>
                                          <p:spTgt spid="4103">
                                            <p:txEl>
                                              <p:pRg st="0" end="0"/>
                                            </p:txEl>
                                          </p:spTgt>
                                        </p:tgtEl>
                                      </p:cBhvr>
                                      <p:to x="100000" y="80000"/>
                                    </p:animScale>
                                    <p:animScale>
                                      <p:cBhvr>
                                        <p:cTn id="16" dur="166" decel="50000">
                                          <p:stCondLst>
                                            <p:cond delay="1338"/>
                                          </p:stCondLst>
                                        </p:cTn>
                                        <p:tgtEl>
                                          <p:spTgt spid="4103">
                                            <p:txEl>
                                              <p:pRg st="0" end="0"/>
                                            </p:txEl>
                                          </p:spTgt>
                                        </p:tgtEl>
                                      </p:cBhvr>
                                      <p:to x="100000" y="100000"/>
                                    </p:animScale>
                                    <p:animScale>
                                      <p:cBhvr>
                                        <p:cTn id="17" dur="26">
                                          <p:stCondLst>
                                            <p:cond delay="1642"/>
                                          </p:stCondLst>
                                        </p:cTn>
                                        <p:tgtEl>
                                          <p:spTgt spid="4103">
                                            <p:txEl>
                                              <p:pRg st="0" end="0"/>
                                            </p:txEl>
                                          </p:spTgt>
                                        </p:tgtEl>
                                      </p:cBhvr>
                                      <p:to x="100000" y="90000"/>
                                    </p:animScale>
                                    <p:animScale>
                                      <p:cBhvr>
                                        <p:cTn id="18" dur="166" decel="50000">
                                          <p:stCondLst>
                                            <p:cond delay="1668"/>
                                          </p:stCondLst>
                                        </p:cTn>
                                        <p:tgtEl>
                                          <p:spTgt spid="4103">
                                            <p:txEl>
                                              <p:pRg st="0" end="0"/>
                                            </p:txEl>
                                          </p:spTgt>
                                        </p:tgtEl>
                                      </p:cBhvr>
                                      <p:to x="100000" y="100000"/>
                                    </p:animScale>
                                    <p:animScale>
                                      <p:cBhvr>
                                        <p:cTn id="19" dur="26">
                                          <p:stCondLst>
                                            <p:cond delay="1808"/>
                                          </p:stCondLst>
                                        </p:cTn>
                                        <p:tgtEl>
                                          <p:spTgt spid="4103">
                                            <p:txEl>
                                              <p:pRg st="0" end="0"/>
                                            </p:txEl>
                                          </p:spTgt>
                                        </p:tgtEl>
                                      </p:cBhvr>
                                      <p:to x="100000" y="95000"/>
                                    </p:animScale>
                                    <p:animScale>
                                      <p:cBhvr>
                                        <p:cTn id="20" dur="166" decel="50000">
                                          <p:stCondLst>
                                            <p:cond delay="1834"/>
                                          </p:stCondLst>
                                        </p:cTn>
                                        <p:tgtEl>
                                          <p:spTgt spid="410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00" dirty="0" smtClean="0">
                <a:effectLst/>
                <a:latin typeface="Times New Roman" panose="02020603050405020304" pitchFamily="18" charset="0"/>
                <a:ea typeface="Times New Roman" panose="02020603050405020304" pitchFamily="18" charset="0"/>
              </a:rPr>
              <a:t>Mitigating of the Impacts of Deforestation</a:t>
            </a:r>
            <a:endParaRPr lang="en-US" dirty="0"/>
          </a:p>
        </p:txBody>
      </p:sp>
      <p:sp>
        <p:nvSpPr>
          <p:cNvPr id="3" name="Content Placeholder 2"/>
          <p:cNvSpPr>
            <a:spLocks noGrp="1"/>
          </p:cNvSpPr>
          <p:nvPr>
            <p:ph idx="1"/>
          </p:nvPr>
        </p:nvSpPr>
        <p:spPr/>
        <p:txBody>
          <a:bodyPr/>
          <a:lstStyle/>
          <a:p>
            <a:r>
              <a:rPr lang="en-GB" sz="2800" dirty="0" smtClean="0"/>
              <a:t>The current legal framework is not enough to cater for loss of private forest land</a:t>
            </a:r>
          </a:p>
          <a:p>
            <a:pPr marL="0" indent="0">
              <a:buNone/>
            </a:pPr>
            <a:r>
              <a:rPr lang="en-GB" sz="2800" dirty="0" smtClean="0"/>
              <a:t>  </a:t>
            </a:r>
          </a:p>
          <a:p>
            <a:r>
              <a:rPr lang="en-GB" sz="2800" dirty="0"/>
              <a:t>S</a:t>
            </a:r>
            <a:r>
              <a:rPr lang="en-GB" sz="2800" dirty="0" smtClean="0"/>
              <a:t>low implementation of the strategies identified in the forest policy</a:t>
            </a:r>
          </a:p>
          <a:p>
            <a:pPr marL="0" indent="0">
              <a:buNone/>
            </a:pPr>
            <a:endParaRPr lang="en-GB" sz="2800" dirty="0" smtClean="0"/>
          </a:p>
          <a:p>
            <a:r>
              <a:rPr lang="en-GB" sz="2800" dirty="0" smtClean="0"/>
              <a:t>The impacts of deforestation and forest degradation are material and are the main causes for loss of biodiversity and habitat for wildlife and endangered species. Several species of endemic flora and fauna are in danger of extinction.</a:t>
            </a:r>
            <a:endParaRPr lang="en-US" sz="2800" dirty="0"/>
          </a:p>
        </p:txBody>
      </p:sp>
    </p:spTree>
    <p:extLst>
      <p:ext uri="{BB962C8B-B14F-4D97-AF65-F5344CB8AC3E}">
        <p14:creationId xmlns:p14="http://schemas.microsoft.com/office/powerpoint/2010/main" val="36477488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00" dirty="0" smtClean="0">
                <a:effectLst/>
                <a:latin typeface="Times New Roman" panose="02020603050405020304" pitchFamily="18" charset="0"/>
                <a:ea typeface="Times New Roman" panose="02020603050405020304" pitchFamily="18" charset="0"/>
              </a:rPr>
              <a:t>Mitigating of the Impacts of Deforestation(</a:t>
            </a:r>
            <a:r>
              <a:rPr lang="en-US" sz="3200" kern="100" dirty="0" err="1" smtClean="0">
                <a:effectLst/>
                <a:latin typeface="Times New Roman" panose="02020603050405020304" pitchFamily="18" charset="0"/>
                <a:ea typeface="Times New Roman" panose="02020603050405020304" pitchFamily="18" charset="0"/>
              </a:rPr>
              <a:t>Contd</a:t>
            </a:r>
            <a:r>
              <a:rPr lang="en-US" sz="3200" kern="100" dirty="0" smtClean="0">
                <a:effectLst/>
                <a:latin typeface="Times New Roman" panose="02020603050405020304" pitchFamily="18" charset="0"/>
                <a:ea typeface="Times New Roman" panose="02020603050405020304" pitchFamily="18" charset="0"/>
              </a:rPr>
              <a:t>)</a:t>
            </a:r>
            <a:endParaRPr lang="en-US" sz="3200" dirty="0"/>
          </a:p>
        </p:txBody>
      </p:sp>
      <p:sp>
        <p:nvSpPr>
          <p:cNvPr id="3" name="Content Placeholder 2"/>
          <p:cNvSpPr>
            <a:spLocks noGrp="1"/>
          </p:cNvSpPr>
          <p:nvPr>
            <p:ph idx="1"/>
          </p:nvPr>
        </p:nvSpPr>
        <p:spPr/>
        <p:txBody>
          <a:bodyPr/>
          <a:lstStyle/>
          <a:p>
            <a:r>
              <a:rPr lang="en-GB" sz="2800" dirty="0"/>
              <a:t>C</a:t>
            </a:r>
            <a:r>
              <a:rPr lang="en-GB" sz="2800" dirty="0" smtClean="0"/>
              <a:t>ostly to carry out restoration and conservation activities on state forest land. </a:t>
            </a:r>
          </a:p>
          <a:p>
            <a:r>
              <a:rPr lang="en-GB" sz="2800" dirty="0" smtClean="0"/>
              <a:t>Limited conservation is being carried out on state land while that in private sector it is insignificant</a:t>
            </a:r>
          </a:p>
          <a:p>
            <a:r>
              <a:rPr lang="en-GB" sz="2800" dirty="0" smtClean="0"/>
              <a:t>The monitoring and enforcement mechanism need to be improved.</a:t>
            </a:r>
          </a:p>
          <a:p>
            <a:r>
              <a:rPr lang="en-GB" sz="2800" dirty="0" smtClean="0"/>
              <a:t>No assessment has been carried out on the effectiveness of the National Tree Plantation Campaign.</a:t>
            </a:r>
          </a:p>
          <a:p>
            <a:r>
              <a:rPr lang="en-GB" sz="2800" dirty="0" smtClean="0"/>
              <a:t>The National Campaign on Afforestation has been launched on ad hoc basis without any target and fund commitment</a:t>
            </a:r>
          </a:p>
          <a:p>
            <a:endParaRPr lang="en-US" sz="2800" dirty="0"/>
          </a:p>
        </p:txBody>
      </p:sp>
    </p:spTree>
    <p:extLst>
      <p:ext uri="{BB962C8B-B14F-4D97-AF65-F5344CB8AC3E}">
        <p14:creationId xmlns:p14="http://schemas.microsoft.com/office/powerpoint/2010/main" val="1109073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kern="100" dirty="0" smtClean="0">
                <a:effectLst/>
                <a:latin typeface="Times New Roman" panose="02020603050405020304" pitchFamily="18" charset="0"/>
                <a:ea typeface="MS PGothic" panose="020B0600070205080204" pitchFamily="34" charset="-128"/>
              </a:rPr>
              <a:t>Moving Towards Renewable Energy-  Solar Water Grant Scheme</a:t>
            </a:r>
            <a:endParaRPr lang="en-US" sz="2800" dirty="0"/>
          </a:p>
        </p:txBody>
      </p:sp>
      <p:sp>
        <p:nvSpPr>
          <p:cNvPr id="3" name="Content Placeholder 2"/>
          <p:cNvSpPr>
            <a:spLocks noGrp="1"/>
          </p:cNvSpPr>
          <p:nvPr>
            <p:ph idx="1"/>
          </p:nvPr>
        </p:nvSpPr>
        <p:spPr>
          <a:xfrm>
            <a:off x="609600" y="1716111"/>
            <a:ext cx="10972800" cy="4525963"/>
          </a:xfrm>
        </p:spPr>
        <p:txBody>
          <a:bodyPr/>
          <a:lstStyle/>
          <a:p>
            <a:pPr marL="0" indent="0">
              <a:buNone/>
            </a:pPr>
            <a:r>
              <a:rPr lang="en-GB" sz="2800" b="1" dirty="0" smtClean="0">
                <a:solidFill>
                  <a:schemeClr val="bg2">
                    <a:lumMod val="10000"/>
                    <a:lumOff val="90000"/>
                  </a:schemeClr>
                </a:solidFill>
              </a:rPr>
              <a:t>Key </a:t>
            </a:r>
            <a:r>
              <a:rPr lang="en-GB" sz="2800" b="1" dirty="0" smtClean="0">
                <a:solidFill>
                  <a:schemeClr val="bg2">
                    <a:lumMod val="10000"/>
                    <a:lumOff val="90000"/>
                  </a:schemeClr>
                </a:solidFill>
              </a:rPr>
              <a:t>Findings</a:t>
            </a:r>
            <a:r>
              <a:rPr lang="en-GB" sz="2800" dirty="0" smtClean="0"/>
              <a:t>:</a:t>
            </a:r>
          </a:p>
          <a:p>
            <a:pPr>
              <a:buFont typeface="Wingdings" panose="05000000000000000000" pitchFamily="2" charset="2"/>
              <a:buChar char="v"/>
            </a:pPr>
            <a:r>
              <a:rPr lang="en-GB" sz="2800" dirty="0" smtClean="0"/>
              <a:t>complementary policies and incentives for householders were not yet developed </a:t>
            </a:r>
            <a:r>
              <a:rPr lang="en-GB" sz="2800" dirty="0" smtClean="0"/>
              <a:t>.</a:t>
            </a:r>
          </a:p>
          <a:p>
            <a:pPr>
              <a:buFont typeface="Wingdings" panose="05000000000000000000" pitchFamily="2" charset="2"/>
              <a:buChar char="v"/>
            </a:pPr>
            <a:endParaRPr lang="en-GB" sz="2800" dirty="0" smtClean="0"/>
          </a:p>
          <a:p>
            <a:pPr>
              <a:buFont typeface="Wingdings" panose="05000000000000000000" pitchFamily="2" charset="2"/>
              <a:buChar char="v"/>
            </a:pPr>
            <a:r>
              <a:rPr lang="en-GB" sz="2800" dirty="0" smtClean="0"/>
              <a:t>uneven allocation and reliance on grants did not contribute to stabilise the Solar Water Heater market and eventually to its maturity. </a:t>
            </a:r>
            <a:endParaRPr lang="en-US" sz="2800" dirty="0"/>
          </a:p>
        </p:txBody>
      </p:sp>
    </p:spTree>
    <p:extLst>
      <p:ext uri="{BB962C8B-B14F-4D97-AF65-F5344CB8AC3E}">
        <p14:creationId xmlns:p14="http://schemas.microsoft.com/office/powerpoint/2010/main" val="384542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kern="100" dirty="0" smtClean="0">
                <a:effectLst/>
                <a:latin typeface="Times New Roman" panose="02020603050405020304" pitchFamily="18" charset="0"/>
                <a:ea typeface="MS PGothic" panose="020B0600070205080204" pitchFamily="34" charset="-128"/>
              </a:rPr>
              <a:t>Moving Towards Renewable Energy-  Solar Water Grant Scheme(</a:t>
            </a:r>
            <a:r>
              <a:rPr lang="en-GB" sz="3200" kern="100" dirty="0" err="1" smtClean="0">
                <a:effectLst/>
                <a:latin typeface="Times New Roman" panose="02020603050405020304" pitchFamily="18" charset="0"/>
                <a:ea typeface="MS PGothic" panose="020B0600070205080204" pitchFamily="34" charset="-128"/>
              </a:rPr>
              <a:t>Contd</a:t>
            </a:r>
            <a:r>
              <a:rPr lang="en-GB" sz="3200" kern="100" dirty="0" smtClean="0">
                <a:effectLst/>
                <a:latin typeface="Times New Roman" panose="02020603050405020304" pitchFamily="18" charset="0"/>
                <a:ea typeface="MS PGothic" panose="020B0600070205080204" pitchFamily="34" charset="-128"/>
              </a:rPr>
              <a:t>)</a:t>
            </a:r>
            <a:endParaRPr lang="en-US" sz="3200"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GB" sz="2400" dirty="0" smtClean="0"/>
              <a:t>Though the objectives of SWHGS were linked to renewable energy policy and strategy, there was no indication as to which entity consistently owned the Scheme</a:t>
            </a:r>
          </a:p>
          <a:p>
            <a:pPr>
              <a:buFont typeface="Wingdings" panose="05000000000000000000" pitchFamily="2" charset="2"/>
              <a:buChar char="v"/>
            </a:pPr>
            <a:endParaRPr lang="en-GB" sz="2400" dirty="0" smtClean="0"/>
          </a:p>
          <a:p>
            <a:pPr>
              <a:buFont typeface="Wingdings" panose="05000000000000000000" pitchFamily="2" charset="2"/>
              <a:buChar char="v"/>
            </a:pPr>
            <a:r>
              <a:rPr lang="en-GB" sz="2400" dirty="0" smtClean="0"/>
              <a:t>issues in respect of quality of SWHs, implementation and post implementation reviews arising during past Phases were not appropriately addressed in Phases 3 and 4. This led to their recurrence which undermined the achievement of the objectives of the Scheme</a:t>
            </a:r>
          </a:p>
          <a:p>
            <a:pPr>
              <a:buFont typeface="Wingdings" panose="05000000000000000000" pitchFamily="2" charset="2"/>
              <a:buChar char="v"/>
            </a:pPr>
            <a:endParaRPr lang="en-GB" sz="2400" dirty="0" smtClean="0"/>
          </a:p>
          <a:p>
            <a:pPr>
              <a:buFont typeface="Wingdings" panose="05000000000000000000" pitchFamily="2" charset="2"/>
              <a:buChar char="v"/>
            </a:pPr>
            <a:r>
              <a:rPr lang="en-GB" sz="2400" dirty="0" smtClean="0"/>
              <a:t>Neither the Complaints Centre has been set up, nor random checks were carried out for quality control purposes.</a:t>
            </a:r>
          </a:p>
          <a:p>
            <a:pPr>
              <a:buFont typeface="Wingdings" panose="05000000000000000000" pitchFamily="2" charset="2"/>
              <a:buChar char="v"/>
            </a:pPr>
            <a:endParaRPr lang="en-GB" sz="2400" dirty="0" smtClean="0"/>
          </a:p>
          <a:p>
            <a:pPr>
              <a:buFont typeface="Wingdings" panose="05000000000000000000" pitchFamily="2" charset="2"/>
              <a:buChar char="v"/>
            </a:pPr>
            <a:r>
              <a:rPr lang="en-GB" sz="2400" dirty="0" smtClean="0"/>
              <a:t>The performance of SWH suppliers in respect of after-sale services during the warranty period was not assessed as the Scheme did not provide for such assessment</a:t>
            </a:r>
            <a:endParaRPr lang="en-US" sz="2400" dirty="0"/>
          </a:p>
        </p:txBody>
      </p:sp>
    </p:spTree>
    <p:extLst>
      <p:ext uri="{BB962C8B-B14F-4D97-AF65-F5344CB8AC3E}">
        <p14:creationId xmlns:p14="http://schemas.microsoft.com/office/powerpoint/2010/main" val="2433471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Regularity Audit (Financial &amp; Compliance)</a:t>
            </a:r>
            <a:endParaRPr lang="en-US" dirty="0"/>
          </a:p>
        </p:txBody>
      </p:sp>
      <p:sp>
        <p:nvSpPr>
          <p:cNvPr id="3" name="Content Placeholder 2"/>
          <p:cNvSpPr>
            <a:spLocks noGrp="1"/>
          </p:cNvSpPr>
          <p:nvPr>
            <p:ph idx="1"/>
          </p:nvPr>
        </p:nvSpPr>
        <p:spPr/>
        <p:txBody>
          <a:bodyPr/>
          <a:lstStyle/>
          <a:p>
            <a:pPr marL="0" indent="0" algn="just">
              <a:lnSpc>
                <a:spcPct val="150000"/>
              </a:lnSpc>
              <a:buNone/>
            </a:pPr>
            <a:r>
              <a:rPr lang="en-US" dirty="0">
                <a:effectLst/>
              </a:rPr>
              <a:t>As part of its regularity audit SAI Mauritius has regularly highlighted several environment issues relating to Government projects, </a:t>
            </a:r>
            <a:r>
              <a:rPr lang="en-US" dirty="0" err="1">
                <a:effectLst/>
              </a:rPr>
              <a:t>programmes</a:t>
            </a:r>
            <a:r>
              <a:rPr lang="en-US" dirty="0">
                <a:effectLst/>
              </a:rPr>
              <a:t> and interventions in addressing the impacts of climate change in its Annual Audit Report. </a:t>
            </a:r>
            <a:r>
              <a:rPr lang="en-GB" dirty="0">
                <a:effectLst/>
              </a:rPr>
              <a:t>These reports are available on the SAI </a:t>
            </a:r>
            <a:r>
              <a:rPr lang="en-GB" dirty="0" smtClean="0">
                <a:effectLst/>
              </a:rPr>
              <a:t>website </a:t>
            </a:r>
            <a:r>
              <a:rPr lang="en-GB" dirty="0" smtClean="0">
                <a:effectLst/>
              </a:rPr>
              <a:t>https:\\</a:t>
            </a:r>
            <a:r>
              <a:rPr lang="en-GB" u="sng" dirty="0" smtClean="0">
                <a:effectLst/>
                <a:hlinkClick r:id="rId2"/>
              </a:rPr>
              <a:t>nao.govmu.org</a:t>
            </a:r>
            <a:endParaRPr lang="en-US" dirty="0">
              <a:effectLst/>
            </a:endParaRPr>
          </a:p>
        </p:txBody>
      </p:sp>
    </p:spTree>
    <p:extLst>
      <p:ext uri="{BB962C8B-B14F-4D97-AF65-F5344CB8AC3E}">
        <p14:creationId xmlns:p14="http://schemas.microsoft.com/office/powerpoint/2010/main" val="2240382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Limitations of Traditional Accounting System in Handling Environment Issues </a:t>
            </a:r>
            <a:endParaRPr lang="en-US" sz="2800" dirty="0"/>
          </a:p>
        </p:txBody>
      </p:sp>
      <p:sp>
        <p:nvSpPr>
          <p:cNvPr id="3" name="Content Placeholder 2"/>
          <p:cNvSpPr>
            <a:spLocks noGrp="1"/>
          </p:cNvSpPr>
          <p:nvPr>
            <p:ph idx="1"/>
          </p:nvPr>
        </p:nvSpPr>
        <p:spPr/>
        <p:txBody>
          <a:bodyPr/>
          <a:lstStyle/>
          <a:p>
            <a:pPr algn="just"/>
            <a:r>
              <a:rPr lang="en-GB" dirty="0" smtClean="0"/>
              <a:t>Recognition of environmental accounting in line of IPSAS</a:t>
            </a:r>
          </a:p>
          <a:p>
            <a:pPr algn="just"/>
            <a:r>
              <a:rPr lang="en-GB" dirty="0" smtClean="0"/>
              <a:t>Accounting for provisions and Contingencies</a:t>
            </a:r>
          </a:p>
          <a:p>
            <a:pPr algn="just"/>
            <a:r>
              <a:rPr lang="en-GB" dirty="0" smtClean="0"/>
              <a:t>Audit of Strategic plan and directions for climate change</a:t>
            </a:r>
          </a:p>
          <a:p>
            <a:pPr algn="just"/>
            <a:r>
              <a:rPr lang="en-GB" dirty="0" smtClean="0"/>
              <a:t>Audit of Performance Targets and dashboards for each parameter as used by NAO UK</a:t>
            </a:r>
          </a:p>
          <a:p>
            <a:pPr algn="just"/>
            <a:r>
              <a:rPr lang="en-GB" dirty="0" smtClean="0"/>
              <a:t>Audit of carbon budget</a:t>
            </a:r>
            <a:endParaRPr lang="en-GB" dirty="0" smtClean="0"/>
          </a:p>
          <a:p>
            <a:pPr algn="just"/>
            <a:endParaRPr lang="en-GB" dirty="0" smtClean="0"/>
          </a:p>
          <a:p>
            <a:pPr algn="just"/>
            <a:endParaRPr lang="en-US" dirty="0"/>
          </a:p>
        </p:txBody>
      </p:sp>
    </p:spTree>
    <p:extLst>
      <p:ext uri="{BB962C8B-B14F-4D97-AF65-F5344CB8AC3E}">
        <p14:creationId xmlns:p14="http://schemas.microsoft.com/office/powerpoint/2010/main" val="1550500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a:t>
            </a:r>
            <a:endParaRPr lang="en-US" dirty="0"/>
          </a:p>
        </p:txBody>
      </p:sp>
      <p:sp>
        <p:nvSpPr>
          <p:cNvPr id="3" name="Content Placeholder 2"/>
          <p:cNvSpPr>
            <a:spLocks noGrp="1"/>
          </p:cNvSpPr>
          <p:nvPr>
            <p:ph idx="1"/>
          </p:nvPr>
        </p:nvSpPr>
        <p:spPr/>
        <p:txBody>
          <a:bodyPr/>
          <a:lstStyle/>
          <a:p>
            <a:pPr lvl="0"/>
            <a:r>
              <a:rPr lang="en-US" sz="2800" dirty="0">
                <a:effectLst/>
              </a:rPr>
              <a:t>Strengthening the capacity development of Auditors in the field</a:t>
            </a:r>
            <a:r>
              <a:rPr lang="en-US" sz="2800" dirty="0" smtClean="0">
                <a:effectLst/>
              </a:rPr>
              <a:t>.</a:t>
            </a:r>
          </a:p>
          <a:p>
            <a:pPr lvl="0"/>
            <a:r>
              <a:rPr lang="en-GB" sz="2800" dirty="0" smtClean="0">
                <a:effectLst/>
              </a:rPr>
              <a:t>Use of Experts</a:t>
            </a:r>
          </a:p>
          <a:p>
            <a:r>
              <a:rPr lang="en-US" sz="2800" dirty="0">
                <a:effectLst/>
              </a:rPr>
              <a:t>Assisting SAIs on how to make effective use of Data Analytics in auditing the Environmental Audit</a:t>
            </a:r>
          </a:p>
          <a:p>
            <a:pPr lvl="0"/>
            <a:r>
              <a:rPr lang="en-GB" sz="2800" dirty="0" smtClean="0">
                <a:effectLst/>
              </a:rPr>
              <a:t>Improvement in Annual Environmental Reporting/ Integrated Reporting</a:t>
            </a:r>
            <a:endParaRPr lang="en-US" sz="2800" dirty="0">
              <a:effectLst/>
            </a:endParaRPr>
          </a:p>
          <a:p>
            <a:pPr lvl="0"/>
            <a:r>
              <a:rPr lang="en-US" sz="2800" dirty="0">
                <a:effectLst/>
              </a:rPr>
              <a:t>Intensifying online training, webinars and Seminars/workshops in Environment </a:t>
            </a:r>
            <a:r>
              <a:rPr lang="en-US" sz="2800" dirty="0" smtClean="0">
                <a:effectLst/>
              </a:rPr>
              <a:t>audit.</a:t>
            </a:r>
          </a:p>
          <a:p>
            <a:pPr lvl="0"/>
            <a:r>
              <a:rPr lang="en-US" sz="2800" dirty="0" smtClean="0">
                <a:effectLst/>
              </a:rPr>
              <a:t>Developing </a:t>
            </a:r>
            <a:r>
              <a:rPr lang="en-US" sz="2800" dirty="0">
                <a:effectLst/>
              </a:rPr>
              <a:t>guidelines on Environmental </a:t>
            </a:r>
            <a:r>
              <a:rPr lang="en-US" sz="2800" dirty="0" smtClean="0">
                <a:effectLst/>
              </a:rPr>
              <a:t>auditing</a:t>
            </a:r>
            <a:r>
              <a:rPr lang="en-US" sz="2800" dirty="0" smtClean="0">
                <a:effectLst/>
              </a:rPr>
              <a:t>.</a:t>
            </a:r>
          </a:p>
          <a:p>
            <a:pPr lvl="0"/>
            <a:r>
              <a:rPr lang="en-GB" sz="2800" dirty="0" smtClean="0">
                <a:effectLst/>
              </a:rPr>
              <a:t>Audit of SDGs</a:t>
            </a:r>
            <a:endParaRPr lang="en-US" sz="2800" dirty="0" smtClean="0">
              <a:effectLst/>
            </a:endParaRPr>
          </a:p>
          <a:p>
            <a:pPr marL="0" lvl="0" indent="0">
              <a:buNone/>
            </a:pPr>
            <a:endParaRPr lang="en-US" sz="2800" dirty="0">
              <a:effectLst/>
            </a:endParaRPr>
          </a:p>
        </p:txBody>
      </p:sp>
    </p:spTree>
    <p:extLst>
      <p:ext uri="{BB962C8B-B14F-4D97-AF65-F5344CB8AC3E}">
        <p14:creationId xmlns:p14="http://schemas.microsoft.com/office/powerpoint/2010/main" val="29199807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WordArt 4"/>
          <p:cNvSpPr>
            <a:spLocks noChangeArrowheads="1" noChangeShapeType="1" noTextEdit="1"/>
          </p:cNvSpPr>
          <p:nvPr/>
        </p:nvSpPr>
        <p:spPr bwMode="auto">
          <a:xfrm>
            <a:off x="5735638" y="188914"/>
            <a:ext cx="4787900" cy="1844675"/>
          </a:xfrm>
          <a:prstGeom prst="rect">
            <a:avLst/>
          </a:prstGeom>
        </p:spPr>
        <p:txBody>
          <a:bodyPr wrap="none" fromWordArt="1">
            <a:prstTxWarp prst="textWave1">
              <a:avLst>
                <a:gd name="adj1" fmla="val 14644"/>
                <a:gd name="adj2" fmla="val 0"/>
              </a:avLst>
            </a:prstTxWarp>
          </a:bodyPr>
          <a:lstStyle/>
          <a:p>
            <a:pPr algn="ctr"/>
            <a:r>
              <a:rPr lang="en-US" sz="3600" kern="10">
                <a:ln w="9525">
                  <a:solidFill>
                    <a:srgbClr val="000000"/>
                  </a:solidFill>
                  <a:miter lim="800000"/>
                  <a:headEnd/>
                  <a:tailEnd/>
                </a:ln>
                <a:solidFill>
                  <a:srgbClr val="F2310A"/>
                </a:solidFill>
                <a:effectLst>
                  <a:outerShdw dist="53882" dir="2700000" algn="ctr" rotWithShape="0">
                    <a:srgbClr val="C0C0C0"/>
                  </a:outerShdw>
                </a:effectLst>
                <a:latin typeface="Times New Roman" panose="02020603050405020304" pitchFamily="18" charset="0"/>
                <a:cs typeface="Times New Roman" panose="02020603050405020304" pitchFamily="18" charset="0"/>
              </a:rPr>
              <a:t>THANK YOU</a:t>
            </a:r>
          </a:p>
        </p:txBody>
      </p:sp>
      <p:sp>
        <p:nvSpPr>
          <p:cNvPr id="52227" name="WordArt 5"/>
          <p:cNvSpPr>
            <a:spLocks noChangeArrowheads="1" noChangeShapeType="1" noTextEdit="1"/>
          </p:cNvSpPr>
          <p:nvPr/>
        </p:nvSpPr>
        <p:spPr bwMode="auto">
          <a:xfrm>
            <a:off x="2279650" y="3716338"/>
            <a:ext cx="4897438" cy="12954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solidFill>
                  <a:srgbClr val="008000"/>
                </a:solidFill>
                <a:effectLst>
                  <a:outerShdw dist="35921" dir="2700000" sy="50000" rotWithShape="0">
                    <a:srgbClr val="875B0D">
                      <a:alpha val="70000"/>
                    </a:srgbClr>
                  </a:outerShdw>
                </a:effectLst>
                <a:latin typeface="Arial Black" panose="020B0A04020102020204" pitchFamily="34" charset="0"/>
              </a:rPr>
              <a:t>NAO</a:t>
            </a:r>
          </a:p>
        </p:txBody>
      </p:sp>
      <p:sp>
        <p:nvSpPr>
          <p:cNvPr id="52228" name="WordArt 6"/>
          <p:cNvSpPr>
            <a:spLocks noChangeArrowheads="1" noChangeShapeType="1" noTextEdit="1"/>
          </p:cNvSpPr>
          <p:nvPr/>
        </p:nvSpPr>
        <p:spPr bwMode="auto">
          <a:xfrm>
            <a:off x="1703388" y="6165851"/>
            <a:ext cx="5795962" cy="454025"/>
          </a:xfrm>
          <a:prstGeom prst="rect">
            <a:avLst/>
          </a:prstGeom>
        </p:spPr>
        <p:txBody>
          <a:bodyPr wrap="none" fromWordArt="1">
            <a:prstTxWarp prst="textPlain">
              <a:avLst>
                <a:gd name="adj" fmla="val 50000"/>
              </a:avLst>
            </a:prstTxWarp>
          </a:bodyPr>
          <a:lstStyle/>
          <a:p>
            <a:pPr algn="ctr"/>
            <a:endParaRPr lang="en-US" sz="3600" kern="10" dirty="0">
              <a:ln w="19050">
                <a:solidFill>
                  <a:srgbClr val="99CCFF"/>
                </a:solidFill>
                <a:miter lim="800000"/>
                <a:headEnd/>
                <a:tailEnd/>
              </a:ln>
              <a:solidFill>
                <a:srgbClr val="0066CC"/>
              </a:solidFill>
              <a:effectLst>
                <a:outerShdw dist="35921" dir="2700000" algn="ctr" rotWithShape="0">
                  <a:srgbClr val="990000"/>
                </a:outerShdw>
              </a:effectLst>
              <a:latin typeface="Impact" panose="020B0806030902050204" pitchFamily="34" charset="0"/>
            </a:endParaRPr>
          </a:p>
        </p:txBody>
      </p:sp>
    </p:spTree>
    <p:extLst>
      <p:ext uri="{BB962C8B-B14F-4D97-AF65-F5344CB8AC3E}">
        <p14:creationId xmlns:p14="http://schemas.microsoft.com/office/powerpoint/2010/main" val="3441945389"/>
      </p:ext>
    </p:extLst>
  </p:cSld>
  <p:clrMapOvr>
    <a:masterClrMapping/>
  </p:clrMapOvr>
  <p:transition advClick="0" advTm="10000">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repeatCount="indefinite"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fade">
                                      <p:cBhvr>
                                        <p:cTn id="7" dur="1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map_of_mauriti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57201"/>
            <a:ext cx="4953000" cy="597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Rectangle 8"/>
          <p:cNvSpPr>
            <a:spLocks noChangeArrowheads="1"/>
          </p:cNvSpPr>
          <p:nvPr/>
        </p:nvSpPr>
        <p:spPr bwMode="auto">
          <a:xfrm>
            <a:off x="1828800" y="962025"/>
            <a:ext cx="4038600" cy="2738438"/>
          </a:xfrm>
          <a:prstGeom prst="rect">
            <a:avLst/>
          </a:prstGeom>
          <a:noFill/>
          <a:ln w="9525">
            <a:noFill/>
            <a:miter lim="800000"/>
            <a:headEnd/>
            <a:tailEnd/>
          </a:ln>
        </p:spPr>
        <p:txBody>
          <a:bodyPr anchor="ctr">
            <a:spAutoFit/>
          </a:bodyPr>
          <a:lstStyle/>
          <a:p>
            <a:pPr fontAlgn="base">
              <a:spcBef>
                <a:spcPct val="0"/>
              </a:spcBef>
              <a:spcAft>
                <a:spcPct val="0"/>
              </a:spcAft>
              <a:defRPr/>
            </a:pPr>
            <a:r>
              <a:rPr lang="en-US" sz="2000" b="1" dirty="0">
                <a:solidFill>
                  <a:srgbClr val="FF3300"/>
                </a:solidFill>
                <a:latin typeface="Arial" charset="0"/>
              </a:rPr>
              <a:t>Mauritius </a:t>
            </a:r>
            <a:r>
              <a:rPr lang="en-US" dirty="0">
                <a:solidFill>
                  <a:srgbClr val="FFFFFF"/>
                </a:solidFill>
                <a:latin typeface="Arial" charset="0"/>
              </a:rPr>
              <a:t>covers an area of </a:t>
            </a:r>
            <a:r>
              <a:rPr lang="en-US" sz="2400" dirty="0">
                <a:solidFill>
                  <a:srgbClr val="FFFFFF"/>
                </a:solidFill>
              </a:rPr>
              <a:t>1865km</a:t>
            </a:r>
            <a:r>
              <a:rPr lang="en-US" sz="2400" b="1" baseline="30000" dirty="0">
                <a:solidFill>
                  <a:srgbClr val="FFFFFF"/>
                </a:solidFill>
              </a:rPr>
              <a:t>2</a:t>
            </a:r>
            <a:r>
              <a:rPr lang="en-US" sz="1400" baseline="30000" dirty="0">
                <a:solidFill>
                  <a:srgbClr val="FFFFFF"/>
                </a:solidFill>
                <a:latin typeface="Arial" charset="0"/>
              </a:rPr>
              <a:t> </a:t>
            </a:r>
            <a:r>
              <a:rPr lang="en-US" dirty="0">
                <a:solidFill>
                  <a:srgbClr val="FFFFFF"/>
                </a:solidFill>
                <a:latin typeface="Arial" charset="0"/>
              </a:rPr>
              <a:t>with 330 </a:t>
            </a:r>
            <a:r>
              <a:rPr lang="en-US" dirty="0" err="1">
                <a:solidFill>
                  <a:srgbClr val="FFFFFF"/>
                </a:solidFill>
                <a:latin typeface="Arial" charset="0"/>
              </a:rPr>
              <a:t>kilometres</a:t>
            </a:r>
            <a:r>
              <a:rPr lang="en-US" dirty="0">
                <a:solidFill>
                  <a:srgbClr val="FFFFFF"/>
                </a:solidFill>
                <a:latin typeface="Arial" charset="0"/>
              </a:rPr>
              <a:t> of white sandy beaches and transparent lagoon , protected from open sea by the world’s third largest coral reef, which surrounds the island.</a:t>
            </a:r>
          </a:p>
          <a:p>
            <a:pPr fontAlgn="base">
              <a:spcBef>
                <a:spcPct val="0"/>
              </a:spcBef>
              <a:spcAft>
                <a:spcPct val="0"/>
              </a:spcAft>
              <a:defRPr/>
            </a:pPr>
            <a:endParaRPr lang="en-US" dirty="0">
              <a:solidFill>
                <a:srgbClr val="FFFFFF"/>
              </a:solidFill>
              <a:latin typeface="Arial" charset="0"/>
            </a:endParaRPr>
          </a:p>
          <a:p>
            <a:pPr fontAlgn="base">
              <a:spcBef>
                <a:spcPct val="0"/>
              </a:spcBef>
              <a:spcAft>
                <a:spcPct val="0"/>
              </a:spcAft>
              <a:defRPr/>
            </a:pPr>
            <a:r>
              <a:rPr lang="en-US" sz="2000" b="1" dirty="0">
                <a:solidFill>
                  <a:srgbClr val="FF3300"/>
                </a:solidFill>
                <a:latin typeface="Arial" charset="0"/>
              </a:rPr>
              <a:t>Mauritius</a:t>
            </a:r>
            <a:r>
              <a:rPr lang="en-US" dirty="0">
                <a:solidFill>
                  <a:srgbClr val="FFFFFF"/>
                </a:solidFill>
                <a:latin typeface="Arial" charset="0"/>
              </a:rPr>
              <a:t> is 45km in width and 65km in length.</a:t>
            </a:r>
          </a:p>
        </p:txBody>
      </p:sp>
      <p:sp>
        <p:nvSpPr>
          <p:cNvPr id="10244" name="Text Box 9"/>
          <p:cNvSpPr txBox="1">
            <a:spLocks noChangeArrowheads="1"/>
          </p:cNvSpPr>
          <p:nvPr/>
        </p:nvSpPr>
        <p:spPr bwMode="auto">
          <a:xfrm rot="-1043357">
            <a:off x="1676400" y="3886200"/>
            <a:ext cx="2965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fontAlgn="base">
              <a:spcBef>
                <a:spcPct val="50000"/>
              </a:spcBef>
              <a:spcAft>
                <a:spcPct val="0"/>
              </a:spcAft>
              <a:buClrTx/>
              <a:buSzTx/>
              <a:buFontTx/>
              <a:buNone/>
            </a:pPr>
            <a:r>
              <a:rPr lang="en-GB" altLang="en-US" sz="2400" b="1">
                <a:solidFill>
                  <a:srgbClr val="FFFFFF"/>
                </a:solidFill>
                <a:latin typeface="Arial" panose="020B0604020202020204" pitchFamily="34" charset="0"/>
              </a:rPr>
              <a:t>Of Volcanic Origin</a:t>
            </a:r>
            <a:endParaRPr lang="en-US" altLang="en-US" sz="2400" b="1">
              <a:solidFill>
                <a:srgbClr val="FFFFFF"/>
              </a:solidFill>
              <a:latin typeface="Arial" panose="020B0604020202020204" pitchFamily="34" charset="0"/>
            </a:endParaRPr>
          </a:p>
        </p:txBody>
      </p:sp>
    </p:spTree>
    <p:extLst>
      <p:ext uri="{BB962C8B-B14F-4D97-AF65-F5344CB8AC3E}">
        <p14:creationId xmlns:p14="http://schemas.microsoft.com/office/powerpoint/2010/main" val="2200380966"/>
      </p:ext>
    </p:extLst>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9224">
                                            <p:txEl>
                                              <p:pRg st="0" end="0"/>
                                            </p:txEl>
                                          </p:spTgt>
                                        </p:tgtEl>
                                        <p:attrNameLst>
                                          <p:attrName>style.visibility</p:attrName>
                                        </p:attrNameLst>
                                      </p:cBhvr>
                                      <p:to>
                                        <p:strVal val="visible"/>
                                      </p:to>
                                    </p:set>
                                    <p:animEffect transition="in" filter="blinds(horizontal)">
                                      <p:cBhvr>
                                        <p:cTn id="7" dur="500"/>
                                        <p:tgtEl>
                                          <p:spTgt spid="9224">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9224">
                                            <p:txEl>
                                              <p:pRg st="2" end="2"/>
                                            </p:txEl>
                                          </p:spTgt>
                                        </p:tgtEl>
                                        <p:attrNameLst>
                                          <p:attrName>style.visibility</p:attrName>
                                        </p:attrNameLst>
                                      </p:cBhvr>
                                      <p:to>
                                        <p:strVal val="visible"/>
                                      </p:to>
                                    </p:set>
                                    <p:animEffect transition="in" filter="blinds(horizontal)">
                                      <p:cBhvr>
                                        <p:cTn id="11" dur="500"/>
                                        <p:tgtEl>
                                          <p:spTgt spid="92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Environment Threats</a:t>
            </a:r>
            <a:endParaRPr lang="en-US" dirty="0"/>
          </a:p>
        </p:txBody>
      </p:sp>
      <p:sp>
        <p:nvSpPr>
          <p:cNvPr id="3" name="Content Placeholder 2"/>
          <p:cNvSpPr>
            <a:spLocks noGrp="1"/>
          </p:cNvSpPr>
          <p:nvPr>
            <p:ph idx="1"/>
          </p:nvPr>
        </p:nvSpPr>
        <p:spPr/>
        <p:txBody>
          <a:bodyPr/>
          <a:lstStyle/>
          <a:p>
            <a:pPr algn="just"/>
            <a:r>
              <a:rPr lang="en-US" dirty="0" smtClean="0">
                <a:effectLst/>
              </a:rPr>
              <a:t>Being an </a:t>
            </a:r>
            <a:r>
              <a:rPr lang="en-US" dirty="0">
                <a:effectLst/>
              </a:rPr>
              <a:t>island </a:t>
            </a:r>
            <a:r>
              <a:rPr lang="en-US" dirty="0" smtClean="0">
                <a:effectLst/>
              </a:rPr>
              <a:t>state with its inherent risk, </a:t>
            </a:r>
            <a:r>
              <a:rPr lang="en-US" dirty="0">
                <a:effectLst/>
              </a:rPr>
              <a:t>Mauritius is </a:t>
            </a:r>
            <a:r>
              <a:rPr lang="en-US" dirty="0" smtClean="0">
                <a:effectLst/>
              </a:rPr>
              <a:t>prone </a:t>
            </a:r>
            <a:r>
              <a:rPr lang="en-US" dirty="0">
                <a:effectLst/>
              </a:rPr>
              <a:t>to many environmental threats such as </a:t>
            </a:r>
            <a:endParaRPr lang="en-US" dirty="0" smtClean="0">
              <a:effectLst/>
            </a:endParaRPr>
          </a:p>
          <a:p>
            <a:pPr algn="just"/>
            <a:r>
              <a:rPr lang="en-US" sz="2800" dirty="0" smtClean="0">
                <a:effectLst/>
              </a:rPr>
              <a:t>climate </a:t>
            </a:r>
            <a:r>
              <a:rPr lang="en-US" sz="2800" dirty="0">
                <a:effectLst/>
              </a:rPr>
              <a:t>change, </a:t>
            </a:r>
            <a:endParaRPr lang="en-US" sz="2800" dirty="0" smtClean="0">
              <a:effectLst/>
            </a:endParaRPr>
          </a:p>
          <a:p>
            <a:pPr algn="just"/>
            <a:r>
              <a:rPr lang="en-US" sz="2800" dirty="0" smtClean="0">
                <a:effectLst/>
              </a:rPr>
              <a:t>coastal erosion </a:t>
            </a:r>
            <a:r>
              <a:rPr lang="en-US" sz="2800" dirty="0">
                <a:effectLst/>
              </a:rPr>
              <a:t>and water management, </a:t>
            </a:r>
            <a:endParaRPr lang="en-US" sz="2800" dirty="0" smtClean="0">
              <a:effectLst/>
            </a:endParaRPr>
          </a:p>
          <a:p>
            <a:pPr algn="just"/>
            <a:r>
              <a:rPr lang="en-US" sz="2800" dirty="0" smtClean="0">
                <a:effectLst/>
              </a:rPr>
              <a:t>loss </a:t>
            </a:r>
            <a:r>
              <a:rPr lang="en-US" sz="2800" dirty="0">
                <a:effectLst/>
              </a:rPr>
              <a:t>of biodiversity, </a:t>
            </a:r>
            <a:endParaRPr lang="en-US" sz="2800" dirty="0" smtClean="0">
              <a:effectLst/>
            </a:endParaRPr>
          </a:p>
          <a:p>
            <a:pPr algn="just"/>
            <a:r>
              <a:rPr lang="en-US" sz="2800" dirty="0" smtClean="0">
                <a:effectLst/>
              </a:rPr>
              <a:t>soil </a:t>
            </a:r>
            <a:r>
              <a:rPr lang="en-US" sz="2800" dirty="0">
                <a:effectLst/>
              </a:rPr>
              <a:t>degradation, </a:t>
            </a:r>
            <a:endParaRPr lang="en-US" sz="2800" dirty="0" smtClean="0">
              <a:effectLst/>
            </a:endParaRPr>
          </a:p>
          <a:p>
            <a:pPr algn="just"/>
            <a:r>
              <a:rPr lang="en-US" sz="2800" dirty="0" smtClean="0">
                <a:effectLst/>
              </a:rPr>
              <a:t>invasive </a:t>
            </a:r>
            <a:r>
              <a:rPr lang="en-US" sz="2800" dirty="0">
                <a:effectLst/>
              </a:rPr>
              <a:t>species, </a:t>
            </a:r>
            <a:endParaRPr lang="en-US" sz="2800" dirty="0" smtClean="0">
              <a:effectLst/>
            </a:endParaRPr>
          </a:p>
          <a:p>
            <a:pPr algn="just"/>
            <a:r>
              <a:rPr lang="en-US" sz="2800" dirty="0" smtClean="0">
                <a:effectLst/>
              </a:rPr>
              <a:t>marine </a:t>
            </a:r>
            <a:r>
              <a:rPr lang="en-US" sz="2800" dirty="0">
                <a:effectLst/>
              </a:rPr>
              <a:t>pollution, </a:t>
            </a:r>
            <a:endParaRPr lang="en-US" sz="2800" dirty="0" smtClean="0">
              <a:effectLst/>
            </a:endParaRPr>
          </a:p>
          <a:p>
            <a:pPr algn="just"/>
            <a:r>
              <a:rPr lang="en-US" sz="2800" dirty="0" smtClean="0">
                <a:effectLst/>
              </a:rPr>
              <a:t>waste management &amp; sustainable </a:t>
            </a:r>
            <a:r>
              <a:rPr lang="en-US" sz="2800" dirty="0">
                <a:effectLst/>
              </a:rPr>
              <a:t>land </a:t>
            </a:r>
            <a:r>
              <a:rPr lang="en-US" sz="2800" dirty="0" smtClean="0">
                <a:effectLst/>
              </a:rPr>
              <a:t>use</a:t>
            </a:r>
            <a:r>
              <a:rPr lang="en-US" dirty="0" smtClean="0">
                <a:effectLst/>
              </a:rPr>
              <a:t>.</a:t>
            </a:r>
          </a:p>
        </p:txBody>
      </p:sp>
    </p:spTree>
    <p:extLst>
      <p:ext uri="{BB962C8B-B14F-4D97-AF65-F5344CB8AC3E}">
        <p14:creationId xmlns:p14="http://schemas.microsoft.com/office/powerpoint/2010/main" val="872921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Effects of climate change</a:t>
            </a:r>
            <a:endParaRPr lang="en-US" dirty="0"/>
          </a:p>
        </p:txBody>
      </p:sp>
      <p:sp>
        <p:nvSpPr>
          <p:cNvPr id="3" name="Content Placeholder 2"/>
          <p:cNvSpPr>
            <a:spLocks noGrp="1"/>
          </p:cNvSpPr>
          <p:nvPr>
            <p:ph idx="1"/>
          </p:nvPr>
        </p:nvSpPr>
        <p:spPr/>
        <p:txBody>
          <a:bodyPr/>
          <a:lstStyle/>
          <a:p>
            <a:r>
              <a:rPr lang="en-GB" dirty="0" smtClean="0"/>
              <a:t>Frequent intense cyclones</a:t>
            </a:r>
          </a:p>
          <a:p>
            <a:r>
              <a:rPr lang="en-US" dirty="0">
                <a:effectLst/>
              </a:rPr>
              <a:t>C</a:t>
            </a:r>
            <a:r>
              <a:rPr lang="en-US" dirty="0" smtClean="0">
                <a:effectLst/>
              </a:rPr>
              <a:t>hanging </a:t>
            </a:r>
            <a:r>
              <a:rPr lang="en-US" dirty="0">
                <a:effectLst/>
              </a:rPr>
              <a:t>rainfall pattern with </a:t>
            </a:r>
            <a:r>
              <a:rPr lang="en-US" dirty="0" smtClean="0">
                <a:effectLst/>
              </a:rPr>
              <a:t>common flashfloods</a:t>
            </a:r>
          </a:p>
          <a:p>
            <a:r>
              <a:rPr lang="en-GB" dirty="0" smtClean="0">
                <a:effectLst/>
              </a:rPr>
              <a:t>Rise in Sea level</a:t>
            </a:r>
          </a:p>
          <a:p>
            <a:r>
              <a:rPr lang="en-GB" dirty="0" smtClean="0"/>
              <a:t>Coastal Degradation</a:t>
            </a:r>
          </a:p>
          <a:p>
            <a:r>
              <a:rPr lang="en-GB" dirty="0" smtClean="0"/>
              <a:t>Loss of Biodiversity</a:t>
            </a:r>
          </a:p>
          <a:p>
            <a:r>
              <a:rPr lang="en-GB" dirty="0" smtClean="0"/>
              <a:t>Increase food insecurity</a:t>
            </a:r>
          </a:p>
          <a:p>
            <a:r>
              <a:rPr lang="en-GB" dirty="0" smtClean="0"/>
              <a:t>others</a:t>
            </a:r>
            <a:endParaRPr lang="en-US" dirty="0"/>
          </a:p>
        </p:txBody>
      </p:sp>
    </p:spTree>
    <p:extLst>
      <p:ext uri="{BB962C8B-B14F-4D97-AF65-F5344CB8AC3E}">
        <p14:creationId xmlns:p14="http://schemas.microsoft.com/office/powerpoint/2010/main" val="2435475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bg1">
                    <a:lumMod val="20000"/>
                    <a:lumOff val="80000"/>
                  </a:schemeClr>
                </a:solidFill>
                <a:effectLst/>
                <a:latin typeface="inherit"/>
                <a:ea typeface="Times New Roman" panose="02020603050405020304" pitchFamily="18" charset="0"/>
                <a:cs typeface="Arial" panose="020B0604020202020204" pitchFamily="34" charset="0"/>
              </a:rPr>
              <a:t>The </a:t>
            </a:r>
            <a:r>
              <a:rPr lang="en-US" sz="3200" dirty="0">
                <a:solidFill>
                  <a:schemeClr val="bg1">
                    <a:lumMod val="20000"/>
                    <a:lumOff val="80000"/>
                  </a:schemeClr>
                </a:solidFill>
                <a:effectLst/>
                <a:latin typeface="inherit"/>
                <a:ea typeface="Times New Roman" panose="02020603050405020304" pitchFamily="18" charset="0"/>
                <a:cs typeface="Arial" panose="020B0604020202020204" pitchFamily="34" charset="0"/>
              </a:rPr>
              <a:t>greatest risks </a:t>
            </a:r>
            <a:r>
              <a:rPr lang="en-US" sz="3200" dirty="0" smtClean="0">
                <a:solidFill>
                  <a:schemeClr val="bg1">
                    <a:lumMod val="20000"/>
                    <a:lumOff val="80000"/>
                  </a:schemeClr>
                </a:solidFill>
                <a:effectLst/>
                <a:latin typeface="inherit"/>
                <a:ea typeface="Times New Roman" panose="02020603050405020304" pitchFamily="18" charset="0"/>
                <a:cs typeface="Arial" panose="020B0604020202020204" pitchFamily="34" charset="0"/>
              </a:rPr>
              <a:t>Mauritius will be </a:t>
            </a:r>
            <a:r>
              <a:rPr lang="en-US" sz="3200" dirty="0">
                <a:solidFill>
                  <a:schemeClr val="bg1">
                    <a:lumMod val="20000"/>
                    <a:lumOff val="80000"/>
                  </a:schemeClr>
                </a:solidFill>
                <a:effectLst/>
                <a:latin typeface="inherit"/>
                <a:ea typeface="Times New Roman" panose="02020603050405020304" pitchFamily="18" charset="0"/>
                <a:cs typeface="Arial" panose="020B0604020202020204" pitchFamily="34" charset="0"/>
              </a:rPr>
              <a:t>facing in the near future</a:t>
            </a:r>
            <a:endParaRPr lang="en-US" sz="3200" dirty="0">
              <a:solidFill>
                <a:schemeClr val="bg1">
                  <a:lumMod val="20000"/>
                  <a:lumOff val="80000"/>
                </a:schemeClr>
              </a:solidFill>
            </a:endParaRPr>
          </a:p>
        </p:txBody>
      </p:sp>
      <p:sp>
        <p:nvSpPr>
          <p:cNvPr id="3" name="Content Placeholder 2"/>
          <p:cNvSpPr>
            <a:spLocks noGrp="1"/>
          </p:cNvSpPr>
          <p:nvPr>
            <p:ph idx="1"/>
          </p:nvPr>
        </p:nvSpPr>
        <p:spPr>
          <a:ln>
            <a:solidFill>
              <a:schemeClr val="bg2">
                <a:lumMod val="50000"/>
                <a:lumOff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lstStyle/>
          <a:p>
            <a:r>
              <a:rPr lang="en-US" b="1" dirty="0" smtClean="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Decline in </a:t>
            </a:r>
            <a:r>
              <a:rPr lang="en-US"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b="1" dirty="0" smtClean="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gricultural production by as much as 15 to 25 % by 2050.</a:t>
            </a:r>
          </a:p>
          <a:p>
            <a:r>
              <a:rPr lang="en-US" b="1" dirty="0">
                <a:solidFill>
                  <a:schemeClr val="bg2"/>
                </a:solidFill>
                <a:effectLst/>
                <a:latin typeface="Times New Roman" panose="02020603050405020304" pitchFamily="18" charset="0"/>
                <a:cs typeface="Times New Roman" panose="02020603050405020304" pitchFamily="18" charset="0"/>
              </a:rPr>
              <a:t>D</a:t>
            </a:r>
            <a:r>
              <a:rPr lang="en-US" b="1" dirty="0" smtClean="0">
                <a:solidFill>
                  <a:schemeClr val="bg2"/>
                </a:solidFill>
                <a:effectLst/>
                <a:latin typeface="Times New Roman" panose="02020603050405020304" pitchFamily="18" charset="0"/>
                <a:cs typeface="Times New Roman" panose="02020603050405020304" pitchFamily="18" charset="0"/>
              </a:rPr>
              <a:t>ecrease </a:t>
            </a:r>
            <a:r>
              <a:rPr lang="en-US" b="1" dirty="0">
                <a:solidFill>
                  <a:schemeClr val="bg2"/>
                </a:solidFill>
                <a:effectLst/>
                <a:latin typeface="Times New Roman" panose="02020603050405020304" pitchFamily="18" charset="0"/>
                <a:cs typeface="Times New Roman" panose="02020603050405020304" pitchFamily="18" charset="0"/>
              </a:rPr>
              <a:t>in rainfall of 10 to 20 % </a:t>
            </a:r>
            <a:endParaRPr lang="en-US" b="1" dirty="0" smtClean="0">
              <a:solidFill>
                <a:schemeClr val="bg2"/>
              </a:solidFill>
              <a:effectLst/>
              <a:latin typeface="Times New Roman" panose="02020603050405020304" pitchFamily="18" charset="0"/>
              <a:cs typeface="Times New Roman" panose="02020603050405020304" pitchFamily="18" charset="0"/>
            </a:endParaRPr>
          </a:p>
          <a:p>
            <a:r>
              <a:rPr lang="en-US" b="1" dirty="0">
                <a:solidFill>
                  <a:schemeClr val="bg2"/>
                </a:solidFill>
                <a:effectLst/>
                <a:latin typeface="Times New Roman" panose="02020603050405020304" pitchFamily="18" charset="0"/>
                <a:cs typeface="Times New Roman" panose="02020603050405020304" pitchFamily="18" charset="0"/>
              </a:rPr>
              <a:t>H</a:t>
            </a:r>
            <a:r>
              <a:rPr lang="en-US" b="1" dirty="0" smtClean="0">
                <a:solidFill>
                  <a:schemeClr val="bg2"/>
                </a:solidFill>
                <a:effectLst/>
                <a:latin typeface="Times New Roman" panose="02020603050405020304" pitchFamily="18" charset="0"/>
                <a:cs typeface="Times New Roman" panose="02020603050405020304" pitchFamily="18" charset="0"/>
              </a:rPr>
              <a:t>alf </a:t>
            </a:r>
            <a:r>
              <a:rPr lang="en-US" b="1" dirty="0">
                <a:solidFill>
                  <a:schemeClr val="bg2"/>
                </a:solidFill>
                <a:effectLst/>
                <a:latin typeface="Times New Roman" panose="02020603050405020304" pitchFamily="18" charset="0"/>
                <a:cs typeface="Times New Roman" panose="02020603050405020304" pitchFamily="18" charset="0"/>
              </a:rPr>
              <a:t>of the beaches will be lost to the point of supporting no </a:t>
            </a:r>
            <a:r>
              <a:rPr lang="en-US" b="1" dirty="0" smtClean="0">
                <a:solidFill>
                  <a:schemeClr val="bg2"/>
                </a:solidFill>
                <a:effectLst/>
                <a:latin typeface="Times New Roman" panose="02020603050405020304" pitchFamily="18" charset="0"/>
                <a:cs typeface="Times New Roman" panose="02020603050405020304" pitchFamily="18" charset="0"/>
              </a:rPr>
              <a:t>visitors</a:t>
            </a:r>
          </a:p>
          <a:p>
            <a:r>
              <a:rPr lang="en-US" b="1" dirty="0">
                <a:solidFill>
                  <a:schemeClr val="bg2"/>
                </a:solidFill>
                <a:effectLst/>
                <a:latin typeface="Times New Roman" panose="02020603050405020304" pitchFamily="18" charset="0"/>
                <a:cs typeface="Times New Roman" panose="02020603050405020304" pitchFamily="18" charset="0"/>
              </a:rPr>
              <a:t>Extreme weather events, including heavy rains, storms and flash floods, are likely to become ever more frequent and intense </a:t>
            </a:r>
            <a:endParaRPr lang="en-US" b="1"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912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1140207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Government Response to Climate Change</a:t>
            </a:r>
            <a:endParaRPr lang="en-US" dirty="0"/>
          </a:p>
        </p:txBody>
      </p:sp>
      <p:sp>
        <p:nvSpPr>
          <p:cNvPr id="3" name="Content Placeholder 2"/>
          <p:cNvSpPr>
            <a:spLocks noGrp="1"/>
          </p:cNvSpPr>
          <p:nvPr>
            <p:ph idx="1"/>
          </p:nvPr>
        </p:nvSpPr>
        <p:spPr/>
        <p:txBody>
          <a:bodyPr/>
          <a:lstStyle/>
          <a:p>
            <a:r>
              <a:rPr lang="en-US" sz="2400" b="1" dirty="0" smtClean="0">
                <a:effectLst/>
                <a:latin typeface="Arial" panose="020B0604020202020204" pitchFamily="34" charset="0"/>
                <a:ea typeface="Times New Roman" panose="02020603050405020304" pitchFamily="18" charset="0"/>
              </a:rPr>
              <a:t>Climate change is a high-priority issue on the government’s agenda</a:t>
            </a:r>
          </a:p>
          <a:p>
            <a:endParaRPr lang="en-US" sz="2400" b="1" dirty="0" smtClean="0">
              <a:effectLst/>
              <a:latin typeface="Arial" panose="020B0604020202020204" pitchFamily="34" charset="0"/>
              <a:ea typeface="Times New Roman" panose="02020603050405020304" pitchFamily="18" charset="0"/>
            </a:endParaRPr>
          </a:p>
          <a:p>
            <a:r>
              <a:rPr lang="en-GB" sz="2400" b="1" dirty="0">
                <a:effectLst/>
                <a:latin typeface="Arial" panose="020B0604020202020204" pitchFamily="34" charset="0"/>
                <a:ea typeface="Times New Roman" panose="02020603050405020304" pitchFamily="18" charset="0"/>
              </a:rPr>
              <a:t>Set up a National Disaster Risk Reduction  &amp; Management </a:t>
            </a:r>
            <a:r>
              <a:rPr lang="en-GB" sz="2400" b="1" dirty="0" smtClean="0">
                <a:effectLst/>
                <a:latin typeface="Arial" panose="020B0604020202020204" pitchFamily="34" charset="0"/>
                <a:ea typeface="Times New Roman" panose="02020603050405020304" pitchFamily="18" charset="0"/>
              </a:rPr>
              <a:t>Council</a:t>
            </a:r>
          </a:p>
          <a:p>
            <a:endParaRPr lang="en-US" sz="2400" b="1" dirty="0">
              <a:effectLst/>
              <a:latin typeface="Arial" panose="020B0604020202020204" pitchFamily="34" charset="0"/>
              <a:ea typeface="Times New Roman" panose="02020603050405020304" pitchFamily="18" charset="0"/>
            </a:endParaRPr>
          </a:p>
          <a:p>
            <a:r>
              <a:rPr lang="en-US" sz="2400" b="1" dirty="0" err="1" smtClean="0">
                <a:effectLst/>
                <a:latin typeface="Arial" panose="020B0604020202020204" pitchFamily="34" charset="0"/>
                <a:ea typeface="Times New Roman" panose="02020603050405020304" pitchFamily="18" charset="0"/>
              </a:rPr>
              <a:t>Emphasing</a:t>
            </a:r>
            <a:r>
              <a:rPr lang="en-US" sz="2400" b="1" dirty="0" smtClean="0">
                <a:effectLst/>
                <a:latin typeface="Arial" panose="020B0604020202020204" pitchFamily="34" charset="0"/>
                <a:ea typeface="Times New Roman" panose="02020603050405020304" pitchFamily="18" charset="0"/>
              </a:rPr>
              <a:t> </a:t>
            </a:r>
            <a:r>
              <a:rPr lang="en-US" sz="2400" b="1" dirty="0" smtClean="0">
                <a:effectLst/>
                <a:latin typeface="Arial" panose="020B0604020202020204" pitchFamily="34" charset="0"/>
                <a:ea typeface="Times New Roman" panose="02020603050405020304" pitchFamily="18" charset="0"/>
              </a:rPr>
              <a:t>on building a climate-change resilient nation </a:t>
            </a:r>
            <a:r>
              <a:rPr lang="en-US" sz="2400" b="1" dirty="0" smtClean="0">
                <a:effectLst/>
                <a:latin typeface="Arial" panose="020B0604020202020204" pitchFamily="34" charset="0"/>
                <a:ea typeface="Times New Roman" panose="02020603050405020304" pitchFamily="18" charset="0"/>
              </a:rPr>
              <a:t>to </a:t>
            </a:r>
            <a:r>
              <a:rPr lang="en-US" sz="2400" b="1" dirty="0" smtClean="0">
                <a:effectLst/>
                <a:latin typeface="Arial" panose="020B0604020202020204" pitchFamily="34" charset="0"/>
                <a:ea typeface="Times New Roman" panose="02020603050405020304" pitchFamily="18" charset="0"/>
              </a:rPr>
              <a:t>meet adaptation and mitigation objectives</a:t>
            </a:r>
          </a:p>
          <a:p>
            <a:pPr marL="0" indent="0">
              <a:buNone/>
            </a:pPr>
            <a:endParaRPr lang="en-US" sz="2400" b="1" dirty="0" smtClean="0">
              <a:effectLst/>
              <a:latin typeface="Arial" panose="020B0604020202020204" pitchFamily="34" charset="0"/>
              <a:ea typeface="Times New Roman" panose="02020603050405020304" pitchFamily="18" charset="0"/>
            </a:endParaRPr>
          </a:p>
          <a:p>
            <a:r>
              <a:rPr lang="en-GB" sz="2400" b="1" dirty="0" smtClean="0">
                <a:effectLst/>
                <a:latin typeface="Arial" panose="020B0604020202020204" pitchFamily="34" charset="0"/>
                <a:ea typeface="Times New Roman" panose="02020603050405020304" pitchFamily="18" charset="0"/>
              </a:rPr>
              <a:t>Other </a:t>
            </a:r>
            <a:r>
              <a:rPr lang="en-GB" sz="2400" b="1" dirty="0" smtClean="0">
                <a:effectLst/>
                <a:latin typeface="Arial" panose="020B0604020202020204" pitchFamily="34" charset="0"/>
                <a:ea typeface="Times New Roman" panose="02020603050405020304" pitchFamily="18" charset="0"/>
              </a:rPr>
              <a:t>funding Mechanism</a:t>
            </a:r>
            <a:endParaRPr lang="en-GB" sz="2400" b="1" dirty="0" smtClean="0">
              <a:solidFill>
                <a:srgbClr val="FF0000"/>
              </a:solidFill>
              <a:effectLst/>
              <a:latin typeface="Arial" panose="020B0604020202020204" pitchFamily="34" charset="0"/>
              <a:ea typeface="Times New Roman" panose="02020603050405020304" pitchFamily="18" charset="0"/>
            </a:endParaRPr>
          </a:p>
          <a:p>
            <a:endParaRPr lang="en-US" sz="2800" b="1" dirty="0">
              <a:solidFill>
                <a:srgbClr val="FF0000"/>
              </a:solidFill>
            </a:endParaRPr>
          </a:p>
        </p:txBody>
      </p:sp>
    </p:spTree>
    <p:extLst>
      <p:ext uri="{BB962C8B-B14F-4D97-AF65-F5344CB8AC3E}">
        <p14:creationId xmlns:p14="http://schemas.microsoft.com/office/powerpoint/2010/main" val="2950431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Funding </a:t>
            </a:r>
            <a:r>
              <a:rPr lang="en-GB" dirty="0" smtClean="0"/>
              <a:t>Agencies</a:t>
            </a:r>
            <a:endParaRPr lang="en-US" dirty="0"/>
          </a:p>
        </p:txBody>
      </p:sp>
      <p:sp>
        <p:nvSpPr>
          <p:cNvPr id="3" name="Content Placeholder 2"/>
          <p:cNvSpPr>
            <a:spLocks noGrp="1"/>
          </p:cNvSpPr>
          <p:nvPr>
            <p:ph idx="1"/>
          </p:nvPr>
        </p:nvSpPr>
        <p:spPr/>
        <p:txBody>
          <a:bodyPr/>
          <a:lstStyle/>
          <a:p>
            <a:pPr marL="0" indent="0">
              <a:buNone/>
            </a:pPr>
            <a:r>
              <a:rPr lang="en-GB" sz="2800" b="1" dirty="0" smtClean="0"/>
              <a:t>National </a:t>
            </a:r>
            <a:r>
              <a:rPr lang="en-GB" sz="2800" b="1" dirty="0"/>
              <a:t>Environment </a:t>
            </a:r>
            <a:r>
              <a:rPr lang="en-GB" sz="2800" b="1" dirty="0" smtClean="0"/>
              <a:t>Fund , Mauritius</a:t>
            </a:r>
            <a:endParaRPr lang="en-US" sz="2800" dirty="0"/>
          </a:p>
          <a:p>
            <a:pPr marL="0" indent="0">
              <a:buNone/>
            </a:pPr>
            <a:r>
              <a:rPr lang="en-US" sz="2800" b="1" dirty="0"/>
              <a:t>Adaptation Fund</a:t>
            </a:r>
            <a:endParaRPr lang="en-US" sz="2800" dirty="0"/>
          </a:p>
          <a:p>
            <a:pPr marL="0" indent="0">
              <a:buNone/>
            </a:pPr>
            <a:r>
              <a:rPr lang="en-US" sz="2800" b="1" dirty="0" smtClean="0"/>
              <a:t>Global </a:t>
            </a:r>
            <a:r>
              <a:rPr lang="en-US" sz="2800" b="1" dirty="0"/>
              <a:t>Environment Facility</a:t>
            </a:r>
            <a:endParaRPr lang="en-US" sz="2800" dirty="0"/>
          </a:p>
          <a:p>
            <a:pPr marL="0" indent="0">
              <a:buNone/>
            </a:pPr>
            <a:r>
              <a:rPr lang="en-US" sz="2800" b="1" dirty="0" smtClean="0"/>
              <a:t>Green </a:t>
            </a:r>
            <a:r>
              <a:rPr lang="en-US" sz="2800" b="1" dirty="0"/>
              <a:t>Climate Fund</a:t>
            </a:r>
            <a:endParaRPr lang="en-US" sz="2800" dirty="0"/>
          </a:p>
          <a:p>
            <a:pPr marL="0" indent="0">
              <a:buNone/>
            </a:pPr>
            <a:r>
              <a:rPr lang="en-US" sz="2800" b="1" dirty="0"/>
              <a:t>Climate Investment Fund</a:t>
            </a:r>
          </a:p>
          <a:p>
            <a:pPr marL="0" indent="0">
              <a:buNone/>
            </a:pPr>
            <a:r>
              <a:rPr lang="en-GB" sz="2800" b="1" dirty="0" smtClean="0"/>
              <a:t>Climate </a:t>
            </a:r>
            <a:r>
              <a:rPr lang="en-GB" sz="2800" b="1" dirty="0"/>
              <a:t>Technology Centre and Network (CTCN)</a:t>
            </a:r>
            <a:endParaRPr lang="en-GB" sz="2800" dirty="0"/>
          </a:p>
          <a:p>
            <a:endParaRPr lang="en-US" dirty="0"/>
          </a:p>
          <a:p>
            <a:pPr marL="0" indent="0">
              <a:buNone/>
            </a:pPr>
            <a:endParaRPr lang="en-US" dirty="0"/>
          </a:p>
        </p:txBody>
      </p:sp>
    </p:spTree>
    <p:extLst>
      <p:ext uri="{BB962C8B-B14F-4D97-AF65-F5344CB8AC3E}">
        <p14:creationId xmlns:p14="http://schemas.microsoft.com/office/powerpoint/2010/main" val="4236175045"/>
      </p:ext>
    </p:extLst>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1028</TotalTime>
  <Words>1242</Words>
  <Application>Microsoft Office PowerPoint</Application>
  <PresentationFormat>Widescreen</PresentationFormat>
  <Paragraphs>184</Paragraphs>
  <Slides>27</Slides>
  <Notes>2</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27</vt:i4>
      </vt:variant>
    </vt:vector>
  </HeadingPairs>
  <TitlesOfParts>
    <vt:vector size="45" baseType="lpstr">
      <vt:lpstr>MS PGothic</vt:lpstr>
      <vt:lpstr>Arial</vt:lpstr>
      <vt:lpstr>Arial Black</vt:lpstr>
      <vt:lpstr>Bodoni MT Black</vt:lpstr>
      <vt:lpstr>Calibri</vt:lpstr>
      <vt:lpstr>Garamond</vt:lpstr>
      <vt:lpstr>Impact</vt:lpstr>
      <vt:lpstr>inherit</vt:lpstr>
      <vt:lpstr>Symbol</vt:lpstr>
      <vt:lpstr>Tahoma</vt:lpstr>
      <vt:lpstr>Times New Roman</vt:lpstr>
      <vt:lpstr>Wingdings</vt:lpstr>
      <vt:lpstr>Stream</vt:lpstr>
      <vt:lpstr>1_Stream</vt:lpstr>
      <vt:lpstr>2_Stream</vt:lpstr>
      <vt:lpstr>3_Stream</vt:lpstr>
      <vt:lpstr>4_Stream</vt:lpstr>
      <vt:lpstr>5_Stream</vt:lpstr>
      <vt:lpstr>REPUBLIC OF MAURITIUS</vt:lpstr>
      <vt:lpstr>PowerPoint Presentation</vt:lpstr>
      <vt:lpstr>PowerPoint Presentation</vt:lpstr>
      <vt:lpstr>Environment Threats</vt:lpstr>
      <vt:lpstr>Effects of climate change</vt:lpstr>
      <vt:lpstr>The greatest risks Mauritius will be facing in the near future</vt:lpstr>
      <vt:lpstr>PowerPoint Presentation</vt:lpstr>
      <vt:lpstr>Government Response to Climate Change</vt:lpstr>
      <vt:lpstr>Some Funding Agencies</vt:lpstr>
      <vt:lpstr>Climate Change  Risk Management in Mauritius </vt:lpstr>
      <vt:lpstr>Adaptation  Sectors</vt:lpstr>
      <vt:lpstr>MITIGATION  SECTORS</vt:lpstr>
      <vt:lpstr>Auditing Government response to Climate Change</vt:lpstr>
      <vt:lpstr>Auditing Climate Change</vt:lpstr>
      <vt:lpstr>PowerPoint Presentation</vt:lpstr>
      <vt:lpstr>Auditing Climate Change</vt:lpstr>
      <vt:lpstr>Government Response to mitigate the impact of Flooding</vt:lpstr>
      <vt:lpstr>Government Response to Mitigate Beach Erosion</vt:lpstr>
      <vt:lpstr>Government Response to mitigate the impact of Flooding(contd)</vt:lpstr>
      <vt:lpstr>Mitigating of the Impacts of Deforestation</vt:lpstr>
      <vt:lpstr>Mitigating of the Impacts of Deforestation(Contd)</vt:lpstr>
      <vt:lpstr>Moving Towards Renewable Energy-  Solar Water Grant Scheme</vt:lpstr>
      <vt:lpstr>Moving Towards Renewable Energy-  Solar Water Grant Scheme(Contd)</vt:lpstr>
      <vt:lpstr>Regularity Audit (Financial &amp; Compliance)</vt:lpstr>
      <vt:lpstr>Limitations of Traditional Accounting System in Handling Environment Issues </vt:lpstr>
      <vt:lpstr>Challenges</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REPUBLIC OF MAURITIUS</dc:title>
  <dc:creator>Dodah , Juihendranath</dc:creator>
  <cp:lastModifiedBy>Khemraj Reetun</cp:lastModifiedBy>
  <cp:revision>36</cp:revision>
  <dcterms:created xsi:type="dcterms:W3CDTF">2021-09-14T18:20:47Z</dcterms:created>
  <dcterms:modified xsi:type="dcterms:W3CDTF">2021-09-16T08:23:16Z</dcterms:modified>
</cp:coreProperties>
</file>