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8" r:id="rId1"/>
  </p:sldMasterIdLst>
  <p:sldIdLst>
    <p:sldId id="257" r:id="rId2"/>
    <p:sldId id="258" r:id="rId3"/>
    <p:sldId id="268" r:id="rId4"/>
    <p:sldId id="260" r:id="rId5"/>
    <p:sldId id="261" r:id="rId6"/>
    <p:sldId id="262" r:id="rId7"/>
    <p:sldId id="263" r:id="rId8"/>
    <p:sldId id="264" r:id="rId9"/>
    <p:sldId id="265" r:id="rId10"/>
    <p:sldId id="266" r:id="rId11"/>
    <p:sldId id="267" r:id="rId12"/>
    <p:sldId id="269" r:id="rId13"/>
    <p:sldId id="270" r:id="rId14"/>
    <p:sldId id="271" r:id="rId15"/>
    <p:sldId id="272" r:id="rId16"/>
    <p:sldId id="273" r:id="rId17"/>
    <p:sldId id="275" r:id="rId18"/>
    <p:sldId id="276" r:id="rId19"/>
    <p:sldId id="277" r:id="rId20"/>
    <p:sldId id="27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30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87589B56-F3CA-4CCA-9C6F-F1E1EC4C7EE3}" type="datetimeFigureOut">
              <a:rPr lang="tr-TR" smtClean="0"/>
              <a:t>6.10.2021</a:t>
            </a:fld>
            <a:endParaRPr lang="tr-T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tr-T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08ABF559-8CAA-43EF-B756-E51E2231814A}" type="slidenum">
              <a:rPr lang="tr-TR" smtClean="0"/>
              <a:t>‹#›</a:t>
            </a:fld>
            <a:endParaRPr lang="tr-T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40022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7589B56-F3CA-4CCA-9C6F-F1E1EC4C7EE3}" type="datetimeFigureOut">
              <a:rPr lang="tr-TR" smtClean="0"/>
              <a:t>6.10.2021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8ABF559-8CAA-43EF-B756-E51E2231814A}" type="slidenum">
              <a:rPr lang="tr-TR" smtClean="0"/>
              <a:t>‹#›</a:t>
            </a:fld>
            <a:endParaRPr lang="tr-TR"/>
          </a:p>
        </p:txBody>
      </p:sp>
    </p:spTree>
    <p:extLst>
      <p:ext uri="{BB962C8B-B14F-4D97-AF65-F5344CB8AC3E}">
        <p14:creationId xmlns:p14="http://schemas.microsoft.com/office/powerpoint/2010/main" val="3739488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7589B56-F3CA-4CCA-9C6F-F1E1EC4C7EE3}" type="datetimeFigureOut">
              <a:rPr lang="tr-TR" smtClean="0"/>
              <a:t>6.10.2021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8ABF559-8CAA-43EF-B756-E51E2231814A}" type="slidenum">
              <a:rPr lang="tr-TR" smtClean="0"/>
              <a:t>‹#›</a:t>
            </a:fld>
            <a:endParaRPr lang="tr-TR"/>
          </a:p>
        </p:txBody>
      </p:sp>
    </p:spTree>
    <p:extLst>
      <p:ext uri="{BB962C8B-B14F-4D97-AF65-F5344CB8AC3E}">
        <p14:creationId xmlns:p14="http://schemas.microsoft.com/office/powerpoint/2010/main" val="1964595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7589B56-F3CA-4CCA-9C6F-F1E1EC4C7EE3}" type="datetimeFigureOut">
              <a:rPr lang="tr-TR" smtClean="0"/>
              <a:t>6.10.2021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8ABF559-8CAA-43EF-B756-E51E2231814A}" type="slidenum">
              <a:rPr lang="tr-TR" smtClean="0"/>
              <a:t>‹#›</a:t>
            </a:fld>
            <a:endParaRPr lang="tr-T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85450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7589B56-F3CA-4CCA-9C6F-F1E1EC4C7EE3}" type="datetimeFigureOut">
              <a:rPr lang="tr-TR" smtClean="0"/>
              <a:t>6.10.2021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8ABF559-8CAA-43EF-B756-E51E2231814A}" type="slidenum">
              <a:rPr lang="tr-TR" smtClean="0"/>
              <a:t>‹#›</a:t>
            </a:fld>
            <a:endParaRPr lang="tr-TR"/>
          </a:p>
        </p:txBody>
      </p:sp>
    </p:spTree>
    <p:extLst>
      <p:ext uri="{BB962C8B-B14F-4D97-AF65-F5344CB8AC3E}">
        <p14:creationId xmlns:p14="http://schemas.microsoft.com/office/powerpoint/2010/main" val="484284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tr-TR" smtClean="0"/>
              <a:t>Asıl başlık stili için tıklatın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87589B56-F3CA-4CCA-9C6F-F1E1EC4C7EE3}" type="datetimeFigureOut">
              <a:rPr lang="tr-TR" smtClean="0"/>
              <a:t>6.10.2021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8ABF559-8CAA-43EF-B756-E51E2231814A}" type="slidenum">
              <a:rPr lang="tr-TR" smtClean="0"/>
              <a:t>‹#›</a:t>
            </a:fld>
            <a:endParaRPr lang="tr-TR"/>
          </a:p>
        </p:txBody>
      </p:sp>
    </p:spTree>
    <p:extLst>
      <p:ext uri="{BB962C8B-B14F-4D97-AF65-F5344CB8AC3E}">
        <p14:creationId xmlns:p14="http://schemas.microsoft.com/office/powerpoint/2010/main" val="3255714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tr-TR" smtClean="0"/>
              <a:t>Asıl başlık stili için tıklatın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87589B56-F3CA-4CCA-9C6F-F1E1EC4C7EE3}" type="datetimeFigureOut">
              <a:rPr lang="tr-TR" smtClean="0"/>
              <a:t>6.10.2021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8ABF559-8CAA-43EF-B756-E51E2231814A}" type="slidenum">
              <a:rPr lang="tr-TR" smtClean="0"/>
              <a:t>‹#›</a:t>
            </a:fld>
            <a:endParaRPr lang="tr-TR"/>
          </a:p>
        </p:txBody>
      </p:sp>
    </p:spTree>
    <p:extLst>
      <p:ext uri="{BB962C8B-B14F-4D97-AF65-F5344CB8AC3E}">
        <p14:creationId xmlns:p14="http://schemas.microsoft.com/office/powerpoint/2010/main" val="667135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tr-TR" smtClean="0"/>
              <a:t>Asıl başlık stili için tıklatın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589B56-F3CA-4CCA-9C6F-F1E1EC4C7EE3}" type="datetimeFigureOut">
              <a:rPr lang="tr-TR" smtClean="0"/>
              <a:t>6.10.2021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8ABF559-8CAA-43EF-B756-E51E2231814A}" type="slidenum">
              <a:rPr lang="tr-TR" smtClean="0"/>
              <a:t>‹#›</a:t>
            </a:fld>
            <a:endParaRPr lang="tr-TR"/>
          </a:p>
        </p:txBody>
      </p:sp>
    </p:spTree>
    <p:extLst>
      <p:ext uri="{BB962C8B-B14F-4D97-AF65-F5344CB8AC3E}">
        <p14:creationId xmlns:p14="http://schemas.microsoft.com/office/powerpoint/2010/main" val="856034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tr-TR" smtClean="0"/>
              <a:t>Asıl başlık stili için tıklatın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589B56-F3CA-4CCA-9C6F-F1E1EC4C7EE3}" type="datetimeFigureOut">
              <a:rPr lang="tr-TR" smtClean="0"/>
              <a:t>6.10.2021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8ABF559-8CAA-43EF-B756-E51E2231814A}" type="slidenum">
              <a:rPr lang="tr-TR" smtClean="0"/>
              <a:t>‹#›</a:t>
            </a:fld>
            <a:endParaRPr lang="tr-TR"/>
          </a:p>
        </p:txBody>
      </p:sp>
    </p:spTree>
    <p:extLst>
      <p:ext uri="{BB962C8B-B14F-4D97-AF65-F5344CB8AC3E}">
        <p14:creationId xmlns:p14="http://schemas.microsoft.com/office/powerpoint/2010/main" val="2043228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97045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589B56-F3CA-4CCA-9C6F-F1E1EC4C7EE3}" type="datetimeFigureOut">
              <a:rPr lang="tr-TR" smtClean="0"/>
              <a:t>6.10.2021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8ABF559-8CAA-43EF-B756-E51E2231814A}" type="slidenum">
              <a:rPr lang="tr-TR" smtClean="0"/>
              <a:t>‹#›</a:t>
            </a:fld>
            <a:endParaRPr lang="tr-TR"/>
          </a:p>
        </p:txBody>
      </p:sp>
    </p:spTree>
    <p:extLst>
      <p:ext uri="{BB962C8B-B14F-4D97-AF65-F5344CB8AC3E}">
        <p14:creationId xmlns:p14="http://schemas.microsoft.com/office/powerpoint/2010/main" val="1045510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589B56-F3CA-4CCA-9C6F-F1E1EC4C7EE3}" type="datetimeFigureOut">
              <a:rPr lang="tr-TR" smtClean="0"/>
              <a:t>6.10.2021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8ABF559-8CAA-43EF-B756-E51E2231814A}" type="slidenum">
              <a:rPr lang="tr-TR" smtClean="0"/>
              <a:t>‹#›</a:t>
            </a:fld>
            <a:endParaRPr lang="tr-TR"/>
          </a:p>
        </p:txBody>
      </p:sp>
    </p:spTree>
    <p:extLst>
      <p:ext uri="{BB962C8B-B14F-4D97-AF65-F5344CB8AC3E}">
        <p14:creationId xmlns:p14="http://schemas.microsoft.com/office/powerpoint/2010/main" val="2550076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tr-TR" smtClean="0"/>
              <a:t>Asıl başlık stili için tıklatın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589B56-F3CA-4CCA-9C6F-F1E1EC4C7EE3}" type="datetimeFigureOut">
              <a:rPr lang="tr-TR" smtClean="0"/>
              <a:t>6.10.2021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8ABF559-8CAA-43EF-B756-E51E2231814A}" type="slidenum">
              <a:rPr lang="tr-TR" smtClean="0"/>
              <a:t>‹#›</a:t>
            </a:fld>
            <a:endParaRPr lang="tr-TR"/>
          </a:p>
        </p:txBody>
      </p:sp>
    </p:spTree>
    <p:extLst>
      <p:ext uri="{BB962C8B-B14F-4D97-AF65-F5344CB8AC3E}">
        <p14:creationId xmlns:p14="http://schemas.microsoft.com/office/powerpoint/2010/main" val="2128958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7589B56-F3CA-4CCA-9C6F-F1E1EC4C7EE3}" type="datetimeFigureOut">
              <a:rPr lang="tr-TR" smtClean="0"/>
              <a:t>6.10.2021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8ABF559-8CAA-43EF-B756-E51E2231814A}" type="slidenum">
              <a:rPr lang="tr-TR" smtClean="0"/>
              <a:t>‹#›</a:t>
            </a:fld>
            <a:endParaRPr lang="tr-TR"/>
          </a:p>
        </p:txBody>
      </p:sp>
    </p:spTree>
    <p:extLst>
      <p:ext uri="{BB962C8B-B14F-4D97-AF65-F5344CB8AC3E}">
        <p14:creationId xmlns:p14="http://schemas.microsoft.com/office/powerpoint/2010/main" val="11740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Content Placeholder 3"/>
          <p:cNvSpPr>
            <a:spLocks noGrp="1"/>
          </p:cNvSpPr>
          <p:nvPr>
            <p:ph sz="quarter" idx="13"/>
          </p:nvPr>
        </p:nvSpPr>
        <p:spPr>
          <a:xfrm>
            <a:off x="685802" y="2861733"/>
            <a:ext cx="5088712" cy="2512852"/>
          </a:xfrm>
        </p:spPr>
        <p:txBody>
          <a:bodyPr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3" name="Content Placeholder 5"/>
          <p:cNvSpPr>
            <a:spLocks noGrp="1"/>
          </p:cNvSpPr>
          <p:nvPr>
            <p:ph sz="quarter" idx="14"/>
          </p:nvPr>
        </p:nvSpPr>
        <p:spPr>
          <a:xfrm>
            <a:off x="5993969" y="2861733"/>
            <a:ext cx="5088713" cy="2512852"/>
          </a:xfrm>
        </p:spPr>
        <p:txBody>
          <a:bodyPr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7589B56-F3CA-4CCA-9C6F-F1E1EC4C7EE3}" type="datetimeFigureOut">
              <a:rPr lang="tr-TR" smtClean="0"/>
              <a:t>6.10.2021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8ABF559-8CAA-43EF-B756-E51E2231814A}" type="slidenum">
              <a:rPr lang="tr-TR" smtClean="0"/>
              <a:t>‹#›</a:t>
            </a:fld>
            <a:endParaRPr lang="tr-TR"/>
          </a:p>
        </p:txBody>
      </p:sp>
    </p:spTree>
    <p:extLst>
      <p:ext uri="{BB962C8B-B14F-4D97-AF65-F5344CB8AC3E}">
        <p14:creationId xmlns:p14="http://schemas.microsoft.com/office/powerpoint/2010/main" val="1765052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87589B56-F3CA-4CCA-9C6F-F1E1EC4C7EE3}" type="datetimeFigureOut">
              <a:rPr lang="tr-TR" smtClean="0"/>
              <a:t>6.10.2021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8ABF559-8CAA-43EF-B756-E51E2231814A}" type="slidenum">
              <a:rPr lang="tr-TR" smtClean="0"/>
              <a:t>‹#›</a:t>
            </a:fld>
            <a:endParaRPr lang="tr-TR"/>
          </a:p>
        </p:txBody>
      </p:sp>
    </p:spTree>
    <p:extLst>
      <p:ext uri="{BB962C8B-B14F-4D97-AF65-F5344CB8AC3E}">
        <p14:creationId xmlns:p14="http://schemas.microsoft.com/office/powerpoint/2010/main" val="2490425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589B56-F3CA-4CCA-9C6F-F1E1EC4C7EE3}" type="datetimeFigureOut">
              <a:rPr lang="tr-TR" smtClean="0"/>
              <a:t>6.10.2021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8ABF559-8CAA-43EF-B756-E51E2231814A}" type="slidenum">
              <a:rPr lang="tr-TR" smtClean="0"/>
              <a:t>‹#›</a:t>
            </a:fld>
            <a:endParaRPr lang="tr-TR"/>
          </a:p>
        </p:txBody>
      </p:sp>
    </p:spTree>
    <p:extLst>
      <p:ext uri="{BB962C8B-B14F-4D97-AF65-F5344CB8AC3E}">
        <p14:creationId xmlns:p14="http://schemas.microsoft.com/office/powerpoint/2010/main" val="3682327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tr-TR" smtClean="0"/>
              <a:t>Asıl başlık stili için tıklatın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7589B56-F3CA-4CCA-9C6F-F1E1EC4C7EE3}" type="datetimeFigureOut">
              <a:rPr lang="tr-TR" smtClean="0"/>
              <a:t>6.10.2021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8ABF559-8CAA-43EF-B756-E51E2231814A}" type="slidenum">
              <a:rPr lang="tr-TR" smtClean="0"/>
              <a:t>‹#›</a:t>
            </a:fld>
            <a:endParaRPr lang="tr-TR"/>
          </a:p>
        </p:txBody>
      </p:sp>
    </p:spTree>
    <p:extLst>
      <p:ext uri="{BB962C8B-B14F-4D97-AF65-F5344CB8AC3E}">
        <p14:creationId xmlns:p14="http://schemas.microsoft.com/office/powerpoint/2010/main" val="604510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7589B56-F3CA-4CCA-9C6F-F1E1EC4C7EE3}" type="datetimeFigureOut">
              <a:rPr lang="tr-TR" smtClean="0"/>
              <a:t>6.10.2021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8ABF559-8CAA-43EF-B756-E51E2231814A}" type="slidenum">
              <a:rPr lang="tr-TR" smtClean="0"/>
              <a:t>‹#›</a:t>
            </a:fld>
            <a:endParaRPr lang="tr-TR"/>
          </a:p>
        </p:txBody>
      </p:sp>
    </p:spTree>
    <p:extLst>
      <p:ext uri="{BB962C8B-B14F-4D97-AF65-F5344CB8AC3E}">
        <p14:creationId xmlns:p14="http://schemas.microsoft.com/office/powerpoint/2010/main" val="3677191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87589B56-F3CA-4CCA-9C6F-F1E1EC4C7EE3}" type="datetimeFigureOut">
              <a:rPr lang="tr-TR" smtClean="0"/>
              <a:t>6.10.2021</a:t>
            </a:fld>
            <a:endParaRPr lang="tr-T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tr-T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08ABF559-8CAA-43EF-B756-E51E2231814A}" type="slidenum">
              <a:rPr lang="tr-TR" smtClean="0"/>
              <a:t>‹#›</a:t>
            </a:fld>
            <a:endParaRPr lang="tr-TR"/>
          </a:p>
        </p:txBody>
      </p:sp>
    </p:spTree>
    <p:extLst>
      <p:ext uri="{BB962C8B-B14F-4D97-AF65-F5344CB8AC3E}">
        <p14:creationId xmlns:p14="http://schemas.microsoft.com/office/powerpoint/2010/main" val="1860616967"/>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 id="2147483951" r:id="rId13"/>
    <p:sldLayoutId id="2147483952" r:id="rId14"/>
    <p:sldLayoutId id="2147483953" r:id="rId15"/>
    <p:sldLayoutId id="2147483954" r:id="rId16"/>
    <p:sldLayoutId id="2147483955" r:id="rId17"/>
    <p:sldLayoutId id="2147483956"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a:xfrm rot="21420000">
            <a:off x="904372" y="407483"/>
            <a:ext cx="9755187" cy="3779517"/>
          </a:xfrm>
        </p:spPr>
        <p:txBody>
          <a:bodyPr>
            <a:normAutofit/>
          </a:bodyPr>
          <a:lstStyle/>
          <a:p>
            <a:pPr algn="ctr"/>
            <a:r>
              <a:rPr lang="tr-TR" sz="2000" b="1" dirty="0" smtClean="0"/>
              <a:t/>
            </a:r>
            <a:br>
              <a:rPr lang="tr-TR" sz="2000" b="1" dirty="0" smtClean="0"/>
            </a:br>
            <a:r>
              <a:rPr lang="tr-TR" sz="2000" b="1" dirty="0"/>
              <a:t/>
            </a:r>
            <a:br>
              <a:rPr lang="tr-TR" sz="2000" b="1" dirty="0"/>
            </a:br>
            <a:r>
              <a:rPr lang="tr-TR" sz="2000" b="1" dirty="0" smtClean="0">
                <a:solidFill>
                  <a:schemeClr val="tx2"/>
                </a:solidFill>
              </a:rPr>
              <a:t>TURKISH </a:t>
            </a:r>
            <a:r>
              <a:rPr lang="tr-TR" sz="2000" b="1" dirty="0">
                <a:solidFill>
                  <a:schemeClr val="tx2"/>
                </a:solidFill>
              </a:rPr>
              <a:t>COURT OF ACCOUNTS</a:t>
            </a:r>
            <a:r>
              <a:rPr lang="tr-TR" sz="2000" dirty="0">
                <a:solidFill>
                  <a:schemeClr val="tx2"/>
                </a:solidFill>
              </a:rPr>
              <a:t/>
            </a:r>
            <a:br>
              <a:rPr lang="tr-TR" sz="2000" dirty="0">
                <a:solidFill>
                  <a:schemeClr val="tx2"/>
                </a:solidFill>
              </a:rPr>
            </a:br>
            <a:r>
              <a:rPr lang="tr-TR" sz="2000" b="1" dirty="0">
                <a:solidFill>
                  <a:schemeClr val="tx2"/>
                </a:solidFill>
              </a:rPr>
              <a:t>   </a:t>
            </a:r>
            <a:r>
              <a:rPr lang="tr-TR" sz="2000" b="1" dirty="0" smtClean="0">
                <a:solidFill>
                  <a:schemeClr val="tx2"/>
                </a:solidFill>
              </a:rPr>
              <a:t>«</a:t>
            </a:r>
            <a:r>
              <a:rPr lang="tr-TR" sz="2000" b="1" dirty="0" err="1" smtClean="0">
                <a:solidFill>
                  <a:schemeClr val="tx2"/>
                </a:solidFill>
              </a:rPr>
              <a:t>AudIt</a:t>
            </a:r>
            <a:r>
              <a:rPr lang="tr-TR" sz="2000" b="1" dirty="0" smtClean="0">
                <a:solidFill>
                  <a:schemeClr val="tx2"/>
                </a:solidFill>
              </a:rPr>
              <a:t> </a:t>
            </a:r>
            <a:r>
              <a:rPr lang="tr-TR" sz="2000" b="1" dirty="0" err="1" smtClean="0">
                <a:solidFill>
                  <a:schemeClr val="tx2"/>
                </a:solidFill>
              </a:rPr>
              <a:t>PromotIng</a:t>
            </a:r>
            <a:r>
              <a:rPr lang="tr-TR" sz="2000" b="1" dirty="0" smtClean="0">
                <a:solidFill>
                  <a:schemeClr val="tx2"/>
                </a:solidFill>
              </a:rPr>
              <a:t> </a:t>
            </a:r>
            <a:r>
              <a:rPr lang="tr-TR" sz="2000" b="1" dirty="0" err="1">
                <a:solidFill>
                  <a:schemeClr val="tx2"/>
                </a:solidFill>
              </a:rPr>
              <a:t>Government</a:t>
            </a:r>
            <a:r>
              <a:rPr lang="tr-TR" sz="2000" b="1" dirty="0">
                <a:solidFill>
                  <a:schemeClr val="tx2"/>
                </a:solidFill>
              </a:rPr>
              <a:t> </a:t>
            </a:r>
            <a:r>
              <a:rPr lang="tr-TR" sz="2000" b="1" dirty="0" err="1" smtClean="0">
                <a:solidFill>
                  <a:schemeClr val="tx2"/>
                </a:solidFill>
              </a:rPr>
              <a:t>AccountabIlIty</a:t>
            </a:r>
            <a:r>
              <a:rPr lang="tr-TR" sz="2000" b="1" dirty="0" smtClean="0">
                <a:solidFill>
                  <a:schemeClr val="tx2"/>
                </a:solidFill>
              </a:rPr>
              <a:t> </a:t>
            </a:r>
            <a:r>
              <a:rPr lang="tr-TR" sz="2000" b="1" dirty="0" err="1">
                <a:solidFill>
                  <a:schemeClr val="tx2"/>
                </a:solidFill>
              </a:rPr>
              <a:t>for</a:t>
            </a:r>
            <a:r>
              <a:rPr lang="tr-TR" sz="2000" b="1" dirty="0">
                <a:solidFill>
                  <a:schemeClr val="tx2"/>
                </a:solidFill>
              </a:rPr>
              <a:t> </a:t>
            </a:r>
            <a:r>
              <a:rPr lang="tr-TR" sz="2000" b="1" dirty="0" err="1" smtClean="0">
                <a:solidFill>
                  <a:schemeClr val="tx2"/>
                </a:solidFill>
              </a:rPr>
              <a:t>EnvIronment</a:t>
            </a:r>
            <a:r>
              <a:rPr lang="tr-TR" sz="2000" b="1" dirty="0" smtClean="0">
                <a:solidFill>
                  <a:schemeClr val="tx2"/>
                </a:solidFill>
              </a:rPr>
              <a:t>»</a:t>
            </a:r>
            <a:r>
              <a:rPr lang="tr-TR" sz="2000" dirty="0">
                <a:solidFill>
                  <a:schemeClr val="tx2"/>
                </a:solidFill>
              </a:rPr>
              <a:t/>
            </a:r>
            <a:br>
              <a:rPr lang="tr-TR" sz="2000" dirty="0">
                <a:solidFill>
                  <a:schemeClr val="tx2"/>
                </a:solidFill>
              </a:rPr>
            </a:br>
            <a:r>
              <a:rPr lang="tr-TR" sz="2000" b="1" dirty="0">
                <a:solidFill>
                  <a:schemeClr val="tx2"/>
                </a:solidFill>
              </a:rPr>
              <a:t> </a:t>
            </a:r>
            <a:r>
              <a:rPr lang="tr-TR" sz="2000" dirty="0">
                <a:solidFill>
                  <a:schemeClr val="tx2"/>
                </a:solidFill>
              </a:rPr>
              <a:t/>
            </a:r>
            <a:br>
              <a:rPr lang="tr-TR" sz="2000" dirty="0">
                <a:solidFill>
                  <a:schemeClr val="tx2"/>
                </a:solidFill>
              </a:rPr>
            </a:br>
            <a:r>
              <a:rPr lang="tr-TR" sz="1800" dirty="0">
                <a:solidFill>
                  <a:schemeClr val="tx2"/>
                </a:solidFill>
              </a:rPr>
              <a:t>Cüneyt AVŞAR</a:t>
            </a:r>
            <a:br>
              <a:rPr lang="tr-TR" sz="1800" dirty="0">
                <a:solidFill>
                  <a:schemeClr val="tx2"/>
                </a:solidFill>
              </a:rPr>
            </a:br>
            <a:r>
              <a:rPr lang="tr-TR" sz="1800" dirty="0" err="1" smtClean="0">
                <a:solidFill>
                  <a:schemeClr val="tx2"/>
                </a:solidFill>
              </a:rPr>
              <a:t>PrIncIpal</a:t>
            </a:r>
            <a:r>
              <a:rPr lang="tr-TR" sz="1800" dirty="0" smtClean="0">
                <a:solidFill>
                  <a:schemeClr val="tx2"/>
                </a:solidFill>
              </a:rPr>
              <a:t> </a:t>
            </a:r>
            <a:r>
              <a:rPr lang="tr-TR" sz="1800" dirty="0" err="1" smtClean="0">
                <a:solidFill>
                  <a:schemeClr val="tx2"/>
                </a:solidFill>
              </a:rPr>
              <a:t>AudItor</a:t>
            </a:r>
            <a:r>
              <a:rPr lang="tr-TR" sz="1800" dirty="0">
                <a:solidFill>
                  <a:schemeClr val="tx2"/>
                </a:solidFill>
              </a:rPr>
              <a:t/>
            </a:r>
            <a:br>
              <a:rPr lang="tr-TR" sz="1800" dirty="0">
                <a:solidFill>
                  <a:schemeClr val="tx2"/>
                </a:solidFill>
              </a:rPr>
            </a:br>
            <a:r>
              <a:rPr lang="tr-TR" sz="2000" b="1" dirty="0">
                <a:solidFill>
                  <a:schemeClr val="tx2"/>
                </a:solidFill>
              </a:rPr>
              <a:t> </a:t>
            </a:r>
            <a:r>
              <a:rPr lang="tr-TR" sz="2000" dirty="0">
                <a:solidFill>
                  <a:schemeClr val="tx2"/>
                </a:solidFill>
              </a:rPr>
              <a:t/>
            </a:r>
            <a:br>
              <a:rPr lang="tr-TR" sz="2000" dirty="0">
                <a:solidFill>
                  <a:schemeClr val="tx2"/>
                </a:solidFill>
              </a:rPr>
            </a:br>
            <a:r>
              <a:rPr lang="tr-TR" sz="1800" smtClean="0">
                <a:solidFill>
                  <a:schemeClr val="tx2"/>
                </a:solidFill>
              </a:rPr>
              <a:t>october</a:t>
            </a:r>
            <a:r>
              <a:rPr lang="tr-TR" sz="1800" dirty="0">
                <a:solidFill>
                  <a:schemeClr val="tx2"/>
                </a:solidFill>
              </a:rPr>
              <a:t/>
            </a:r>
            <a:br>
              <a:rPr lang="tr-TR" sz="1800" dirty="0">
                <a:solidFill>
                  <a:schemeClr val="tx2"/>
                </a:solidFill>
              </a:rPr>
            </a:br>
            <a:r>
              <a:rPr lang="tr-TR" sz="1800" dirty="0">
                <a:solidFill>
                  <a:schemeClr val="tx2"/>
                </a:solidFill>
              </a:rPr>
              <a:t>2021</a:t>
            </a:r>
            <a:r>
              <a:rPr lang="tr-TR" sz="2000" dirty="0"/>
              <a:t/>
            </a:r>
            <a:br>
              <a:rPr lang="tr-TR" sz="2000" dirty="0"/>
            </a:br>
            <a:endParaRPr lang="tr-TR" sz="2000" dirty="0"/>
          </a:p>
        </p:txBody>
      </p:sp>
      <p:pic>
        <p:nvPicPr>
          <p:cNvPr id="7" name="Resim 6" descr="sayistay"/>
          <p:cNvPicPr/>
          <p:nvPr/>
        </p:nvPicPr>
        <p:blipFill>
          <a:blip r:embed="rId2">
            <a:extLst>
              <a:ext uri="{28A0092B-C50C-407E-A947-70E740481C1C}">
                <a14:useLocalDpi xmlns:a14="http://schemas.microsoft.com/office/drawing/2010/main" val="0"/>
              </a:ext>
            </a:extLst>
          </a:blip>
          <a:srcRect/>
          <a:stretch>
            <a:fillRect/>
          </a:stretch>
        </p:blipFill>
        <p:spPr bwMode="auto">
          <a:xfrm rot="21370860">
            <a:off x="4868161" y="473695"/>
            <a:ext cx="1634782" cy="1122832"/>
          </a:xfrm>
          <a:prstGeom prst="rect">
            <a:avLst/>
          </a:prstGeom>
          <a:noFill/>
        </p:spPr>
      </p:pic>
    </p:spTree>
    <p:extLst>
      <p:ext uri="{BB962C8B-B14F-4D97-AF65-F5344CB8AC3E}">
        <p14:creationId xmlns:p14="http://schemas.microsoft.com/office/powerpoint/2010/main" val="303832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83625" y="273205"/>
            <a:ext cx="10396882" cy="418171"/>
          </a:xfrm>
          <a:solidFill>
            <a:schemeClr val="bg1">
              <a:lumMod val="85000"/>
            </a:schemeClr>
          </a:solidFill>
        </p:spPr>
        <p:txBody>
          <a:bodyPr>
            <a:normAutofit fontScale="90000"/>
          </a:bodyPr>
          <a:lstStyle/>
          <a:p>
            <a:r>
              <a:rPr lang="tr-TR" sz="3600" b="1" dirty="0" err="1" smtClean="0"/>
              <a:t>Audıt</a:t>
            </a:r>
            <a:r>
              <a:rPr lang="tr-TR" sz="3600" b="1" dirty="0" smtClean="0"/>
              <a:t> on Flood </a:t>
            </a:r>
            <a:r>
              <a:rPr lang="tr-TR" sz="3600" b="1" dirty="0"/>
              <a:t>Risk </a:t>
            </a:r>
            <a:r>
              <a:rPr lang="tr-TR" sz="3600" b="1" dirty="0" smtClean="0"/>
              <a:t>Management</a:t>
            </a:r>
            <a:endParaRPr lang="tr-TR" sz="3600" dirty="0"/>
          </a:p>
        </p:txBody>
      </p:sp>
      <p:sp>
        <p:nvSpPr>
          <p:cNvPr id="3" name="İçerik Yer Tutucusu 2"/>
          <p:cNvSpPr>
            <a:spLocks noGrp="1"/>
          </p:cNvSpPr>
          <p:nvPr>
            <p:ph sz="quarter" idx="13"/>
          </p:nvPr>
        </p:nvSpPr>
        <p:spPr>
          <a:xfrm>
            <a:off x="685800" y="691376"/>
            <a:ext cx="10394707" cy="4683210"/>
          </a:xfr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85000" lnSpcReduction="10000"/>
          </a:bodyPr>
          <a:lstStyle/>
          <a:p>
            <a:pPr marL="914400" lvl="2" indent="0" algn="ctr">
              <a:buNone/>
            </a:pPr>
            <a:endParaRPr lang="tr-TR" b="1" cap="none" dirty="0"/>
          </a:p>
          <a:p>
            <a:pPr marL="914400" lvl="2" indent="0" algn="ctr">
              <a:buNone/>
            </a:pPr>
            <a:r>
              <a:rPr lang="tr-TR" sz="2600" b="1" cap="none" dirty="0" smtClean="0">
                <a:solidFill>
                  <a:schemeClr val="accent1">
                    <a:lumMod val="75000"/>
                  </a:schemeClr>
                </a:solidFill>
              </a:rPr>
              <a:t>MAIN FINDINGS</a:t>
            </a:r>
            <a:endParaRPr lang="tr-TR" sz="2600" cap="none" dirty="0" smtClean="0">
              <a:solidFill>
                <a:schemeClr val="accent1">
                  <a:lumMod val="75000"/>
                </a:schemeClr>
              </a:solidFill>
            </a:endParaRPr>
          </a:p>
          <a:p>
            <a:pPr lvl="0">
              <a:buFont typeface="Wingdings" panose="05000000000000000000" pitchFamily="2" charset="2"/>
              <a:buChar char="§"/>
            </a:pPr>
            <a:r>
              <a:rPr lang="tr-TR" cap="none" dirty="0" err="1" smtClean="0">
                <a:latin typeface="Arial Black" panose="020B0A04020102020204" pitchFamily="34" charset="0"/>
              </a:rPr>
              <a:t>Existing</a:t>
            </a:r>
            <a:r>
              <a:rPr lang="tr-TR" cap="none" dirty="0" smtClean="0">
                <a:latin typeface="Arial Black" panose="020B0A04020102020204" pitchFamily="34" charset="0"/>
              </a:rPr>
              <a:t> organizational </a:t>
            </a:r>
            <a:r>
              <a:rPr lang="tr-TR" cap="none" dirty="0" err="1" smtClean="0">
                <a:latin typeface="Arial Black" panose="020B0A04020102020204" pitchFamily="34" charset="0"/>
              </a:rPr>
              <a:t>structure</a:t>
            </a:r>
            <a:r>
              <a:rPr lang="tr-TR" cap="none" dirty="0" smtClean="0">
                <a:latin typeface="Arial Black" panose="020B0A04020102020204" pitchFamily="34" charset="0"/>
              </a:rPr>
              <a:t> </a:t>
            </a:r>
            <a:r>
              <a:rPr lang="tr-TR" cap="none" dirty="0" err="1" smtClean="0">
                <a:latin typeface="Arial Black" panose="020B0A04020102020204" pitchFamily="34" charset="0"/>
              </a:rPr>
              <a:t>and</a:t>
            </a:r>
            <a:r>
              <a:rPr lang="tr-TR" cap="none" dirty="0" smtClean="0">
                <a:latin typeface="Arial Black" panose="020B0A04020102020204" pitchFamily="34" charset="0"/>
              </a:rPr>
              <a:t> </a:t>
            </a:r>
            <a:r>
              <a:rPr lang="tr-TR" cap="none" dirty="0" err="1" smtClean="0">
                <a:latin typeface="Arial Black" panose="020B0A04020102020204" pitchFamily="34" charset="0"/>
              </a:rPr>
              <a:t>working</a:t>
            </a:r>
            <a:r>
              <a:rPr lang="tr-TR" cap="none" dirty="0" smtClean="0">
                <a:latin typeface="Arial Black" panose="020B0A04020102020204" pitchFamily="34" charset="0"/>
              </a:rPr>
              <a:t> </a:t>
            </a:r>
            <a:r>
              <a:rPr lang="tr-TR" cap="none" dirty="0" err="1" smtClean="0">
                <a:latin typeface="Arial Black" panose="020B0A04020102020204" pitchFamily="34" charset="0"/>
              </a:rPr>
              <a:t>systematic</a:t>
            </a:r>
            <a:r>
              <a:rPr lang="tr-TR" cap="none" dirty="0" smtClean="0">
                <a:latin typeface="Arial Black" panose="020B0A04020102020204" pitchFamily="34" charset="0"/>
              </a:rPr>
              <a:t> of </a:t>
            </a:r>
            <a:r>
              <a:rPr lang="tr-TR" cap="none" dirty="0" err="1" smtClean="0">
                <a:latin typeface="Arial Black" panose="020B0A04020102020204" pitchFamily="34" charset="0"/>
              </a:rPr>
              <a:t>flood</a:t>
            </a:r>
            <a:r>
              <a:rPr lang="tr-TR" cap="none" dirty="0" smtClean="0">
                <a:latin typeface="Arial Black" panose="020B0A04020102020204" pitchFamily="34" charset="0"/>
              </a:rPr>
              <a:t> </a:t>
            </a:r>
            <a:r>
              <a:rPr lang="tr-TR" cap="none" dirty="0" err="1" smtClean="0">
                <a:latin typeface="Arial Black" panose="020B0A04020102020204" pitchFamily="34" charset="0"/>
              </a:rPr>
              <a:t>risks</a:t>
            </a:r>
            <a:r>
              <a:rPr lang="tr-TR" cap="none" dirty="0" smtClean="0">
                <a:latin typeface="Arial Black" panose="020B0A04020102020204" pitchFamily="34" charset="0"/>
              </a:rPr>
              <a:t> at </a:t>
            </a:r>
            <a:r>
              <a:rPr lang="tr-TR" cap="none" dirty="0" err="1" smtClean="0">
                <a:latin typeface="Arial Black" panose="020B0A04020102020204" pitchFamily="34" charset="0"/>
              </a:rPr>
              <a:t>the</a:t>
            </a:r>
            <a:r>
              <a:rPr lang="tr-TR" cap="none" dirty="0" smtClean="0">
                <a:latin typeface="Arial Black" panose="020B0A04020102020204" pitchFamily="34" charset="0"/>
              </a:rPr>
              <a:t> </a:t>
            </a:r>
            <a:r>
              <a:rPr lang="tr-TR" cap="none" dirty="0" err="1" smtClean="0">
                <a:latin typeface="Arial Black" panose="020B0A04020102020204" pitchFamily="34" charset="0"/>
              </a:rPr>
              <a:t>basin</a:t>
            </a:r>
            <a:r>
              <a:rPr lang="tr-TR" cap="none" dirty="0" smtClean="0">
                <a:latin typeface="Arial Black" panose="020B0A04020102020204" pitchFamily="34" charset="0"/>
              </a:rPr>
              <a:t> </a:t>
            </a:r>
            <a:r>
              <a:rPr lang="tr-TR" cap="none" dirty="0" err="1" smtClean="0">
                <a:latin typeface="Arial Black" panose="020B0A04020102020204" pitchFamily="34" charset="0"/>
              </a:rPr>
              <a:t>level</a:t>
            </a:r>
            <a:r>
              <a:rPr lang="tr-TR" cap="none" dirty="0" smtClean="0">
                <a:latin typeface="Arial Black" panose="020B0A04020102020204" pitchFamily="34" charset="0"/>
              </a:rPr>
              <a:t> is not </a:t>
            </a:r>
            <a:r>
              <a:rPr lang="tr-TR" cap="none" dirty="0" err="1" smtClean="0">
                <a:latin typeface="Arial Black" panose="020B0A04020102020204" pitchFamily="34" charset="0"/>
              </a:rPr>
              <a:t>effective</a:t>
            </a:r>
            <a:r>
              <a:rPr lang="tr-TR" cap="none" dirty="0" smtClean="0">
                <a:latin typeface="Arial Black" panose="020B0A04020102020204" pitchFamily="34" charset="0"/>
              </a:rPr>
              <a:t>. </a:t>
            </a:r>
            <a:endParaRPr lang="tr-TR" sz="1800" cap="none" dirty="0" smtClean="0">
              <a:latin typeface="Arial Black" panose="020B0A04020102020204" pitchFamily="34" charset="0"/>
            </a:endParaRPr>
          </a:p>
          <a:p>
            <a:pPr lvl="0">
              <a:buFont typeface="Wingdings" panose="05000000000000000000" pitchFamily="2" charset="2"/>
              <a:buChar char="§"/>
            </a:pPr>
            <a:r>
              <a:rPr lang="tr-TR" cap="none" dirty="0" smtClean="0">
                <a:latin typeface="Arial Black" panose="020B0A04020102020204" pitchFamily="34" charset="0"/>
              </a:rPr>
              <a:t>The </a:t>
            </a:r>
            <a:r>
              <a:rPr lang="tr-TR" cap="none" dirty="0" err="1" smtClean="0">
                <a:latin typeface="Arial Black" panose="020B0A04020102020204" pitchFamily="34" charset="0"/>
              </a:rPr>
              <a:t>boards</a:t>
            </a:r>
            <a:r>
              <a:rPr lang="tr-TR" cap="none" dirty="0" smtClean="0">
                <a:latin typeface="Arial Black" panose="020B0A04020102020204" pitchFamily="34" charset="0"/>
              </a:rPr>
              <a:t> </a:t>
            </a:r>
            <a:r>
              <a:rPr lang="tr-TR" cap="none" dirty="0" err="1" smtClean="0">
                <a:latin typeface="Arial Black" panose="020B0A04020102020204" pitchFamily="34" charset="0"/>
              </a:rPr>
              <a:t>and</a:t>
            </a:r>
            <a:r>
              <a:rPr lang="tr-TR" cap="none" dirty="0" smtClean="0">
                <a:latin typeface="Arial Black" panose="020B0A04020102020204" pitchFamily="34" charset="0"/>
              </a:rPr>
              <a:t> </a:t>
            </a:r>
            <a:r>
              <a:rPr lang="tr-TR" cap="none" dirty="0" err="1" smtClean="0">
                <a:latin typeface="Arial Black" panose="020B0A04020102020204" pitchFamily="34" charset="0"/>
              </a:rPr>
              <a:t>committees</a:t>
            </a:r>
            <a:r>
              <a:rPr lang="tr-TR" cap="none" dirty="0" smtClean="0">
                <a:latin typeface="Arial Black" panose="020B0A04020102020204" pitchFamily="34" charset="0"/>
              </a:rPr>
              <a:t> </a:t>
            </a:r>
            <a:r>
              <a:rPr lang="tr-TR" cap="none" dirty="0" err="1" smtClean="0">
                <a:latin typeface="Arial Black" panose="020B0A04020102020204" pitchFamily="34" charset="0"/>
              </a:rPr>
              <a:t>formed</a:t>
            </a:r>
            <a:r>
              <a:rPr lang="tr-TR" cap="none" dirty="0" smtClean="0">
                <a:latin typeface="Arial Black" panose="020B0A04020102020204" pitchFamily="34" charset="0"/>
              </a:rPr>
              <a:t> </a:t>
            </a:r>
            <a:r>
              <a:rPr lang="tr-TR" cap="none" dirty="0" err="1" smtClean="0">
                <a:latin typeface="Arial Black" panose="020B0A04020102020204" pitchFamily="34" charset="0"/>
              </a:rPr>
              <a:t>within</a:t>
            </a:r>
            <a:r>
              <a:rPr lang="tr-TR" cap="none" dirty="0" smtClean="0">
                <a:latin typeface="Arial Black" panose="020B0A04020102020204" pitchFamily="34" charset="0"/>
              </a:rPr>
              <a:t> </a:t>
            </a:r>
            <a:r>
              <a:rPr lang="tr-TR" cap="none" dirty="0" err="1" smtClean="0">
                <a:latin typeface="Arial Black" panose="020B0A04020102020204" pitchFamily="34" charset="0"/>
              </a:rPr>
              <a:t>the</a:t>
            </a:r>
            <a:r>
              <a:rPr lang="tr-TR" cap="none" dirty="0" smtClean="0">
                <a:latin typeface="Arial Black" panose="020B0A04020102020204" pitchFamily="34" charset="0"/>
              </a:rPr>
              <a:t> </a:t>
            </a:r>
            <a:r>
              <a:rPr lang="tr-TR" cap="none" dirty="0" err="1" smtClean="0">
                <a:latin typeface="Arial Black" panose="020B0A04020102020204" pitchFamily="34" charset="0"/>
              </a:rPr>
              <a:t>framework</a:t>
            </a:r>
            <a:r>
              <a:rPr lang="tr-TR" cap="none" dirty="0" smtClean="0">
                <a:latin typeface="Arial Black" panose="020B0A04020102020204" pitchFamily="34" charset="0"/>
              </a:rPr>
              <a:t> of </a:t>
            </a:r>
            <a:r>
              <a:rPr lang="tr-TR" cap="none" dirty="0" err="1" smtClean="0">
                <a:latin typeface="Arial Black" panose="020B0A04020102020204" pitchFamily="34" charset="0"/>
              </a:rPr>
              <a:t>the</a:t>
            </a:r>
            <a:r>
              <a:rPr lang="tr-TR" cap="none" dirty="0" smtClean="0">
                <a:latin typeface="Arial Black" panose="020B0A04020102020204" pitchFamily="34" charset="0"/>
              </a:rPr>
              <a:t> </a:t>
            </a:r>
            <a:r>
              <a:rPr lang="tr-TR" cap="none" dirty="0" err="1" smtClean="0">
                <a:latin typeface="Arial Black" panose="020B0A04020102020204" pitchFamily="34" charset="0"/>
              </a:rPr>
              <a:t>basin</a:t>
            </a:r>
            <a:r>
              <a:rPr lang="tr-TR" cap="none" dirty="0" smtClean="0">
                <a:latin typeface="Arial Black" panose="020B0A04020102020204" pitchFamily="34" charset="0"/>
              </a:rPr>
              <a:t> </a:t>
            </a:r>
            <a:r>
              <a:rPr lang="tr-TR" cap="none" dirty="0" err="1" smtClean="0">
                <a:latin typeface="Arial Black" panose="020B0A04020102020204" pitchFamily="34" charset="0"/>
              </a:rPr>
              <a:t>management</a:t>
            </a:r>
            <a:r>
              <a:rPr lang="tr-TR" cap="none" dirty="0" smtClean="0">
                <a:latin typeface="Arial Black" panose="020B0A04020102020204" pitchFamily="34" charset="0"/>
              </a:rPr>
              <a:t> model do not </a:t>
            </a:r>
            <a:r>
              <a:rPr lang="tr-TR" cap="none" dirty="0" err="1" smtClean="0">
                <a:latin typeface="Arial Black" panose="020B0A04020102020204" pitchFamily="34" charset="0"/>
              </a:rPr>
              <a:t>function</a:t>
            </a:r>
            <a:r>
              <a:rPr lang="tr-TR" cap="none" dirty="0" smtClean="0">
                <a:latin typeface="Arial Black" panose="020B0A04020102020204" pitchFamily="34" charset="0"/>
              </a:rPr>
              <a:t> </a:t>
            </a:r>
            <a:r>
              <a:rPr lang="tr-TR" cap="none" dirty="0" err="1" smtClean="0">
                <a:latin typeface="Arial Black" panose="020B0A04020102020204" pitchFamily="34" charset="0"/>
              </a:rPr>
              <a:t>effectively</a:t>
            </a:r>
            <a:r>
              <a:rPr lang="tr-TR" cap="none" dirty="0" smtClean="0">
                <a:latin typeface="Arial Black" panose="020B0A04020102020204" pitchFamily="34" charset="0"/>
              </a:rPr>
              <a:t>.</a:t>
            </a:r>
            <a:endParaRPr lang="tr-TR" sz="1800" cap="none" dirty="0" smtClean="0">
              <a:latin typeface="Arial Black" panose="020B0A04020102020204" pitchFamily="34" charset="0"/>
            </a:endParaRPr>
          </a:p>
          <a:p>
            <a:pPr lvl="0">
              <a:buFont typeface="Wingdings" panose="05000000000000000000" pitchFamily="2" charset="2"/>
              <a:buChar char="§"/>
            </a:pPr>
            <a:r>
              <a:rPr lang="tr-TR" cap="none" dirty="0" smtClean="0">
                <a:latin typeface="Arial Black" panose="020B0A04020102020204" pitchFamily="34" charset="0"/>
              </a:rPr>
              <a:t>Flood risk is not </a:t>
            </a:r>
            <a:r>
              <a:rPr lang="tr-TR" cap="none" dirty="0" err="1" smtClean="0">
                <a:latin typeface="Arial Black" panose="020B0A04020102020204" pitchFamily="34" charset="0"/>
              </a:rPr>
              <a:t>taken</a:t>
            </a:r>
            <a:r>
              <a:rPr lang="tr-TR" cap="none" dirty="0" smtClean="0">
                <a:latin typeface="Arial Black" panose="020B0A04020102020204" pitchFamily="34" charset="0"/>
              </a:rPr>
              <a:t> </a:t>
            </a:r>
            <a:r>
              <a:rPr lang="tr-TR" cap="none" dirty="0" err="1" smtClean="0">
                <a:latin typeface="Arial Black" panose="020B0A04020102020204" pitchFamily="34" charset="0"/>
              </a:rPr>
              <a:t>into</a:t>
            </a:r>
            <a:r>
              <a:rPr lang="tr-TR" cap="none" dirty="0" smtClean="0">
                <a:latin typeface="Arial Black" panose="020B0A04020102020204" pitchFamily="34" charset="0"/>
              </a:rPr>
              <a:t> </a:t>
            </a:r>
            <a:r>
              <a:rPr lang="tr-TR" cap="none" dirty="0" err="1" smtClean="0">
                <a:latin typeface="Arial Black" panose="020B0A04020102020204" pitchFamily="34" charset="0"/>
              </a:rPr>
              <a:t>account</a:t>
            </a:r>
            <a:r>
              <a:rPr lang="tr-TR" cap="none" dirty="0" smtClean="0">
                <a:latin typeface="Arial Black" panose="020B0A04020102020204" pitchFamily="34" charset="0"/>
              </a:rPr>
              <a:t> </a:t>
            </a:r>
            <a:r>
              <a:rPr lang="tr-TR" cap="none" dirty="0" err="1" smtClean="0">
                <a:latin typeface="Arial Black" panose="020B0A04020102020204" pitchFamily="34" charset="0"/>
              </a:rPr>
              <a:t>sufficiently</a:t>
            </a:r>
            <a:r>
              <a:rPr lang="tr-TR" cap="none" dirty="0" smtClean="0">
                <a:latin typeface="Arial Black" panose="020B0A04020102020204" pitchFamily="34" charset="0"/>
              </a:rPr>
              <a:t> in </a:t>
            </a:r>
            <a:r>
              <a:rPr lang="tr-TR" cap="none" dirty="0" err="1" smtClean="0">
                <a:latin typeface="Arial Black" panose="020B0A04020102020204" pitchFamily="34" charset="0"/>
              </a:rPr>
              <a:t>the</a:t>
            </a:r>
            <a:r>
              <a:rPr lang="tr-TR" cap="none" dirty="0" smtClean="0">
                <a:latin typeface="Arial Black" panose="020B0A04020102020204" pitchFamily="34" charset="0"/>
              </a:rPr>
              <a:t> </a:t>
            </a:r>
            <a:r>
              <a:rPr lang="tr-TR" cap="none" dirty="0" err="1" smtClean="0">
                <a:latin typeface="Arial Black" panose="020B0A04020102020204" pitchFamily="34" charset="0"/>
              </a:rPr>
              <a:t>physical</a:t>
            </a:r>
            <a:r>
              <a:rPr lang="tr-TR" cap="none" dirty="0" smtClean="0">
                <a:latin typeface="Arial Black" panose="020B0A04020102020204" pitchFamily="34" charset="0"/>
              </a:rPr>
              <a:t> </a:t>
            </a:r>
            <a:r>
              <a:rPr lang="tr-TR" cap="none" dirty="0" err="1" smtClean="0">
                <a:latin typeface="Arial Black" panose="020B0A04020102020204" pitchFamily="34" charset="0"/>
              </a:rPr>
              <a:t>planning</a:t>
            </a:r>
            <a:r>
              <a:rPr lang="tr-TR" cap="none" dirty="0" smtClean="0">
                <a:latin typeface="Arial Black" panose="020B0A04020102020204" pitchFamily="34" charset="0"/>
              </a:rPr>
              <a:t> of </a:t>
            </a:r>
            <a:r>
              <a:rPr lang="tr-TR" cap="none" dirty="0" err="1" smtClean="0">
                <a:latin typeface="Arial Black" panose="020B0A04020102020204" pitchFamily="34" charset="0"/>
              </a:rPr>
              <a:t>residential</a:t>
            </a:r>
            <a:r>
              <a:rPr lang="tr-TR" cap="none" dirty="0" smtClean="0">
                <a:latin typeface="Arial Black" panose="020B0A04020102020204" pitchFamily="34" charset="0"/>
              </a:rPr>
              <a:t> </a:t>
            </a:r>
            <a:r>
              <a:rPr lang="tr-TR" cap="none" dirty="0" err="1" smtClean="0">
                <a:latin typeface="Arial Black" panose="020B0A04020102020204" pitchFamily="34" charset="0"/>
              </a:rPr>
              <a:t>areas</a:t>
            </a:r>
            <a:r>
              <a:rPr lang="tr-TR" cap="none" dirty="0" smtClean="0">
                <a:latin typeface="Arial Black" panose="020B0A04020102020204" pitchFamily="34" charset="0"/>
              </a:rPr>
              <a:t>.</a:t>
            </a:r>
            <a:endParaRPr lang="tr-TR" sz="1800" cap="none" dirty="0" smtClean="0">
              <a:latin typeface="Arial Black" panose="020B0A04020102020204" pitchFamily="34" charset="0"/>
            </a:endParaRPr>
          </a:p>
          <a:p>
            <a:pPr lvl="0">
              <a:buFont typeface="Wingdings" panose="05000000000000000000" pitchFamily="2" charset="2"/>
              <a:buChar char="§"/>
            </a:pPr>
            <a:r>
              <a:rPr lang="tr-TR" cap="none" dirty="0" smtClean="0">
                <a:latin typeface="Arial Black" panose="020B0A04020102020204" pitchFamily="34" charset="0"/>
              </a:rPr>
              <a:t>The </a:t>
            </a:r>
            <a:r>
              <a:rPr lang="tr-TR" cap="none" dirty="0" err="1" smtClean="0">
                <a:latin typeface="Arial Black" panose="020B0A04020102020204" pitchFamily="34" charset="0"/>
              </a:rPr>
              <a:t>river</a:t>
            </a:r>
            <a:r>
              <a:rPr lang="tr-TR" cap="none" dirty="0" smtClean="0">
                <a:latin typeface="Arial Black" panose="020B0A04020102020204" pitchFamily="34" charset="0"/>
              </a:rPr>
              <a:t> beds </a:t>
            </a:r>
            <a:r>
              <a:rPr lang="tr-TR" cap="none" dirty="0" err="1" smtClean="0">
                <a:latin typeface="Arial Black" panose="020B0A04020102020204" pitchFamily="34" charset="0"/>
              </a:rPr>
              <a:t>are</a:t>
            </a:r>
            <a:r>
              <a:rPr lang="tr-TR" cap="none" dirty="0" smtClean="0">
                <a:latin typeface="Arial Black" panose="020B0A04020102020204" pitchFamily="34" charset="0"/>
              </a:rPr>
              <a:t> </a:t>
            </a:r>
            <a:r>
              <a:rPr lang="tr-TR" cap="none" dirty="0" err="1" smtClean="0">
                <a:latin typeface="Arial Black" panose="020B0A04020102020204" pitchFamily="34" charset="0"/>
              </a:rPr>
              <a:t>covered</a:t>
            </a:r>
            <a:r>
              <a:rPr lang="tr-TR" cap="none" dirty="0" smtClean="0">
                <a:latin typeface="Arial Black" panose="020B0A04020102020204" pitchFamily="34" charset="0"/>
              </a:rPr>
              <a:t> in a </a:t>
            </a:r>
            <a:r>
              <a:rPr lang="tr-TR" cap="none" dirty="0" err="1" smtClean="0">
                <a:latin typeface="Arial Black" panose="020B0A04020102020204" pitchFamily="34" charset="0"/>
              </a:rPr>
              <a:t>way</a:t>
            </a:r>
            <a:r>
              <a:rPr lang="tr-TR" cap="none" dirty="0" smtClean="0">
                <a:latin typeface="Arial Black" panose="020B0A04020102020204" pitchFamily="34" charset="0"/>
              </a:rPr>
              <a:t> </a:t>
            </a:r>
            <a:r>
              <a:rPr lang="tr-TR" cap="none" dirty="0" err="1" smtClean="0">
                <a:latin typeface="Arial Black" panose="020B0A04020102020204" pitchFamily="34" charset="0"/>
              </a:rPr>
              <a:t>that</a:t>
            </a:r>
            <a:r>
              <a:rPr lang="tr-TR" cap="none" dirty="0" smtClean="0">
                <a:latin typeface="Arial Black" panose="020B0A04020102020204" pitchFamily="34" charset="0"/>
              </a:rPr>
              <a:t> </a:t>
            </a:r>
            <a:r>
              <a:rPr lang="tr-TR" cap="none" dirty="0" err="1" smtClean="0">
                <a:latin typeface="Arial Black" panose="020B0A04020102020204" pitchFamily="34" charset="0"/>
              </a:rPr>
              <a:t>increases</a:t>
            </a:r>
            <a:r>
              <a:rPr lang="tr-TR" cap="none" dirty="0" smtClean="0">
                <a:latin typeface="Arial Black" panose="020B0A04020102020204" pitchFamily="34" charset="0"/>
              </a:rPr>
              <a:t> </a:t>
            </a:r>
            <a:r>
              <a:rPr lang="tr-TR" cap="none" dirty="0" err="1" smtClean="0">
                <a:latin typeface="Arial Black" panose="020B0A04020102020204" pitchFamily="34" charset="0"/>
              </a:rPr>
              <a:t>the</a:t>
            </a:r>
            <a:r>
              <a:rPr lang="tr-TR" cap="none" dirty="0" smtClean="0">
                <a:latin typeface="Arial Black" panose="020B0A04020102020204" pitchFamily="34" charset="0"/>
              </a:rPr>
              <a:t> risk of </a:t>
            </a:r>
            <a:r>
              <a:rPr lang="tr-TR" cap="none" dirty="0" err="1" smtClean="0">
                <a:latin typeface="Arial Black" panose="020B0A04020102020204" pitchFamily="34" charset="0"/>
              </a:rPr>
              <a:t>flooding</a:t>
            </a:r>
            <a:r>
              <a:rPr lang="tr-TR" cap="none" dirty="0" smtClean="0">
                <a:latin typeface="Arial Black" panose="020B0A04020102020204" pitchFamily="34" charset="0"/>
              </a:rPr>
              <a:t>.</a:t>
            </a:r>
            <a:endParaRPr lang="tr-TR" sz="1800" cap="none" dirty="0" smtClean="0">
              <a:latin typeface="Arial Black" panose="020B0A04020102020204" pitchFamily="34" charset="0"/>
            </a:endParaRPr>
          </a:p>
          <a:p>
            <a:pPr lvl="0">
              <a:buFont typeface="Wingdings" panose="05000000000000000000" pitchFamily="2" charset="2"/>
              <a:buChar char="§"/>
            </a:pPr>
            <a:r>
              <a:rPr lang="tr-TR" cap="none" dirty="0" err="1" smtClean="0">
                <a:latin typeface="Arial Black" panose="020B0A04020102020204" pitchFamily="34" charset="0"/>
              </a:rPr>
              <a:t>There</a:t>
            </a:r>
            <a:r>
              <a:rPr lang="tr-TR" cap="none" dirty="0" smtClean="0">
                <a:latin typeface="Arial Black" panose="020B0A04020102020204" pitchFamily="34" charset="0"/>
              </a:rPr>
              <a:t> </a:t>
            </a:r>
            <a:r>
              <a:rPr lang="tr-TR" cap="none" dirty="0" err="1" smtClean="0">
                <a:latin typeface="Arial Black" panose="020B0A04020102020204" pitchFamily="34" charset="0"/>
              </a:rPr>
              <a:t>are</a:t>
            </a:r>
            <a:r>
              <a:rPr lang="tr-TR" cap="none" dirty="0" smtClean="0">
                <a:latin typeface="Arial Black" panose="020B0A04020102020204" pitchFamily="34" charset="0"/>
              </a:rPr>
              <a:t> </a:t>
            </a:r>
            <a:r>
              <a:rPr lang="tr-TR" cap="none" dirty="0" err="1" smtClean="0">
                <a:latin typeface="Arial Black" panose="020B0A04020102020204" pitchFamily="34" charset="0"/>
              </a:rPr>
              <a:t>interventions</a:t>
            </a:r>
            <a:r>
              <a:rPr lang="tr-TR" cap="none" dirty="0" smtClean="0">
                <a:latin typeface="Arial Black" panose="020B0A04020102020204" pitchFamily="34" charset="0"/>
              </a:rPr>
              <a:t> </a:t>
            </a:r>
            <a:r>
              <a:rPr lang="tr-TR" cap="none" dirty="0" err="1" smtClean="0">
                <a:latin typeface="Arial Black" panose="020B0A04020102020204" pitchFamily="34" charset="0"/>
              </a:rPr>
              <a:t>such</a:t>
            </a:r>
            <a:r>
              <a:rPr lang="tr-TR" cap="none" dirty="0" smtClean="0">
                <a:latin typeface="Arial Black" panose="020B0A04020102020204" pitchFamily="34" charset="0"/>
              </a:rPr>
              <a:t> as illegal </a:t>
            </a:r>
            <a:r>
              <a:rPr lang="tr-TR" cap="none" dirty="0" err="1" smtClean="0">
                <a:latin typeface="Arial Black" panose="020B0A04020102020204" pitchFamily="34" charset="0"/>
              </a:rPr>
              <a:t>structures</a:t>
            </a:r>
            <a:r>
              <a:rPr lang="tr-TR" cap="none" dirty="0" smtClean="0">
                <a:latin typeface="Arial Black" panose="020B0A04020102020204" pitchFamily="34" charset="0"/>
              </a:rPr>
              <a:t> </a:t>
            </a:r>
            <a:r>
              <a:rPr lang="tr-TR" cap="none" dirty="0" err="1" smtClean="0">
                <a:latin typeface="Arial Black" panose="020B0A04020102020204" pitchFamily="34" charset="0"/>
              </a:rPr>
              <a:t>and</a:t>
            </a:r>
            <a:r>
              <a:rPr lang="tr-TR" cap="none" dirty="0" smtClean="0">
                <a:latin typeface="Arial Black" panose="020B0A04020102020204" pitchFamily="34" charset="0"/>
              </a:rPr>
              <a:t> </a:t>
            </a:r>
            <a:r>
              <a:rPr lang="tr-TR" cap="none" dirty="0" err="1" smtClean="0">
                <a:latin typeface="Arial Black" panose="020B0A04020102020204" pitchFamily="34" charset="0"/>
              </a:rPr>
              <a:t>excavations</a:t>
            </a:r>
            <a:r>
              <a:rPr lang="tr-TR" cap="none" dirty="0" smtClean="0">
                <a:latin typeface="Arial Black" panose="020B0A04020102020204" pitchFamily="34" charset="0"/>
              </a:rPr>
              <a:t> </a:t>
            </a:r>
            <a:r>
              <a:rPr lang="tr-TR" cap="none" dirty="0" err="1" smtClean="0">
                <a:latin typeface="Arial Black" panose="020B0A04020102020204" pitchFamily="34" charset="0"/>
              </a:rPr>
              <a:t>that</a:t>
            </a:r>
            <a:r>
              <a:rPr lang="tr-TR" cap="none" dirty="0" smtClean="0">
                <a:latin typeface="Arial Black" panose="020B0A04020102020204" pitchFamily="34" charset="0"/>
              </a:rPr>
              <a:t> </a:t>
            </a:r>
            <a:r>
              <a:rPr lang="tr-TR" cap="none" dirty="0" err="1" smtClean="0">
                <a:latin typeface="Arial Black" panose="020B0A04020102020204" pitchFamily="34" charset="0"/>
              </a:rPr>
              <a:t>increase</a:t>
            </a:r>
            <a:r>
              <a:rPr lang="tr-TR" cap="none" dirty="0" smtClean="0">
                <a:latin typeface="Arial Black" panose="020B0A04020102020204" pitchFamily="34" charset="0"/>
              </a:rPr>
              <a:t> </a:t>
            </a:r>
            <a:r>
              <a:rPr lang="tr-TR" cap="none" dirty="0" err="1" smtClean="0">
                <a:latin typeface="Arial Black" panose="020B0A04020102020204" pitchFamily="34" charset="0"/>
              </a:rPr>
              <a:t>the</a:t>
            </a:r>
            <a:r>
              <a:rPr lang="tr-TR" cap="none" dirty="0" smtClean="0">
                <a:latin typeface="Arial Black" panose="020B0A04020102020204" pitchFamily="34" charset="0"/>
              </a:rPr>
              <a:t> risk of </a:t>
            </a:r>
            <a:r>
              <a:rPr lang="tr-TR" cap="none" dirty="0" err="1" smtClean="0">
                <a:latin typeface="Arial Black" panose="020B0A04020102020204" pitchFamily="34" charset="0"/>
              </a:rPr>
              <a:t>flooding</a:t>
            </a:r>
            <a:r>
              <a:rPr lang="tr-TR" cap="none" dirty="0" smtClean="0">
                <a:latin typeface="Arial Black" panose="020B0A04020102020204" pitchFamily="34" charset="0"/>
              </a:rPr>
              <a:t> in </a:t>
            </a:r>
            <a:r>
              <a:rPr lang="tr-TR" cap="none" dirty="0" err="1" smtClean="0">
                <a:latin typeface="Arial Black" panose="020B0A04020102020204" pitchFamily="34" charset="0"/>
              </a:rPr>
              <a:t>the</a:t>
            </a:r>
            <a:r>
              <a:rPr lang="tr-TR" cap="none" dirty="0" smtClean="0">
                <a:latin typeface="Arial Black" panose="020B0A04020102020204" pitchFamily="34" charset="0"/>
              </a:rPr>
              <a:t> </a:t>
            </a:r>
            <a:r>
              <a:rPr lang="tr-TR" cap="none" dirty="0" err="1" smtClean="0">
                <a:latin typeface="Arial Black" panose="020B0A04020102020204" pitchFamily="34" charset="0"/>
              </a:rPr>
              <a:t>stream</a:t>
            </a:r>
            <a:r>
              <a:rPr lang="tr-TR" cap="none" dirty="0" smtClean="0">
                <a:latin typeface="Arial Black" panose="020B0A04020102020204" pitchFamily="34" charset="0"/>
              </a:rPr>
              <a:t> beds.</a:t>
            </a:r>
            <a:endParaRPr lang="tr-TR" sz="1800" cap="none" dirty="0" smtClean="0">
              <a:latin typeface="Arial Black" panose="020B0A04020102020204" pitchFamily="34" charset="0"/>
            </a:endParaRPr>
          </a:p>
          <a:p>
            <a:pPr lvl="0">
              <a:buFont typeface="Wingdings" panose="05000000000000000000" pitchFamily="2" charset="2"/>
              <a:buChar char="§"/>
            </a:pPr>
            <a:r>
              <a:rPr lang="tr-TR" cap="none" dirty="0" err="1" smtClean="0">
                <a:latin typeface="Arial Black" panose="020B0A04020102020204" pitchFamily="34" charset="0"/>
              </a:rPr>
              <a:t>Inappropriate</a:t>
            </a:r>
            <a:r>
              <a:rPr lang="tr-TR" cap="none" dirty="0" smtClean="0">
                <a:latin typeface="Arial Black" panose="020B0A04020102020204" pitchFamily="34" charset="0"/>
              </a:rPr>
              <a:t> </a:t>
            </a:r>
            <a:r>
              <a:rPr lang="tr-TR" cap="none" dirty="0" err="1" smtClean="0">
                <a:latin typeface="Arial Black" panose="020B0A04020102020204" pitchFamily="34" charset="0"/>
              </a:rPr>
              <a:t>bridges</a:t>
            </a:r>
            <a:r>
              <a:rPr lang="tr-TR" cap="none" dirty="0" smtClean="0">
                <a:latin typeface="Arial Black" panose="020B0A04020102020204" pitchFamily="34" charset="0"/>
              </a:rPr>
              <a:t> </a:t>
            </a:r>
            <a:r>
              <a:rPr lang="tr-TR" cap="none" dirty="0" err="1" smtClean="0">
                <a:latin typeface="Arial Black" panose="020B0A04020102020204" pitchFamily="34" charset="0"/>
              </a:rPr>
              <a:t>and</a:t>
            </a:r>
            <a:r>
              <a:rPr lang="tr-TR" cap="none" dirty="0" smtClean="0">
                <a:latin typeface="Arial Black" panose="020B0A04020102020204" pitchFamily="34" charset="0"/>
              </a:rPr>
              <a:t> </a:t>
            </a:r>
            <a:r>
              <a:rPr lang="tr-TR" cap="none" dirty="0" err="1" smtClean="0">
                <a:latin typeface="Arial Black" panose="020B0A04020102020204" pitchFamily="34" charset="0"/>
              </a:rPr>
              <a:t>culverts</a:t>
            </a:r>
            <a:r>
              <a:rPr lang="tr-TR" cap="none" dirty="0" smtClean="0">
                <a:latin typeface="Arial Black" panose="020B0A04020102020204" pitchFamily="34" charset="0"/>
              </a:rPr>
              <a:t> </a:t>
            </a:r>
            <a:r>
              <a:rPr lang="tr-TR" cap="none" dirty="0" err="1" smtClean="0">
                <a:latin typeface="Arial Black" panose="020B0A04020102020204" pitchFamily="34" charset="0"/>
              </a:rPr>
              <a:t>increase</a:t>
            </a:r>
            <a:r>
              <a:rPr lang="tr-TR" cap="none" dirty="0" smtClean="0">
                <a:latin typeface="Arial Black" panose="020B0A04020102020204" pitchFamily="34" charset="0"/>
              </a:rPr>
              <a:t> </a:t>
            </a:r>
            <a:r>
              <a:rPr lang="tr-TR" cap="none" dirty="0" err="1" smtClean="0">
                <a:latin typeface="Arial Black" panose="020B0A04020102020204" pitchFamily="34" charset="0"/>
              </a:rPr>
              <a:t>the</a:t>
            </a:r>
            <a:r>
              <a:rPr lang="tr-TR" cap="none" dirty="0" smtClean="0">
                <a:latin typeface="Arial Black" panose="020B0A04020102020204" pitchFamily="34" charset="0"/>
              </a:rPr>
              <a:t> risk of </a:t>
            </a:r>
            <a:r>
              <a:rPr lang="tr-TR" cap="none" dirty="0" err="1" smtClean="0">
                <a:latin typeface="Arial Black" panose="020B0A04020102020204" pitchFamily="34" charset="0"/>
              </a:rPr>
              <a:t>flooding</a:t>
            </a:r>
            <a:r>
              <a:rPr lang="tr-TR" cap="none" dirty="0" smtClean="0">
                <a:latin typeface="Arial Black" panose="020B0A04020102020204" pitchFamily="34" charset="0"/>
              </a:rPr>
              <a:t> in </a:t>
            </a:r>
            <a:r>
              <a:rPr lang="tr-TR" cap="none" dirty="0" err="1" smtClean="0">
                <a:latin typeface="Arial Black" panose="020B0A04020102020204" pitchFamily="34" charset="0"/>
              </a:rPr>
              <a:t>stream</a:t>
            </a:r>
            <a:r>
              <a:rPr lang="tr-TR" cap="none" dirty="0" smtClean="0">
                <a:latin typeface="Arial Black" panose="020B0A04020102020204" pitchFamily="34" charset="0"/>
              </a:rPr>
              <a:t> beds.</a:t>
            </a:r>
            <a:endParaRPr lang="tr-TR" sz="1800" cap="none" dirty="0" smtClean="0">
              <a:latin typeface="Arial Black" panose="020B0A04020102020204" pitchFamily="34" charset="0"/>
            </a:endParaRPr>
          </a:p>
          <a:p>
            <a:pPr marL="0" indent="0">
              <a:buNone/>
            </a:pPr>
            <a:endParaRPr lang="tr-TR" cap="none" dirty="0"/>
          </a:p>
        </p:txBody>
      </p:sp>
    </p:spTree>
    <p:extLst>
      <p:ext uri="{BB962C8B-B14F-4D97-AF65-F5344CB8AC3E}">
        <p14:creationId xmlns:p14="http://schemas.microsoft.com/office/powerpoint/2010/main" val="2104274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83625" y="273205"/>
            <a:ext cx="10396882" cy="418171"/>
          </a:xfrm>
          <a:solidFill>
            <a:schemeClr val="bg1">
              <a:lumMod val="85000"/>
            </a:schemeClr>
          </a:solidFill>
        </p:spPr>
        <p:txBody>
          <a:bodyPr>
            <a:normAutofit fontScale="90000"/>
          </a:bodyPr>
          <a:lstStyle/>
          <a:p>
            <a:r>
              <a:rPr lang="tr-TR" sz="3600" b="1" dirty="0" err="1" smtClean="0"/>
              <a:t>Audıt</a:t>
            </a:r>
            <a:r>
              <a:rPr lang="tr-TR" sz="3600" b="1" dirty="0" smtClean="0"/>
              <a:t> on Flood </a:t>
            </a:r>
            <a:r>
              <a:rPr lang="tr-TR" sz="3600" b="1" dirty="0"/>
              <a:t>Risk </a:t>
            </a:r>
            <a:r>
              <a:rPr lang="tr-TR" sz="3600" b="1" dirty="0" smtClean="0"/>
              <a:t>Management</a:t>
            </a:r>
            <a:endParaRPr lang="tr-TR" sz="3600" dirty="0"/>
          </a:p>
        </p:txBody>
      </p:sp>
      <p:sp>
        <p:nvSpPr>
          <p:cNvPr id="3" name="İçerik Yer Tutucusu 2"/>
          <p:cNvSpPr>
            <a:spLocks noGrp="1"/>
          </p:cNvSpPr>
          <p:nvPr>
            <p:ph sz="quarter" idx="13"/>
          </p:nvPr>
        </p:nvSpPr>
        <p:spPr>
          <a:xfrm>
            <a:off x="685800" y="691376"/>
            <a:ext cx="10394707" cy="4683210"/>
          </a:xfr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nSpc>
                <a:spcPct val="110000"/>
              </a:lnSpc>
            </a:pPr>
            <a:endParaRPr lang="tr-TR" sz="1700" cap="none" dirty="0" smtClean="0">
              <a:latin typeface="Arial Black" panose="020B0A04020102020204" pitchFamily="34" charset="0"/>
            </a:endParaRPr>
          </a:p>
          <a:p>
            <a:pPr marL="0" indent="0">
              <a:lnSpc>
                <a:spcPct val="110000"/>
              </a:lnSpc>
              <a:buNone/>
            </a:pPr>
            <a:r>
              <a:rPr lang="tr-TR" sz="1700" cap="none" dirty="0" smtClean="0">
                <a:latin typeface="Arial Black" panose="020B0A04020102020204" pitchFamily="34" charset="0"/>
              </a:rPr>
              <a:t>					</a:t>
            </a:r>
            <a:r>
              <a:rPr lang="en-US" sz="2200" b="1" cap="none" dirty="0" smtClean="0">
                <a:solidFill>
                  <a:schemeClr val="accent1">
                    <a:lumMod val="75000"/>
                  </a:schemeClr>
                </a:solidFill>
              </a:rPr>
              <a:t>RECOMMENDATIONS</a:t>
            </a:r>
          </a:p>
          <a:p>
            <a:pPr>
              <a:lnSpc>
                <a:spcPct val="110000"/>
              </a:lnSpc>
              <a:buFont typeface="Wingdings" panose="05000000000000000000" pitchFamily="2" charset="2"/>
              <a:buChar char="v"/>
            </a:pPr>
            <a:r>
              <a:rPr lang="en-US" sz="1700" cap="none" dirty="0" smtClean="0">
                <a:latin typeface="Arial Black" panose="020B0A04020102020204" pitchFamily="34" charset="0"/>
              </a:rPr>
              <a:t>It </a:t>
            </a:r>
            <a:r>
              <a:rPr lang="en-US" sz="1700" cap="none" dirty="0">
                <a:latin typeface="Arial Black" panose="020B0A04020102020204" pitchFamily="34" charset="0"/>
              </a:rPr>
              <a:t>should be ensured that the boards and committees formed within the framework of the basin management model work more effectively in flood management.</a:t>
            </a:r>
          </a:p>
          <a:p>
            <a:pPr>
              <a:lnSpc>
                <a:spcPct val="110000"/>
              </a:lnSpc>
              <a:buFont typeface="Wingdings" panose="05000000000000000000" pitchFamily="2" charset="2"/>
              <a:buChar char="v"/>
            </a:pPr>
            <a:r>
              <a:rPr lang="en-US" sz="1700" cap="none" dirty="0" smtClean="0">
                <a:latin typeface="Arial Black" panose="020B0A04020102020204" pitchFamily="34" charset="0"/>
              </a:rPr>
              <a:t>It </a:t>
            </a:r>
            <a:r>
              <a:rPr lang="en-US" sz="1700" cap="none" dirty="0">
                <a:latin typeface="Arial Black" panose="020B0A04020102020204" pitchFamily="34" charset="0"/>
              </a:rPr>
              <a:t>should be ensured that the flood risk is taken into account in the planning of residential areas.</a:t>
            </a:r>
          </a:p>
          <a:p>
            <a:pPr>
              <a:lnSpc>
                <a:spcPct val="110000"/>
              </a:lnSpc>
              <a:buFont typeface="Wingdings" panose="05000000000000000000" pitchFamily="2" charset="2"/>
              <a:buChar char="v"/>
            </a:pPr>
            <a:r>
              <a:rPr lang="en-US" sz="1700" cap="none" dirty="0" smtClean="0">
                <a:latin typeface="Arial Black" panose="020B0A04020102020204" pitchFamily="34" charset="0"/>
              </a:rPr>
              <a:t>Any </a:t>
            </a:r>
            <a:r>
              <a:rPr lang="en-US" sz="1700" cap="none" dirty="0">
                <a:latin typeface="Arial Black" panose="020B0A04020102020204" pitchFamily="34" charset="0"/>
              </a:rPr>
              <a:t>intervention that increases the risk of flooding in stream beds should be prevented.</a:t>
            </a:r>
          </a:p>
          <a:p>
            <a:pPr>
              <a:lnSpc>
                <a:spcPct val="110000"/>
              </a:lnSpc>
              <a:buFont typeface="Wingdings" panose="05000000000000000000" pitchFamily="2" charset="2"/>
              <a:buChar char="v"/>
            </a:pPr>
            <a:r>
              <a:rPr lang="en-US" sz="1700" cap="none" dirty="0" smtClean="0">
                <a:latin typeface="Arial Black" panose="020B0A04020102020204" pitchFamily="34" charset="0"/>
              </a:rPr>
              <a:t>Bridges </a:t>
            </a:r>
            <a:r>
              <a:rPr lang="en-US" sz="1700" cap="none" dirty="0">
                <a:latin typeface="Arial Black" panose="020B0A04020102020204" pitchFamily="34" charset="0"/>
              </a:rPr>
              <a:t>and culverts should be constructed in a way that does not increase the risk of flooding.</a:t>
            </a:r>
          </a:p>
          <a:p>
            <a:pPr>
              <a:lnSpc>
                <a:spcPct val="110000"/>
              </a:lnSpc>
              <a:buFont typeface="Wingdings" panose="05000000000000000000" pitchFamily="2" charset="2"/>
              <a:buChar char="v"/>
            </a:pPr>
            <a:r>
              <a:rPr lang="en-US" sz="1700" cap="none" dirty="0" smtClean="0">
                <a:latin typeface="Arial Black" panose="020B0A04020102020204" pitchFamily="34" charset="0"/>
              </a:rPr>
              <a:t>Risks </a:t>
            </a:r>
            <a:r>
              <a:rPr lang="en-US" sz="1700" cap="none" dirty="0">
                <a:latin typeface="Arial Black" panose="020B0A04020102020204" pitchFamily="34" charset="0"/>
              </a:rPr>
              <a:t>should be reduced by making improvements for structures at risk of flooding.</a:t>
            </a:r>
          </a:p>
          <a:p>
            <a:pPr marL="914400" lvl="2" indent="0" algn="ctr">
              <a:buNone/>
            </a:pPr>
            <a:endParaRPr lang="tr-TR" b="1" cap="none" dirty="0"/>
          </a:p>
          <a:p>
            <a:pPr marL="0" indent="0">
              <a:buNone/>
            </a:pPr>
            <a:endParaRPr lang="tr-TR" cap="none" dirty="0"/>
          </a:p>
        </p:txBody>
      </p:sp>
    </p:spTree>
    <p:extLst>
      <p:ext uri="{BB962C8B-B14F-4D97-AF65-F5344CB8AC3E}">
        <p14:creationId xmlns:p14="http://schemas.microsoft.com/office/powerpoint/2010/main" val="844964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p:txBody>
          <a:bodyPr>
            <a:normAutofit/>
          </a:bodyPr>
          <a:lstStyle/>
          <a:p>
            <a:r>
              <a:rPr lang="tr-TR" sz="3600" b="1" dirty="0" err="1" smtClean="0">
                <a:solidFill>
                  <a:srgbClr val="002060"/>
                </a:solidFill>
              </a:rPr>
              <a:t>Audıt</a:t>
            </a:r>
            <a:r>
              <a:rPr lang="tr-TR" sz="3600" b="1" dirty="0" smtClean="0">
                <a:solidFill>
                  <a:srgbClr val="002060"/>
                </a:solidFill>
              </a:rPr>
              <a:t> on PLASTIC </a:t>
            </a:r>
            <a:r>
              <a:rPr lang="tr-TR" sz="3600" b="1" dirty="0" err="1" smtClean="0">
                <a:solidFill>
                  <a:srgbClr val="002060"/>
                </a:solidFill>
              </a:rPr>
              <a:t>waste</a:t>
            </a:r>
            <a:r>
              <a:rPr lang="tr-TR" sz="3600" b="1" dirty="0" smtClean="0">
                <a:solidFill>
                  <a:srgbClr val="002060"/>
                </a:solidFill>
              </a:rPr>
              <a:t> </a:t>
            </a:r>
            <a:r>
              <a:rPr lang="tr-TR" sz="3600" b="1" dirty="0" err="1" smtClean="0">
                <a:solidFill>
                  <a:srgbClr val="002060"/>
                </a:solidFill>
              </a:rPr>
              <a:t>management</a:t>
            </a:r>
            <a:endParaRPr lang="tr-TR" sz="3600" dirty="0">
              <a:solidFill>
                <a:srgbClr val="002060"/>
              </a:solidFill>
            </a:endParaRPr>
          </a:p>
        </p:txBody>
      </p:sp>
    </p:spTree>
    <p:extLst>
      <p:ext uri="{BB962C8B-B14F-4D97-AF65-F5344CB8AC3E}">
        <p14:creationId xmlns:p14="http://schemas.microsoft.com/office/powerpoint/2010/main" val="3177392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10000" y="447188"/>
            <a:ext cx="10571998" cy="534119"/>
          </a:xfrm>
        </p:spPr>
        <p:txBody>
          <a:bodyPr>
            <a:normAutofit fontScale="90000"/>
          </a:bodyPr>
          <a:lstStyle/>
          <a:p>
            <a:r>
              <a:rPr lang="tr-TR" sz="3600" b="1" dirty="0" err="1" smtClean="0">
                <a:solidFill>
                  <a:srgbClr val="002060"/>
                </a:solidFill>
              </a:rPr>
              <a:t>Audıt</a:t>
            </a:r>
            <a:r>
              <a:rPr lang="tr-TR" sz="3600" b="1" dirty="0" smtClean="0">
                <a:solidFill>
                  <a:srgbClr val="002060"/>
                </a:solidFill>
              </a:rPr>
              <a:t> on </a:t>
            </a:r>
            <a:r>
              <a:rPr lang="tr-TR" sz="3600" b="1" dirty="0" err="1" smtClean="0">
                <a:solidFill>
                  <a:srgbClr val="002060"/>
                </a:solidFill>
              </a:rPr>
              <a:t>plastıc</a:t>
            </a:r>
            <a:r>
              <a:rPr lang="tr-TR" sz="3600" b="1" dirty="0" smtClean="0">
                <a:solidFill>
                  <a:srgbClr val="002060"/>
                </a:solidFill>
              </a:rPr>
              <a:t> </a:t>
            </a:r>
            <a:r>
              <a:rPr lang="tr-TR" sz="3600" b="1" dirty="0" err="1" smtClean="0">
                <a:solidFill>
                  <a:srgbClr val="002060"/>
                </a:solidFill>
              </a:rPr>
              <a:t>waste</a:t>
            </a:r>
            <a:r>
              <a:rPr lang="tr-TR" sz="3600" b="1" dirty="0" smtClean="0">
                <a:solidFill>
                  <a:srgbClr val="002060"/>
                </a:solidFill>
              </a:rPr>
              <a:t> Management</a:t>
            </a:r>
            <a:endParaRPr lang="tr-TR" sz="3600" dirty="0">
              <a:solidFill>
                <a:srgbClr val="002060"/>
              </a:solidFill>
            </a:endParaRPr>
          </a:p>
        </p:txBody>
      </p:sp>
      <p:sp>
        <p:nvSpPr>
          <p:cNvPr id="5" name="İçerik Yer Tutucusu 4"/>
          <p:cNvSpPr>
            <a:spLocks noGrp="1"/>
          </p:cNvSpPr>
          <p:nvPr>
            <p:ph idx="1"/>
          </p:nvPr>
        </p:nvSpPr>
        <p:spPr>
          <a:xfrm>
            <a:off x="810000" y="981306"/>
            <a:ext cx="10554574" cy="4627757"/>
          </a:xfrm>
          <a:gradFill>
            <a:gsLst>
              <a:gs pos="2000">
                <a:schemeClr val="bg2">
                  <a:tint val="90000"/>
                  <a:satMod val="92000"/>
                  <a:lumMod val="120000"/>
                </a:schemeClr>
              </a:gs>
              <a:gs pos="100000">
                <a:schemeClr val="bg2">
                  <a:shade val="98000"/>
                  <a:satMod val="120000"/>
                  <a:lumMod val="98000"/>
                </a:schemeClr>
              </a:gs>
            </a:gsLst>
            <a:path path="circle">
              <a:fillToRect l="50000" t="50000" r="100000" b="100000"/>
            </a:path>
          </a:gradFill>
        </p:spPr>
        <p:txBody>
          <a:bodyPr>
            <a:noAutofit/>
          </a:bodyPr>
          <a:lstStyle/>
          <a:p>
            <a:pPr marL="0" indent="0">
              <a:buNone/>
            </a:pPr>
            <a:r>
              <a:rPr lang="tr-TR" b="1" dirty="0" smtClean="0">
                <a:solidFill>
                  <a:srgbClr val="002060"/>
                </a:solidFill>
              </a:rPr>
              <a:t>ObjectIve</a:t>
            </a:r>
            <a:endParaRPr lang="tr-TR" dirty="0">
              <a:solidFill>
                <a:srgbClr val="002060"/>
              </a:solidFill>
            </a:endParaRPr>
          </a:p>
          <a:p>
            <a:pPr>
              <a:buClr>
                <a:srgbClr val="002060"/>
              </a:buClr>
              <a:buFont typeface="Wingdings" panose="05000000000000000000" pitchFamily="2" charset="2"/>
              <a:buChar char="Ø"/>
            </a:pPr>
            <a:r>
              <a:rPr lang="en-US" sz="1400" cap="none" dirty="0">
                <a:solidFill>
                  <a:schemeClr val="tx2"/>
                </a:solidFill>
                <a:latin typeface="Arial Black" panose="020B0A04020102020204" pitchFamily="34" charset="0"/>
              </a:rPr>
              <a:t>The objective of the audit is to evaluate whether the necessary measures have been taken for an effective plastic waste management by the responsible public administrations</a:t>
            </a:r>
            <a:r>
              <a:rPr lang="en-US" sz="1400" cap="none" dirty="0" smtClean="0">
                <a:solidFill>
                  <a:schemeClr val="tx2"/>
                </a:solidFill>
                <a:latin typeface="Arial Black" panose="020B0A04020102020204" pitchFamily="34" charset="0"/>
              </a:rPr>
              <a:t>.</a:t>
            </a:r>
            <a:endParaRPr lang="tr-TR" sz="1400" cap="none" dirty="0" smtClean="0">
              <a:solidFill>
                <a:schemeClr val="tx2"/>
              </a:solidFill>
              <a:latin typeface="Arial Black" panose="020B0A04020102020204" pitchFamily="34" charset="0"/>
            </a:endParaRPr>
          </a:p>
          <a:p>
            <a:pPr marL="0" indent="0">
              <a:buNone/>
            </a:pPr>
            <a:r>
              <a:rPr lang="tr-TR" b="1" dirty="0" err="1" smtClean="0">
                <a:solidFill>
                  <a:srgbClr val="002060"/>
                </a:solidFill>
              </a:rPr>
              <a:t>Scope</a:t>
            </a:r>
            <a:endParaRPr lang="tr-TR" b="1" dirty="0">
              <a:solidFill>
                <a:srgbClr val="002060"/>
              </a:solidFill>
            </a:endParaRPr>
          </a:p>
          <a:p>
            <a:pPr algn="just">
              <a:lnSpc>
                <a:spcPct val="150000"/>
              </a:lnSpc>
              <a:spcAft>
                <a:spcPts val="800"/>
              </a:spcAft>
              <a:buClr>
                <a:srgbClr val="002060"/>
              </a:buClr>
              <a:buFont typeface="Wingdings" panose="05000000000000000000" pitchFamily="2" charset="2"/>
              <a:buChar char="§"/>
            </a:pPr>
            <a:r>
              <a:rPr lang="tr-TR" sz="1400" cap="none" dirty="0" smtClean="0">
                <a:solidFill>
                  <a:schemeClr val="tx2"/>
                </a:solidFill>
                <a:latin typeface="Arial Black" panose="020B0A04020102020204" pitchFamily="34" charset="0"/>
              </a:rPr>
              <a:t>L</a:t>
            </a:r>
            <a:r>
              <a:rPr lang="en-US" sz="1400" cap="none" dirty="0" err="1" smtClean="0">
                <a:solidFill>
                  <a:schemeClr val="tx2"/>
                </a:solidFill>
                <a:latin typeface="Arial Black" panose="020B0A04020102020204" pitchFamily="34" charset="0"/>
              </a:rPr>
              <a:t>egislation</a:t>
            </a:r>
            <a:r>
              <a:rPr lang="en-US" sz="1400" cap="none" dirty="0" smtClean="0">
                <a:solidFill>
                  <a:schemeClr val="tx2"/>
                </a:solidFill>
                <a:latin typeface="Arial Black" panose="020B0A04020102020204" pitchFamily="34" charset="0"/>
              </a:rPr>
              <a:t> </a:t>
            </a:r>
            <a:r>
              <a:rPr lang="en-US" sz="1400" cap="none" dirty="0">
                <a:solidFill>
                  <a:schemeClr val="tx2"/>
                </a:solidFill>
                <a:latin typeface="Arial Black" panose="020B0A04020102020204" pitchFamily="34" charset="0"/>
              </a:rPr>
              <a:t>regulating waste management and packaging waste management, </a:t>
            </a:r>
            <a:endParaRPr lang="tr-TR" sz="1400" cap="none" dirty="0" smtClean="0">
              <a:solidFill>
                <a:schemeClr val="tx2"/>
              </a:solidFill>
              <a:latin typeface="Arial Black" panose="020B0A04020102020204" pitchFamily="34" charset="0"/>
            </a:endParaRPr>
          </a:p>
          <a:p>
            <a:pPr algn="just">
              <a:lnSpc>
                <a:spcPct val="150000"/>
              </a:lnSpc>
              <a:spcAft>
                <a:spcPts val="800"/>
              </a:spcAft>
              <a:buClr>
                <a:srgbClr val="002060"/>
              </a:buClr>
              <a:buFont typeface="Wingdings" panose="05000000000000000000" pitchFamily="2" charset="2"/>
              <a:buChar char="§"/>
            </a:pPr>
            <a:r>
              <a:rPr lang="tr-TR" sz="1400" cap="none" dirty="0" smtClean="0">
                <a:solidFill>
                  <a:schemeClr val="tx2"/>
                </a:solidFill>
                <a:latin typeface="Arial Black" panose="020B0A04020102020204" pitchFamily="34" charset="0"/>
              </a:rPr>
              <a:t>T</a:t>
            </a:r>
            <a:r>
              <a:rPr lang="en-US" sz="1400" cap="none" dirty="0" smtClean="0">
                <a:solidFill>
                  <a:schemeClr val="tx2"/>
                </a:solidFill>
                <a:latin typeface="Arial Black" panose="020B0A04020102020204" pitchFamily="34" charset="0"/>
              </a:rPr>
              <a:t>he </a:t>
            </a:r>
            <a:r>
              <a:rPr lang="en-US" sz="1400" cap="none" dirty="0">
                <a:solidFill>
                  <a:schemeClr val="tx2"/>
                </a:solidFill>
                <a:latin typeface="Arial Black" panose="020B0A04020102020204" pitchFamily="34" charset="0"/>
              </a:rPr>
              <a:t>organizational structure consisting of institutions and organizations responsible for waste management, </a:t>
            </a:r>
            <a:endParaRPr lang="tr-TR" sz="1400" cap="none" dirty="0" smtClean="0">
              <a:solidFill>
                <a:schemeClr val="tx2"/>
              </a:solidFill>
              <a:latin typeface="Arial Black" panose="020B0A04020102020204" pitchFamily="34" charset="0"/>
            </a:endParaRPr>
          </a:p>
          <a:p>
            <a:pPr algn="just">
              <a:lnSpc>
                <a:spcPct val="150000"/>
              </a:lnSpc>
              <a:spcAft>
                <a:spcPts val="800"/>
              </a:spcAft>
              <a:buClr>
                <a:srgbClr val="002060"/>
              </a:buClr>
              <a:buFont typeface="Wingdings" panose="05000000000000000000" pitchFamily="2" charset="2"/>
              <a:buChar char="§"/>
            </a:pPr>
            <a:r>
              <a:rPr lang="tr-TR" sz="1400" cap="none" dirty="0" smtClean="0">
                <a:solidFill>
                  <a:schemeClr val="tx2"/>
                </a:solidFill>
                <a:latin typeface="Arial Black" panose="020B0A04020102020204" pitchFamily="34" charset="0"/>
              </a:rPr>
              <a:t>T</a:t>
            </a:r>
            <a:r>
              <a:rPr lang="en-US" sz="1400" cap="none" dirty="0" smtClean="0">
                <a:solidFill>
                  <a:schemeClr val="tx2"/>
                </a:solidFill>
                <a:latin typeface="Arial Black" panose="020B0A04020102020204" pitchFamily="34" charset="0"/>
              </a:rPr>
              <a:t>he </a:t>
            </a:r>
            <a:r>
              <a:rPr lang="en-US" sz="1400" cap="none" dirty="0">
                <a:solidFill>
                  <a:schemeClr val="tx2"/>
                </a:solidFill>
                <a:latin typeface="Arial Black" panose="020B0A04020102020204" pitchFamily="34" charset="0"/>
              </a:rPr>
              <a:t>targets set by the institutions and organizations on plastic waste and the activities carried out to achieve them, </a:t>
            </a:r>
            <a:endParaRPr lang="tr-TR" sz="1400" cap="none" dirty="0" smtClean="0">
              <a:solidFill>
                <a:schemeClr val="tx2"/>
              </a:solidFill>
              <a:latin typeface="Arial Black" panose="020B0A04020102020204" pitchFamily="34" charset="0"/>
            </a:endParaRPr>
          </a:p>
          <a:p>
            <a:pPr algn="just">
              <a:lnSpc>
                <a:spcPct val="150000"/>
              </a:lnSpc>
              <a:spcAft>
                <a:spcPts val="800"/>
              </a:spcAft>
              <a:buClr>
                <a:srgbClr val="002060"/>
              </a:buClr>
              <a:buFont typeface="Wingdings" panose="05000000000000000000" pitchFamily="2" charset="2"/>
              <a:buChar char="§"/>
            </a:pPr>
            <a:r>
              <a:rPr lang="tr-TR" sz="1400" cap="none" dirty="0" smtClean="0">
                <a:solidFill>
                  <a:schemeClr val="tx2"/>
                </a:solidFill>
                <a:latin typeface="Arial Black" panose="020B0A04020102020204" pitchFamily="34" charset="0"/>
              </a:rPr>
              <a:t>D</a:t>
            </a:r>
            <a:r>
              <a:rPr lang="en-US" sz="1400" cap="none" dirty="0" err="1" smtClean="0">
                <a:solidFill>
                  <a:schemeClr val="tx2"/>
                </a:solidFill>
                <a:latin typeface="Arial Black" panose="020B0A04020102020204" pitchFamily="34" charset="0"/>
              </a:rPr>
              <a:t>ata</a:t>
            </a:r>
            <a:r>
              <a:rPr lang="en-US" sz="1400" cap="none" dirty="0" smtClean="0">
                <a:solidFill>
                  <a:schemeClr val="tx2"/>
                </a:solidFill>
                <a:latin typeface="Arial Black" panose="020B0A04020102020204" pitchFamily="34" charset="0"/>
              </a:rPr>
              <a:t> </a:t>
            </a:r>
            <a:r>
              <a:rPr lang="en-US" sz="1400" cap="none" dirty="0">
                <a:solidFill>
                  <a:schemeClr val="tx2"/>
                </a:solidFill>
                <a:latin typeface="Arial Black" panose="020B0A04020102020204" pitchFamily="34" charset="0"/>
              </a:rPr>
              <a:t>recording systems and monitoring studies were evaluated. </a:t>
            </a:r>
            <a:endParaRPr lang="tr-TR" sz="1400" cap="none" dirty="0" smtClean="0">
              <a:solidFill>
                <a:schemeClr val="tx2"/>
              </a:solidFill>
              <a:latin typeface="Arial Black" panose="020B0A04020102020204" pitchFamily="34" charset="0"/>
            </a:endParaRPr>
          </a:p>
          <a:p>
            <a:pPr algn="just">
              <a:lnSpc>
                <a:spcPct val="150000"/>
              </a:lnSpc>
              <a:spcAft>
                <a:spcPts val="800"/>
              </a:spcAft>
              <a:buClr>
                <a:srgbClr val="002060"/>
              </a:buClr>
              <a:buFont typeface="Wingdings" panose="05000000000000000000" pitchFamily="2" charset="2"/>
              <a:buChar char="§"/>
            </a:pPr>
            <a:r>
              <a:rPr lang="en-US" sz="1400" cap="none" dirty="0" smtClean="0">
                <a:solidFill>
                  <a:schemeClr val="tx2"/>
                </a:solidFill>
                <a:latin typeface="Arial Black" panose="020B0A04020102020204" pitchFamily="34" charset="0"/>
              </a:rPr>
              <a:t>The </a:t>
            </a:r>
            <a:r>
              <a:rPr lang="en-US" sz="1400" cap="none" dirty="0">
                <a:solidFill>
                  <a:schemeClr val="tx2"/>
                </a:solidFill>
                <a:latin typeface="Arial Black" panose="020B0A04020102020204" pitchFamily="34" charset="0"/>
              </a:rPr>
              <a:t>audit covered the years 2017-2019.</a:t>
            </a:r>
            <a:endParaRPr lang="tr-TR" sz="1400" cap="none" dirty="0">
              <a:solidFill>
                <a:schemeClr val="tx2"/>
              </a:solidFill>
              <a:latin typeface="Arial Black" panose="020B0A04020102020204" pitchFamily="34" charset="0"/>
              <a:ea typeface="+mj-ea"/>
              <a:cs typeface="+mj-cs"/>
            </a:endParaRPr>
          </a:p>
        </p:txBody>
      </p:sp>
    </p:spTree>
    <p:extLst>
      <p:ext uri="{BB962C8B-B14F-4D97-AF65-F5344CB8AC3E}">
        <p14:creationId xmlns:p14="http://schemas.microsoft.com/office/powerpoint/2010/main" val="3845398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10000" y="447188"/>
            <a:ext cx="10571998" cy="534119"/>
          </a:xfrm>
        </p:spPr>
        <p:txBody>
          <a:bodyPr>
            <a:normAutofit fontScale="90000"/>
          </a:bodyPr>
          <a:lstStyle/>
          <a:p>
            <a:r>
              <a:rPr lang="tr-TR" sz="3600" b="1" dirty="0" err="1" smtClean="0">
                <a:solidFill>
                  <a:srgbClr val="002060"/>
                </a:solidFill>
              </a:rPr>
              <a:t>Audıt</a:t>
            </a:r>
            <a:r>
              <a:rPr lang="tr-TR" sz="3600" b="1" dirty="0" smtClean="0">
                <a:solidFill>
                  <a:srgbClr val="002060"/>
                </a:solidFill>
              </a:rPr>
              <a:t> on </a:t>
            </a:r>
            <a:r>
              <a:rPr lang="tr-TR" sz="3600" b="1" dirty="0" err="1" smtClean="0">
                <a:solidFill>
                  <a:srgbClr val="002060"/>
                </a:solidFill>
              </a:rPr>
              <a:t>plastıc</a:t>
            </a:r>
            <a:r>
              <a:rPr lang="tr-TR" sz="3600" b="1" dirty="0" smtClean="0">
                <a:solidFill>
                  <a:srgbClr val="002060"/>
                </a:solidFill>
              </a:rPr>
              <a:t> </a:t>
            </a:r>
            <a:r>
              <a:rPr lang="tr-TR" sz="3600" b="1" dirty="0" err="1" smtClean="0">
                <a:solidFill>
                  <a:srgbClr val="002060"/>
                </a:solidFill>
              </a:rPr>
              <a:t>waste</a:t>
            </a:r>
            <a:r>
              <a:rPr lang="tr-TR" sz="3600" b="1" dirty="0" smtClean="0">
                <a:solidFill>
                  <a:srgbClr val="002060"/>
                </a:solidFill>
              </a:rPr>
              <a:t> Management</a:t>
            </a:r>
            <a:endParaRPr lang="tr-TR" sz="3600" dirty="0">
              <a:solidFill>
                <a:srgbClr val="002060"/>
              </a:solidFill>
            </a:endParaRPr>
          </a:p>
        </p:txBody>
      </p:sp>
      <p:sp>
        <p:nvSpPr>
          <p:cNvPr id="5" name="İçerik Yer Tutucusu 4"/>
          <p:cNvSpPr>
            <a:spLocks noGrp="1"/>
          </p:cNvSpPr>
          <p:nvPr>
            <p:ph idx="1"/>
          </p:nvPr>
        </p:nvSpPr>
        <p:spPr>
          <a:xfrm>
            <a:off x="810000" y="981307"/>
            <a:ext cx="10554574" cy="4627757"/>
          </a:xfrm>
          <a:gradFill>
            <a:gsLst>
              <a:gs pos="2000">
                <a:schemeClr val="bg2">
                  <a:tint val="90000"/>
                  <a:satMod val="92000"/>
                  <a:lumMod val="120000"/>
                </a:schemeClr>
              </a:gs>
              <a:gs pos="100000">
                <a:schemeClr val="bg2">
                  <a:shade val="98000"/>
                  <a:satMod val="120000"/>
                  <a:lumMod val="98000"/>
                </a:schemeClr>
              </a:gs>
            </a:gsLst>
            <a:path path="circle">
              <a:fillToRect l="50000" t="50000" r="100000" b="100000"/>
            </a:path>
          </a:gradFill>
        </p:spPr>
        <p:txBody>
          <a:bodyPr>
            <a:noAutofit/>
          </a:bodyPr>
          <a:lstStyle/>
          <a:p>
            <a:pPr marL="0" indent="0">
              <a:buNone/>
            </a:pPr>
            <a:r>
              <a:rPr lang="tr-TR" b="1" dirty="0" err="1" smtClean="0">
                <a:solidFill>
                  <a:srgbClr val="002060"/>
                </a:solidFill>
              </a:rPr>
              <a:t>MaterIalIty</a:t>
            </a:r>
            <a:endParaRPr lang="tr-TR" dirty="0">
              <a:solidFill>
                <a:srgbClr val="002060"/>
              </a:solidFill>
            </a:endParaRPr>
          </a:p>
          <a:p>
            <a:pPr>
              <a:lnSpc>
                <a:spcPct val="200000"/>
              </a:lnSpc>
              <a:buClr>
                <a:srgbClr val="002060"/>
              </a:buClr>
              <a:buFont typeface="Wingdings" panose="05000000000000000000" pitchFamily="2" charset="2"/>
              <a:buChar char="Ø"/>
            </a:pPr>
            <a:r>
              <a:rPr lang="en-US" sz="1400" cap="none" dirty="0" smtClean="0">
                <a:solidFill>
                  <a:schemeClr val="tx2"/>
                </a:solidFill>
                <a:latin typeface="Arial Black" panose="020B0A04020102020204" pitchFamily="34" charset="0"/>
              </a:rPr>
              <a:t>United Nations Sustainable Development Goals 14-Life </a:t>
            </a:r>
            <a:r>
              <a:rPr lang="en-US" sz="1400" cap="none" dirty="0">
                <a:solidFill>
                  <a:schemeClr val="tx2"/>
                </a:solidFill>
                <a:latin typeface="Arial Black" panose="020B0A04020102020204" pitchFamily="34" charset="0"/>
              </a:rPr>
              <a:t>Below </a:t>
            </a:r>
            <a:r>
              <a:rPr lang="en-US" sz="1400" cap="none" dirty="0" smtClean="0">
                <a:solidFill>
                  <a:schemeClr val="tx2"/>
                </a:solidFill>
                <a:latin typeface="Arial Black" panose="020B0A04020102020204" pitchFamily="34" charset="0"/>
              </a:rPr>
              <a:t>Water</a:t>
            </a:r>
            <a:endParaRPr lang="tr-TR" sz="1400" cap="none" dirty="0" smtClean="0">
              <a:solidFill>
                <a:schemeClr val="tx2"/>
              </a:solidFill>
              <a:latin typeface="Arial Black" panose="020B0A04020102020204" pitchFamily="34" charset="0"/>
            </a:endParaRPr>
          </a:p>
          <a:p>
            <a:pPr>
              <a:lnSpc>
                <a:spcPct val="200000"/>
              </a:lnSpc>
              <a:buClr>
                <a:srgbClr val="002060"/>
              </a:buClr>
              <a:buFont typeface="Wingdings" panose="05000000000000000000" pitchFamily="2" charset="2"/>
              <a:buChar char="Ø"/>
            </a:pPr>
            <a:r>
              <a:rPr lang="en-US" sz="1400" cap="none" dirty="0">
                <a:solidFill>
                  <a:schemeClr val="tx2"/>
                </a:solidFill>
                <a:latin typeface="Arial Black" panose="020B0A04020102020204" pitchFamily="34" charset="0"/>
                <a:ea typeface="+mj-ea"/>
                <a:cs typeface="+mj-cs"/>
              </a:rPr>
              <a:t>There is an average of 13,000 pieces of plastic waste per square kilometer of ocean</a:t>
            </a:r>
            <a:r>
              <a:rPr lang="en-US" sz="1400" cap="none" dirty="0" smtClean="0">
                <a:solidFill>
                  <a:schemeClr val="tx2"/>
                </a:solidFill>
                <a:latin typeface="Arial Black" panose="020B0A04020102020204" pitchFamily="34" charset="0"/>
                <a:ea typeface="+mj-ea"/>
                <a:cs typeface="+mj-cs"/>
              </a:rPr>
              <a:t>.</a:t>
            </a:r>
            <a:endParaRPr lang="tr-TR" sz="1400" cap="none" dirty="0" smtClean="0">
              <a:solidFill>
                <a:schemeClr val="tx2"/>
              </a:solidFill>
              <a:latin typeface="Arial Black" panose="020B0A04020102020204" pitchFamily="34" charset="0"/>
              <a:ea typeface="+mj-ea"/>
              <a:cs typeface="+mj-cs"/>
            </a:endParaRPr>
          </a:p>
          <a:p>
            <a:pPr>
              <a:lnSpc>
                <a:spcPct val="200000"/>
              </a:lnSpc>
              <a:buClr>
                <a:srgbClr val="002060"/>
              </a:buClr>
              <a:buFont typeface="Wingdings" panose="05000000000000000000" pitchFamily="2" charset="2"/>
              <a:buChar char="Ø"/>
            </a:pPr>
            <a:r>
              <a:rPr lang="en-US" sz="1400" cap="none" dirty="0">
                <a:solidFill>
                  <a:schemeClr val="tx2"/>
                </a:solidFill>
                <a:latin typeface="Arial Black" panose="020B0A04020102020204" pitchFamily="34" charset="0"/>
                <a:ea typeface="+mj-ea"/>
                <a:cs typeface="+mj-cs"/>
              </a:rPr>
              <a:t>Worldwide, one million plastic beverage bottles are purchased every minute, and more than 5 trillion disposable plastic bags are </a:t>
            </a:r>
            <a:r>
              <a:rPr lang="en-US" sz="1400" cap="none" dirty="0" smtClean="0">
                <a:solidFill>
                  <a:schemeClr val="tx2"/>
                </a:solidFill>
                <a:latin typeface="Arial Black" panose="020B0A04020102020204" pitchFamily="34" charset="0"/>
                <a:ea typeface="+mj-ea"/>
                <a:cs typeface="+mj-cs"/>
              </a:rPr>
              <a:t>used </a:t>
            </a:r>
            <a:r>
              <a:rPr lang="en-US" sz="1400" cap="none" dirty="0">
                <a:solidFill>
                  <a:schemeClr val="tx2"/>
                </a:solidFill>
                <a:latin typeface="Arial Black" panose="020B0A04020102020204" pitchFamily="34" charset="0"/>
                <a:ea typeface="+mj-ea"/>
                <a:cs typeface="+mj-cs"/>
              </a:rPr>
              <a:t>annually</a:t>
            </a:r>
            <a:r>
              <a:rPr lang="en-US" sz="1400" cap="none" dirty="0" smtClean="0">
                <a:solidFill>
                  <a:schemeClr val="tx2"/>
                </a:solidFill>
                <a:latin typeface="Arial Black" panose="020B0A04020102020204" pitchFamily="34" charset="0"/>
                <a:ea typeface="+mj-ea"/>
                <a:cs typeface="+mj-cs"/>
              </a:rPr>
              <a:t>.</a:t>
            </a:r>
            <a:endParaRPr lang="tr-TR" sz="1400" cap="none" dirty="0" smtClean="0">
              <a:solidFill>
                <a:schemeClr val="tx2"/>
              </a:solidFill>
              <a:latin typeface="Arial Black" panose="020B0A04020102020204" pitchFamily="34" charset="0"/>
              <a:ea typeface="+mj-ea"/>
              <a:cs typeface="+mj-cs"/>
            </a:endParaRPr>
          </a:p>
          <a:p>
            <a:pPr>
              <a:lnSpc>
                <a:spcPct val="200000"/>
              </a:lnSpc>
              <a:buClr>
                <a:srgbClr val="002060"/>
              </a:buClr>
              <a:buFont typeface="Wingdings" panose="05000000000000000000" pitchFamily="2" charset="2"/>
              <a:buChar char="Ø"/>
            </a:pPr>
            <a:r>
              <a:rPr lang="en-US" sz="1400" cap="none" dirty="0">
                <a:solidFill>
                  <a:schemeClr val="tx2"/>
                </a:solidFill>
                <a:latin typeface="Arial Black" panose="020B0A04020102020204" pitchFamily="34" charset="0"/>
                <a:ea typeface="+mj-ea"/>
                <a:cs typeface="+mj-cs"/>
              </a:rPr>
              <a:t>According to 2018 Statistics, 4,099,951 tons of plastic packaging were produced </a:t>
            </a:r>
            <a:r>
              <a:rPr lang="tr-TR" sz="1400" cap="none" dirty="0" smtClean="0">
                <a:solidFill>
                  <a:schemeClr val="tx2"/>
                </a:solidFill>
                <a:latin typeface="Arial Black" panose="020B0A04020102020204" pitchFamily="34" charset="0"/>
                <a:ea typeface="+mj-ea"/>
                <a:cs typeface="+mj-cs"/>
              </a:rPr>
              <a:t>in </a:t>
            </a:r>
            <a:r>
              <a:rPr lang="tr-TR" sz="1400" cap="none" dirty="0" err="1" smtClean="0">
                <a:solidFill>
                  <a:schemeClr val="tx2"/>
                </a:solidFill>
                <a:latin typeface="Arial Black" panose="020B0A04020102020204" pitchFamily="34" charset="0"/>
                <a:ea typeface="+mj-ea"/>
                <a:cs typeface="+mj-cs"/>
              </a:rPr>
              <a:t>Turkey</a:t>
            </a:r>
            <a:r>
              <a:rPr lang="en-US" sz="1400" cap="none" dirty="0" smtClean="0">
                <a:solidFill>
                  <a:schemeClr val="tx2"/>
                </a:solidFill>
                <a:latin typeface="Arial Black" panose="020B0A04020102020204" pitchFamily="34" charset="0"/>
                <a:ea typeface="+mj-ea"/>
                <a:cs typeface="+mj-cs"/>
              </a:rPr>
              <a:t>.</a:t>
            </a:r>
            <a:endParaRPr lang="tr-TR" sz="1400" cap="none" dirty="0">
              <a:solidFill>
                <a:schemeClr val="tx2"/>
              </a:solidFill>
              <a:latin typeface="Arial Black" panose="020B0A04020102020204" pitchFamily="34" charset="0"/>
              <a:ea typeface="+mj-ea"/>
              <a:cs typeface="+mj-cs"/>
            </a:endParaRPr>
          </a:p>
        </p:txBody>
      </p:sp>
    </p:spTree>
    <p:extLst>
      <p:ext uri="{BB962C8B-B14F-4D97-AF65-F5344CB8AC3E}">
        <p14:creationId xmlns:p14="http://schemas.microsoft.com/office/powerpoint/2010/main" val="2616817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10000" y="447188"/>
            <a:ext cx="10571998" cy="534119"/>
          </a:xfrm>
        </p:spPr>
        <p:txBody>
          <a:bodyPr>
            <a:normAutofit fontScale="90000"/>
          </a:bodyPr>
          <a:lstStyle/>
          <a:p>
            <a:r>
              <a:rPr lang="tr-TR" sz="3600" b="1" dirty="0" err="1" smtClean="0">
                <a:solidFill>
                  <a:srgbClr val="002060"/>
                </a:solidFill>
              </a:rPr>
              <a:t>Audıt</a:t>
            </a:r>
            <a:r>
              <a:rPr lang="tr-TR" sz="3600" b="1" dirty="0" smtClean="0">
                <a:solidFill>
                  <a:srgbClr val="002060"/>
                </a:solidFill>
              </a:rPr>
              <a:t> on </a:t>
            </a:r>
            <a:r>
              <a:rPr lang="tr-TR" sz="3600" b="1" dirty="0" err="1" smtClean="0">
                <a:solidFill>
                  <a:srgbClr val="002060"/>
                </a:solidFill>
              </a:rPr>
              <a:t>plastıc</a:t>
            </a:r>
            <a:r>
              <a:rPr lang="tr-TR" sz="3600" b="1" dirty="0" smtClean="0">
                <a:solidFill>
                  <a:srgbClr val="002060"/>
                </a:solidFill>
              </a:rPr>
              <a:t> </a:t>
            </a:r>
            <a:r>
              <a:rPr lang="tr-TR" sz="3600" b="1" dirty="0" err="1" smtClean="0">
                <a:solidFill>
                  <a:srgbClr val="002060"/>
                </a:solidFill>
              </a:rPr>
              <a:t>waste</a:t>
            </a:r>
            <a:r>
              <a:rPr lang="tr-TR" sz="3600" b="1" dirty="0" smtClean="0">
                <a:solidFill>
                  <a:srgbClr val="002060"/>
                </a:solidFill>
              </a:rPr>
              <a:t> Management</a:t>
            </a:r>
            <a:endParaRPr lang="tr-TR" sz="3600" dirty="0">
              <a:solidFill>
                <a:srgbClr val="002060"/>
              </a:solidFill>
            </a:endParaRPr>
          </a:p>
        </p:txBody>
      </p:sp>
      <p:sp>
        <p:nvSpPr>
          <p:cNvPr id="5" name="İçerik Yer Tutucusu 4"/>
          <p:cNvSpPr>
            <a:spLocks noGrp="1"/>
          </p:cNvSpPr>
          <p:nvPr>
            <p:ph idx="1"/>
          </p:nvPr>
        </p:nvSpPr>
        <p:spPr>
          <a:xfrm>
            <a:off x="810000" y="981307"/>
            <a:ext cx="10554574" cy="4594303"/>
          </a:xfrm>
          <a:gradFill>
            <a:gsLst>
              <a:gs pos="2000">
                <a:schemeClr val="bg2">
                  <a:tint val="90000"/>
                  <a:satMod val="92000"/>
                  <a:lumMod val="120000"/>
                </a:schemeClr>
              </a:gs>
              <a:gs pos="100000">
                <a:schemeClr val="bg2">
                  <a:shade val="98000"/>
                  <a:satMod val="120000"/>
                  <a:lumMod val="98000"/>
                </a:schemeClr>
              </a:gs>
            </a:gsLst>
            <a:path path="circle">
              <a:fillToRect l="50000" t="50000" r="100000" b="100000"/>
            </a:path>
          </a:gradFill>
        </p:spPr>
        <p:txBody>
          <a:bodyPr>
            <a:noAutofit/>
          </a:bodyPr>
          <a:lstStyle/>
          <a:p>
            <a:pPr marL="0" indent="0">
              <a:buNone/>
            </a:pPr>
            <a:endParaRPr lang="tr-TR" dirty="0">
              <a:solidFill>
                <a:srgbClr val="002060"/>
              </a:solidFill>
            </a:endParaRPr>
          </a:p>
          <a:p>
            <a:pPr marL="0" indent="0" algn="ctr">
              <a:lnSpc>
                <a:spcPct val="200000"/>
              </a:lnSpc>
              <a:buClr>
                <a:srgbClr val="002060"/>
              </a:buClr>
              <a:buNone/>
            </a:pPr>
            <a:r>
              <a:rPr lang="tr-TR" sz="1600" cap="none" dirty="0" smtClean="0">
                <a:solidFill>
                  <a:srgbClr val="002060"/>
                </a:solidFill>
                <a:latin typeface="Arial Black" panose="020B0A04020102020204" pitchFamily="34" charset="0"/>
              </a:rPr>
              <a:t>AUDIT QUESTIONS</a:t>
            </a:r>
          </a:p>
          <a:p>
            <a:pPr marL="0" indent="0">
              <a:lnSpc>
                <a:spcPct val="200000"/>
              </a:lnSpc>
              <a:buClr>
                <a:srgbClr val="002060"/>
              </a:buClr>
              <a:buNone/>
            </a:pPr>
            <a:r>
              <a:rPr lang="en-US" sz="1200" cap="none" dirty="0" smtClean="0">
                <a:solidFill>
                  <a:srgbClr val="002060"/>
                </a:solidFill>
                <a:latin typeface="Arial Black" panose="020B0A04020102020204" pitchFamily="34" charset="0"/>
              </a:rPr>
              <a:t>Basic </a:t>
            </a:r>
            <a:r>
              <a:rPr lang="en-US" sz="1200" cap="none" dirty="0">
                <a:solidFill>
                  <a:srgbClr val="002060"/>
                </a:solidFill>
                <a:latin typeface="Arial Black" panose="020B0A04020102020204" pitchFamily="34" charset="0"/>
              </a:rPr>
              <a:t>Question: </a:t>
            </a:r>
            <a:r>
              <a:rPr lang="en-US" sz="1200" cap="none" dirty="0">
                <a:solidFill>
                  <a:schemeClr val="tx2"/>
                </a:solidFill>
                <a:latin typeface="Arial Black" panose="020B0A04020102020204" pitchFamily="34" charset="0"/>
              </a:rPr>
              <a:t>Have the responsible public administrations developed policy (plans and strategies) for plastic waste generation and management and implemented measures to achieve the objectives (adopted in this policy)?</a:t>
            </a:r>
          </a:p>
          <a:p>
            <a:pPr marL="0" indent="0">
              <a:lnSpc>
                <a:spcPct val="200000"/>
              </a:lnSpc>
              <a:buClr>
                <a:srgbClr val="002060"/>
              </a:buClr>
              <a:buNone/>
            </a:pPr>
            <a:r>
              <a:rPr lang="en-US" sz="1200" cap="none" dirty="0">
                <a:solidFill>
                  <a:srgbClr val="002060"/>
                </a:solidFill>
                <a:latin typeface="Arial Black" panose="020B0A04020102020204" pitchFamily="34" charset="0"/>
              </a:rPr>
              <a:t>Sub Question 1: </a:t>
            </a:r>
            <a:r>
              <a:rPr lang="en-US" sz="1200" cap="none" dirty="0">
                <a:solidFill>
                  <a:schemeClr val="tx2"/>
                </a:solidFill>
                <a:latin typeface="Arial Black" panose="020B0A04020102020204" pitchFamily="34" charset="0"/>
              </a:rPr>
              <a:t>Have policies, plans, strategies and legal arrangements been made that are specific to the management of plastic waste or are related to general waste management and include plastic waste as a type?</a:t>
            </a:r>
          </a:p>
          <a:p>
            <a:pPr marL="0" indent="0">
              <a:lnSpc>
                <a:spcPct val="200000"/>
              </a:lnSpc>
              <a:buClr>
                <a:srgbClr val="002060"/>
              </a:buClr>
              <a:buNone/>
            </a:pPr>
            <a:r>
              <a:rPr lang="en-US" sz="1200" cap="none" dirty="0">
                <a:solidFill>
                  <a:srgbClr val="002060"/>
                </a:solidFill>
                <a:latin typeface="Arial Black" panose="020B0A04020102020204" pitchFamily="34" charset="0"/>
              </a:rPr>
              <a:t>Sub Question 2: </a:t>
            </a:r>
            <a:r>
              <a:rPr lang="en-US" sz="1200" cap="none" dirty="0">
                <a:solidFill>
                  <a:schemeClr val="tx2"/>
                </a:solidFill>
                <a:latin typeface="Arial Black" panose="020B0A04020102020204" pitchFamily="34" charset="0"/>
              </a:rPr>
              <a:t>Have any policies (plans, strategies) been implemented by the ministries and municipalities for the proper implementation of plastic waste management and improving the efficiency of the use of existing materials and products (according to circular economy assumptions)?</a:t>
            </a:r>
          </a:p>
          <a:p>
            <a:pPr marL="0" indent="0">
              <a:lnSpc>
                <a:spcPct val="200000"/>
              </a:lnSpc>
              <a:buClr>
                <a:srgbClr val="002060"/>
              </a:buClr>
              <a:buNone/>
            </a:pPr>
            <a:r>
              <a:rPr lang="en-US" sz="1200" cap="none" dirty="0">
                <a:solidFill>
                  <a:srgbClr val="002060"/>
                </a:solidFill>
                <a:latin typeface="Arial Black" panose="020B0A04020102020204" pitchFamily="34" charset="0"/>
              </a:rPr>
              <a:t>Sub Question 3: </a:t>
            </a:r>
            <a:r>
              <a:rPr lang="en-US" sz="1200" cap="none" dirty="0">
                <a:solidFill>
                  <a:schemeClr val="tx2"/>
                </a:solidFill>
                <a:latin typeface="Arial Black" panose="020B0A04020102020204" pitchFamily="34" charset="0"/>
              </a:rPr>
              <a:t>Are the results of the measures implemented regarding plastic waste management monitored?</a:t>
            </a:r>
          </a:p>
          <a:p>
            <a:pPr marL="0" indent="0">
              <a:lnSpc>
                <a:spcPct val="200000"/>
              </a:lnSpc>
              <a:buClr>
                <a:srgbClr val="002060"/>
              </a:buClr>
              <a:buNone/>
            </a:pPr>
            <a:r>
              <a:rPr lang="en-US" sz="1200" cap="none" dirty="0">
                <a:solidFill>
                  <a:srgbClr val="002060"/>
                </a:solidFill>
                <a:latin typeface="Arial Black" panose="020B0A04020102020204" pitchFamily="34" charset="0"/>
              </a:rPr>
              <a:t>Sub Question 4: </a:t>
            </a:r>
            <a:r>
              <a:rPr lang="en-US" sz="1200" cap="none" dirty="0">
                <a:solidFill>
                  <a:schemeClr val="tx2"/>
                </a:solidFill>
                <a:latin typeface="Arial Black" panose="020B0A04020102020204" pitchFamily="34" charset="0"/>
              </a:rPr>
              <a:t>Have the measures taken by the competent authorities regarding plastic waste management been effective?</a:t>
            </a:r>
          </a:p>
          <a:p>
            <a:pPr>
              <a:lnSpc>
                <a:spcPct val="200000"/>
              </a:lnSpc>
              <a:buClr>
                <a:srgbClr val="002060"/>
              </a:buClr>
              <a:buFont typeface="Wingdings" panose="05000000000000000000" pitchFamily="2" charset="2"/>
              <a:buChar char="Ø"/>
            </a:pPr>
            <a:endParaRPr lang="tr-TR" sz="1400" cap="none" dirty="0">
              <a:solidFill>
                <a:schemeClr val="tx2"/>
              </a:solidFill>
              <a:latin typeface="Arial Black" panose="020B0A04020102020204" pitchFamily="34" charset="0"/>
              <a:ea typeface="+mj-ea"/>
              <a:cs typeface="+mj-cs"/>
            </a:endParaRPr>
          </a:p>
        </p:txBody>
      </p:sp>
    </p:spTree>
    <p:extLst>
      <p:ext uri="{BB962C8B-B14F-4D97-AF65-F5344CB8AC3E}">
        <p14:creationId xmlns:p14="http://schemas.microsoft.com/office/powerpoint/2010/main" val="3546157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10000" y="447188"/>
            <a:ext cx="10571998" cy="534119"/>
          </a:xfrm>
        </p:spPr>
        <p:txBody>
          <a:bodyPr>
            <a:normAutofit fontScale="90000"/>
          </a:bodyPr>
          <a:lstStyle/>
          <a:p>
            <a:r>
              <a:rPr lang="tr-TR" sz="3600" b="1" dirty="0" err="1" smtClean="0">
                <a:solidFill>
                  <a:srgbClr val="002060"/>
                </a:solidFill>
              </a:rPr>
              <a:t>Audıt</a:t>
            </a:r>
            <a:r>
              <a:rPr lang="tr-TR" sz="3600" b="1" dirty="0" smtClean="0">
                <a:solidFill>
                  <a:srgbClr val="002060"/>
                </a:solidFill>
              </a:rPr>
              <a:t> on </a:t>
            </a:r>
            <a:r>
              <a:rPr lang="tr-TR" sz="3600" b="1" dirty="0" err="1" smtClean="0">
                <a:solidFill>
                  <a:srgbClr val="002060"/>
                </a:solidFill>
              </a:rPr>
              <a:t>plastıc</a:t>
            </a:r>
            <a:r>
              <a:rPr lang="tr-TR" sz="3600" b="1" dirty="0" smtClean="0">
                <a:solidFill>
                  <a:srgbClr val="002060"/>
                </a:solidFill>
              </a:rPr>
              <a:t> </a:t>
            </a:r>
            <a:r>
              <a:rPr lang="tr-TR" sz="3600" b="1" dirty="0" err="1" smtClean="0">
                <a:solidFill>
                  <a:srgbClr val="002060"/>
                </a:solidFill>
              </a:rPr>
              <a:t>waste</a:t>
            </a:r>
            <a:r>
              <a:rPr lang="tr-TR" sz="3600" b="1" dirty="0" smtClean="0">
                <a:solidFill>
                  <a:srgbClr val="002060"/>
                </a:solidFill>
              </a:rPr>
              <a:t> Management</a:t>
            </a:r>
            <a:endParaRPr lang="tr-TR" sz="3600" dirty="0">
              <a:solidFill>
                <a:srgbClr val="002060"/>
              </a:solidFill>
            </a:endParaRPr>
          </a:p>
        </p:txBody>
      </p:sp>
      <p:sp>
        <p:nvSpPr>
          <p:cNvPr id="5" name="İçerik Yer Tutucusu 4"/>
          <p:cNvSpPr>
            <a:spLocks noGrp="1"/>
          </p:cNvSpPr>
          <p:nvPr>
            <p:ph idx="1"/>
          </p:nvPr>
        </p:nvSpPr>
        <p:spPr>
          <a:xfrm>
            <a:off x="810000" y="981307"/>
            <a:ext cx="10554574" cy="4594303"/>
          </a:xfrm>
          <a:gradFill>
            <a:gsLst>
              <a:gs pos="2000">
                <a:schemeClr val="bg2">
                  <a:tint val="90000"/>
                  <a:satMod val="92000"/>
                  <a:lumMod val="120000"/>
                </a:schemeClr>
              </a:gs>
              <a:gs pos="100000">
                <a:schemeClr val="bg2">
                  <a:shade val="98000"/>
                  <a:satMod val="120000"/>
                  <a:lumMod val="98000"/>
                </a:schemeClr>
              </a:gs>
            </a:gsLst>
            <a:path path="circle">
              <a:fillToRect l="50000" t="50000" r="100000" b="100000"/>
            </a:path>
          </a:gradFill>
        </p:spPr>
        <p:txBody>
          <a:bodyPr>
            <a:noAutofit/>
          </a:bodyPr>
          <a:lstStyle/>
          <a:p>
            <a:pPr marL="0" indent="0" algn="ctr">
              <a:lnSpc>
                <a:spcPct val="200000"/>
              </a:lnSpc>
              <a:buClr>
                <a:srgbClr val="002060"/>
              </a:buClr>
              <a:buNone/>
            </a:pPr>
            <a:endParaRPr lang="tr-TR" cap="none" dirty="0" smtClean="0">
              <a:solidFill>
                <a:srgbClr val="002060"/>
              </a:solidFill>
              <a:latin typeface="Arial Black" panose="020B0A04020102020204" pitchFamily="34" charset="0"/>
              <a:ea typeface="+mj-ea"/>
              <a:cs typeface="+mj-cs"/>
            </a:endParaRPr>
          </a:p>
          <a:p>
            <a:pPr marL="0" indent="0" algn="ctr">
              <a:lnSpc>
                <a:spcPct val="200000"/>
              </a:lnSpc>
              <a:buClr>
                <a:srgbClr val="002060"/>
              </a:buClr>
              <a:buNone/>
            </a:pPr>
            <a:r>
              <a:rPr lang="en-US" cap="none" dirty="0" smtClean="0">
                <a:solidFill>
                  <a:srgbClr val="002060"/>
                </a:solidFill>
                <a:latin typeface="Arial Black" panose="020B0A04020102020204" pitchFamily="34" charset="0"/>
                <a:ea typeface="+mj-ea"/>
                <a:cs typeface="+mj-cs"/>
              </a:rPr>
              <a:t>AUDIT </a:t>
            </a:r>
            <a:r>
              <a:rPr lang="tr-TR" cap="none" dirty="0" smtClean="0">
                <a:solidFill>
                  <a:srgbClr val="002060"/>
                </a:solidFill>
                <a:latin typeface="Arial Black" panose="020B0A04020102020204" pitchFamily="34" charset="0"/>
                <a:ea typeface="+mj-ea"/>
                <a:cs typeface="+mj-cs"/>
              </a:rPr>
              <a:t>CRITERIAS</a:t>
            </a:r>
            <a:endParaRPr lang="en-US" cap="none" dirty="0" smtClean="0">
              <a:solidFill>
                <a:srgbClr val="002060"/>
              </a:solidFill>
              <a:latin typeface="Arial Black" panose="020B0A04020102020204" pitchFamily="34" charset="0"/>
              <a:ea typeface="+mj-ea"/>
              <a:cs typeface="+mj-cs"/>
            </a:endParaRPr>
          </a:p>
          <a:p>
            <a:pPr>
              <a:lnSpc>
                <a:spcPct val="200000"/>
              </a:lnSpc>
              <a:buClr>
                <a:srgbClr val="002060"/>
              </a:buClr>
              <a:buFont typeface="Wingdings" panose="05000000000000000000" pitchFamily="2" charset="2"/>
              <a:buChar char="Ø"/>
            </a:pPr>
            <a:r>
              <a:rPr lang="en-US" sz="1800" cap="none" dirty="0" smtClean="0">
                <a:solidFill>
                  <a:schemeClr val="tx2"/>
                </a:solidFill>
                <a:ea typeface="+mj-ea"/>
                <a:cs typeface="+mj-cs"/>
              </a:rPr>
              <a:t>European </a:t>
            </a:r>
            <a:r>
              <a:rPr lang="en-US" sz="1800" cap="none" dirty="0">
                <a:solidFill>
                  <a:schemeClr val="tx2"/>
                </a:solidFill>
                <a:ea typeface="+mj-ea"/>
                <a:cs typeface="+mj-cs"/>
              </a:rPr>
              <a:t>Waste Directive 2008/98/EC </a:t>
            </a:r>
            <a:endParaRPr lang="tr-TR" sz="1800" cap="none" dirty="0" smtClean="0">
              <a:solidFill>
                <a:schemeClr val="tx2"/>
              </a:solidFill>
              <a:ea typeface="+mj-ea"/>
              <a:cs typeface="+mj-cs"/>
            </a:endParaRPr>
          </a:p>
          <a:p>
            <a:pPr>
              <a:lnSpc>
                <a:spcPct val="200000"/>
              </a:lnSpc>
              <a:buClr>
                <a:srgbClr val="002060"/>
              </a:buClr>
            </a:pPr>
            <a:r>
              <a:rPr lang="tr-TR" sz="1800" cap="none" dirty="0" smtClean="0">
                <a:solidFill>
                  <a:schemeClr val="tx2"/>
                </a:solidFill>
                <a:ea typeface="+mj-ea"/>
                <a:cs typeface="+mj-cs"/>
              </a:rPr>
              <a:t>W</a:t>
            </a:r>
            <a:r>
              <a:rPr lang="en-US" sz="1800" cap="none" dirty="0" err="1" smtClean="0">
                <a:solidFill>
                  <a:schemeClr val="tx2"/>
                </a:solidFill>
                <a:ea typeface="+mj-ea"/>
                <a:cs typeface="+mj-cs"/>
              </a:rPr>
              <a:t>aste</a:t>
            </a:r>
            <a:r>
              <a:rPr lang="en-US" sz="1800" cap="none" dirty="0" smtClean="0">
                <a:solidFill>
                  <a:schemeClr val="tx2"/>
                </a:solidFill>
                <a:ea typeface="+mj-ea"/>
                <a:cs typeface="+mj-cs"/>
              </a:rPr>
              <a:t> </a:t>
            </a:r>
            <a:r>
              <a:rPr lang="en-US" sz="1800" cap="none" dirty="0">
                <a:solidFill>
                  <a:schemeClr val="tx2"/>
                </a:solidFill>
                <a:ea typeface="+mj-ea"/>
                <a:cs typeface="+mj-cs"/>
              </a:rPr>
              <a:t>hierarchy, </a:t>
            </a:r>
            <a:endParaRPr lang="tr-TR" sz="1800" cap="none" dirty="0" smtClean="0">
              <a:solidFill>
                <a:schemeClr val="tx2"/>
              </a:solidFill>
              <a:ea typeface="+mj-ea"/>
              <a:cs typeface="+mj-cs"/>
            </a:endParaRPr>
          </a:p>
          <a:p>
            <a:pPr>
              <a:lnSpc>
                <a:spcPct val="200000"/>
              </a:lnSpc>
              <a:buClr>
                <a:srgbClr val="002060"/>
              </a:buClr>
            </a:pPr>
            <a:r>
              <a:rPr lang="tr-TR" sz="1800" cap="none" dirty="0" smtClean="0">
                <a:solidFill>
                  <a:schemeClr val="tx2"/>
                </a:solidFill>
                <a:ea typeface="+mj-ea"/>
                <a:cs typeface="+mj-cs"/>
              </a:rPr>
              <a:t>P</a:t>
            </a:r>
            <a:r>
              <a:rPr lang="en-US" sz="1800" cap="none" dirty="0" err="1" smtClean="0">
                <a:solidFill>
                  <a:schemeClr val="tx2"/>
                </a:solidFill>
                <a:ea typeface="+mj-ea"/>
                <a:cs typeface="+mj-cs"/>
              </a:rPr>
              <a:t>olluter</a:t>
            </a:r>
            <a:r>
              <a:rPr lang="en-US" sz="1800" cap="none" dirty="0" smtClean="0">
                <a:solidFill>
                  <a:schemeClr val="tx2"/>
                </a:solidFill>
                <a:ea typeface="+mj-ea"/>
                <a:cs typeface="+mj-cs"/>
              </a:rPr>
              <a:t> </a:t>
            </a:r>
            <a:r>
              <a:rPr lang="en-US" sz="1800" cap="none" dirty="0">
                <a:solidFill>
                  <a:schemeClr val="tx2"/>
                </a:solidFill>
                <a:ea typeface="+mj-ea"/>
                <a:cs typeface="+mj-cs"/>
              </a:rPr>
              <a:t>pays, </a:t>
            </a:r>
            <a:endParaRPr lang="tr-TR" sz="1800" cap="none" dirty="0" smtClean="0">
              <a:solidFill>
                <a:schemeClr val="tx2"/>
              </a:solidFill>
              <a:ea typeface="+mj-ea"/>
              <a:cs typeface="+mj-cs"/>
            </a:endParaRPr>
          </a:p>
          <a:p>
            <a:pPr>
              <a:lnSpc>
                <a:spcPct val="200000"/>
              </a:lnSpc>
              <a:buClr>
                <a:srgbClr val="002060"/>
              </a:buClr>
            </a:pPr>
            <a:r>
              <a:rPr lang="tr-TR" sz="1800" cap="none" dirty="0" smtClean="0">
                <a:solidFill>
                  <a:schemeClr val="tx2"/>
                </a:solidFill>
                <a:ea typeface="+mj-ea"/>
                <a:cs typeface="+mj-cs"/>
              </a:rPr>
              <a:t>E</a:t>
            </a:r>
            <a:r>
              <a:rPr lang="en-US" sz="1800" cap="none" dirty="0" err="1" smtClean="0">
                <a:solidFill>
                  <a:schemeClr val="tx2"/>
                </a:solidFill>
                <a:ea typeface="+mj-ea"/>
                <a:cs typeface="+mj-cs"/>
              </a:rPr>
              <a:t>xtended</a:t>
            </a:r>
            <a:r>
              <a:rPr lang="en-US" sz="1800" cap="none" dirty="0" smtClean="0">
                <a:solidFill>
                  <a:schemeClr val="tx2"/>
                </a:solidFill>
                <a:ea typeface="+mj-ea"/>
                <a:cs typeface="+mj-cs"/>
              </a:rPr>
              <a:t> </a:t>
            </a:r>
            <a:r>
              <a:rPr lang="en-US" sz="1800" cap="none" dirty="0">
                <a:solidFill>
                  <a:schemeClr val="tx2"/>
                </a:solidFill>
                <a:ea typeface="+mj-ea"/>
                <a:cs typeface="+mj-cs"/>
              </a:rPr>
              <a:t>producer responsibility </a:t>
            </a:r>
            <a:r>
              <a:rPr lang="tr-TR" sz="1800" cap="none" dirty="0" smtClean="0">
                <a:solidFill>
                  <a:schemeClr val="tx2"/>
                </a:solidFill>
                <a:ea typeface="+mj-ea"/>
                <a:cs typeface="+mj-cs"/>
              </a:rPr>
              <a:t>(EPR)</a:t>
            </a:r>
          </a:p>
          <a:p>
            <a:pPr>
              <a:lnSpc>
                <a:spcPct val="200000"/>
              </a:lnSpc>
              <a:buClr>
                <a:srgbClr val="002060"/>
              </a:buClr>
            </a:pPr>
            <a:r>
              <a:rPr lang="tr-TR" sz="1800" cap="none" dirty="0" smtClean="0">
                <a:solidFill>
                  <a:schemeClr val="tx2"/>
                </a:solidFill>
                <a:ea typeface="+mj-ea"/>
                <a:cs typeface="+mj-cs"/>
              </a:rPr>
              <a:t>W</a:t>
            </a:r>
            <a:r>
              <a:rPr lang="en-US" sz="1800" cap="none" dirty="0" err="1" smtClean="0">
                <a:solidFill>
                  <a:schemeClr val="tx2"/>
                </a:solidFill>
                <a:ea typeface="+mj-ea"/>
                <a:cs typeface="+mj-cs"/>
              </a:rPr>
              <a:t>aste</a:t>
            </a:r>
            <a:r>
              <a:rPr lang="en-US" sz="1800" cap="none" dirty="0" smtClean="0">
                <a:solidFill>
                  <a:schemeClr val="tx2"/>
                </a:solidFill>
                <a:ea typeface="+mj-ea"/>
                <a:cs typeface="+mj-cs"/>
              </a:rPr>
              <a:t> </a:t>
            </a:r>
            <a:r>
              <a:rPr lang="en-US" sz="1800" cap="none" dirty="0">
                <a:solidFill>
                  <a:schemeClr val="tx2"/>
                </a:solidFill>
                <a:ea typeface="+mj-ea"/>
                <a:cs typeface="+mj-cs"/>
              </a:rPr>
              <a:t>separation at source</a:t>
            </a:r>
            <a:endParaRPr lang="tr-TR" sz="1800" cap="none" dirty="0" smtClean="0">
              <a:solidFill>
                <a:schemeClr val="tx2"/>
              </a:solidFill>
              <a:ea typeface="+mj-ea"/>
              <a:cs typeface="+mj-cs"/>
            </a:endParaRPr>
          </a:p>
          <a:p>
            <a:pPr>
              <a:lnSpc>
                <a:spcPct val="200000"/>
              </a:lnSpc>
              <a:buClr>
                <a:srgbClr val="002060"/>
              </a:buClr>
              <a:buFont typeface="Wingdings" panose="05000000000000000000" pitchFamily="2" charset="2"/>
              <a:buChar char="Ø"/>
            </a:pPr>
            <a:r>
              <a:rPr lang="en-US" sz="1800" cap="none" dirty="0" smtClean="0">
                <a:solidFill>
                  <a:schemeClr val="tx2"/>
                </a:solidFill>
                <a:ea typeface="+mj-ea"/>
                <a:cs typeface="+mj-cs"/>
              </a:rPr>
              <a:t>National Regulations</a:t>
            </a:r>
          </a:p>
          <a:p>
            <a:pPr marL="0" indent="0">
              <a:lnSpc>
                <a:spcPct val="200000"/>
              </a:lnSpc>
              <a:buClr>
                <a:srgbClr val="002060"/>
              </a:buClr>
              <a:buNone/>
            </a:pPr>
            <a:endParaRPr lang="tr-TR" sz="1400" cap="none" dirty="0">
              <a:solidFill>
                <a:schemeClr val="tx2"/>
              </a:solidFill>
              <a:latin typeface="Arial Black" panose="020B0A04020102020204" pitchFamily="34" charset="0"/>
              <a:ea typeface="+mj-ea"/>
              <a:cs typeface="+mj-cs"/>
            </a:endParaRPr>
          </a:p>
        </p:txBody>
      </p:sp>
    </p:spTree>
    <p:extLst>
      <p:ext uri="{BB962C8B-B14F-4D97-AF65-F5344CB8AC3E}">
        <p14:creationId xmlns:p14="http://schemas.microsoft.com/office/powerpoint/2010/main" val="3005221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solidFill>
            <a:schemeClr val="bg1">
              <a:lumMod val="85000"/>
            </a:schemeClr>
          </a:solidFill>
        </p:spPr>
        <p:txBody>
          <a:bodyPr>
            <a:normAutofit/>
          </a:bodyPr>
          <a:lstStyle/>
          <a:p>
            <a:r>
              <a:rPr lang="tr-TR" sz="3600" b="1" dirty="0" err="1" smtClean="0">
                <a:solidFill>
                  <a:srgbClr val="002060"/>
                </a:solidFill>
              </a:rPr>
              <a:t>Audıt</a:t>
            </a:r>
            <a:r>
              <a:rPr lang="tr-TR" sz="3600" b="1" dirty="0" smtClean="0">
                <a:solidFill>
                  <a:srgbClr val="002060"/>
                </a:solidFill>
              </a:rPr>
              <a:t> on </a:t>
            </a:r>
            <a:r>
              <a:rPr lang="tr-TR" sz="3600" b="1" dirty="0" err="1" smtClean="0">
                <a:solidFill>
                  <a:srgbClr val="002060"/>
                </a:solidFill>
              </a:rPr>
              <a:t>plastıc</a:t>
            </a:r>
            <a:r>
              <a:rPr lang="tr-TR" sz="3600" b="1" dirty="0" smtClean="0">
                <a:solidFill>
                  <a:srgbClr val="002060"/>
                </a:solidFill>
              </a:rPr>
              <a:t> </a:t>
            </a:r>
            <a:r>
              <a:rPr lang="tr-TR" sz="3600" b="1" dirty="0" err="1" smtClean="0">
                <a:solidFill>
                  <a:srgbClr val="002060"/>
                </a:solidFill>
              </a:rPr>
              <a:t>waste</a:t>
            </a:r>
            <a:r>
              <a:rPr lang="tr-TR" sz="3600" b="1" dirty="0" smtClean="0">
                <a:solidFill>
                  <a:srgbClr val="002060"/>
                </a:solidFill>
              </a:rPr>
              <a:t> Management</a:t>
            </a:r>
            <a:endParaRPr lang="tr-TR" sz="3600" dirty="0">
              <a:solidFill>
                <a:srgbClr val="002060"/>
              </a:solidFill>
            </a:endParaRPr>
          </a:p>
        </p:txBody>
      </p:sp>
      <p:sp>
        <p:nvSpPr>
          <p:cNvPr id="3" name="İçerik Yer Tutucusu 2"/>
          <p:cNvSpPr>
            <a:spLocks noGrp="1"/>
          </p:cNvSpPr>
          <p:nvPr>
            <p:ph sz="quarter" idx="13"/>
          </p:nvPr>
        </p:nvSpPr>
        <p:spPr>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marL="457200" lvl="1" indent="0" algn="ctr">
              <a:buNone/>
            </a:pPr>
            <a:r>
              <a:rPr lang="tr-TR" sz="2400" b="1" dirty="0">
                <a:solidFill>
                  <a:srgbClr val="002060"/>
                </a:solidFill>
              </a:rPr>
              <a:t>Audit </a:t>
            </a:r>
            <a:r>
              <a:rPr lang="tr-TR" sz="2400" b="1" dirty="0" err="1">
                <a:solidFill>
                  <a:srgbClr val="002060"/>
                </a:solidFill>
              </a:rPr>
              <a:t>Methodology</a:t>
            </a:r>
            <a:endParaRPr lang="tr-TR" dirty="0">
              <a:solidFill>
                <a:srgbClr val="002060"/>
              </a:solidFill>
            </a:endParaRPr>
          </a:p>
          <a:p>
            <a:pPr>
              <a:lnSpc>
                <a:spcPct val="200000"/>
              </a:lnSpc>
              <a:buClr>
                <a:srgbClr val="002060"/>
              </a:buClr>
              <a:buFont typeface="Wingdings" panose="05000000000000000000" pitchFamily="2" charset="2"/>
              <a:buChar char="ü"/>
            </a:pPr>
            <a:r>
              <a:rPr lang="tr-TR" dirty="0" err="1">
                <a:solidFill>
                  <a:schemeClr val="accent6">
                    <a:lumMod val="50000"/>
                  </a:schemeClr>
                </a:solidFill>
              </a:rPr>
              <a:t>Interviews</a:t>
            </a:r>
            <a:r>
              <a:rPr lang="tr-TR" dirty="0">
                <a:solidFill>
                  <a:schemeClr val="accent6">
                    <a:lumMod val="50000"/>
                  </a:schemeClr>
                </a:solidFill>
              </a:rPr>
              <a:t> </a:t>
            </a:r>
          </a:p>
          <a:p>
            <a:pPr>
              <a:lnSpc>
                <a:spcPct val="200000"/>
              </a:lnSpc>
              <a:buClr>
                <a:srgbClr val="002060"/>
              </a:buClr>
              <a:buFont typeface="Wingdings" panose="05000000000000000000" pitchFamily="2" charset="2"/>
              <a:buChar char="ü"/>
            </a:pPr>
            <a:r>
              <a:rPr lang="tr-TR" sz="1800" dirty="0" err="1">
                <a:solidFill>
                  <a:schemeClr val="accent6">
                    <a:lumMod val="50000"/>
                  </a:schemeClr>
                </a:solidFill>
              </a:rPr>
              <a:t>Document</a:t>
            </a:r>
            <a:r>
              <a:rPr lang="tr-TR" sz="1800" dirty="0">
                <a:solidFill>
                  <a:schemeClr val="accent6">
                    <a:lumMod val="50000"/>
                  </a:schemeClr>
                </a:solidFill>
              </a:rPr>
              <a:t> review</a:t>
            </a:r>
          </a:p>
          <a:p>
            <a:pPr>
              <a:lnSpc>
                <a:spcPct val="200000"/>
              </a:lnSpc>
              <a:buClr>
                <a:srgbClr val="002060"/>
              </a:buClr>
              <a:buFont typeface="Wingdings" panose="05000000000000000000" pitchFamily="2" charset="2"/>
              <a:buChar char="ü"/>
            </a:pPr>
            <a:r>
              <a:rPr lang="tr-TR" sz="1800" dirty="0" smtClean="0">
                <a:solidFill>
                  <a:schemeClr val="accent6">
                    <a:lumMod val="50000"/>
                  </a:schemeClr>
                </a:solidFill>
              </a:rPr>
              <a:t>Data </a:t>
            </a:r>
            <a:r>
              <a:rPr lang="tr-TR" sz="1800" dirty="0" err="1" smtClean="0">
                <a:solidFill>
                  <a:schemeClr val="accent6">
                    <a:lumMod val="50000"/>
                  </a:schemeClr>
                </a:solidFill>
              </a:rPr>
              <a:t>analysys</a:t>
            </a:r>
            <a:endParaRPr lang="tr-TR" dirty="0"/>
          </a:p>
        </p:txBody>
      </p:sp>
      <p:sp>
        <p:nvSpPr>
          <p:cNvPr id="6" name="İçerik Yer Tutucusu 5"/>
          <p:cNvSpPr>
            <a:spLocks noGrp="1"/>
          </p:cNvSpPr>
          <p:nvPr>
            <p:ph sz="quarter" idx="14"/>
          </p:nvPr>
        </p:nvSpPr>
        <p:spPr>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marL="457200" lvl="1" indent="0" algn="ctr">
              <a:buNone/>
            </a:pPr>
            <a:r>
              <a:rPr lang="tr-TR" sz="2400" b="1" dirty="0" err="1">
                <a:solidFill>
                  <a:srgbClr val="002060"/>
                </a:solidFill>
              </a:rPr>
              <a:t>Responsıble</a:t>
            </a:r>
            <a:r>
              <a:rPr lang="tr-TR" sz="2400" b="1" dirty="0">
                <a:solidFill>
                  <a:srgbClr val="002060"/>
                </a:solidFill>
              </a:rPr>
              <a:t> </a:t>
            </a:r>
            <a:r>
              <a:rPr lang="tr-TR" sz="2400" b="1" dirty="0" err="1">
                <a:solidFill>
                  <a:srgbClr val="002060"/>
                </a:solidFill>
              </a:rPr>
              <a:t>ınstıtutıons</a:t>
            </a:r>
            <a:endParaRPr lang="tr-TR" sz="2400" b="1" dirty="0">
              <a:solidFill>
                <a:srgbClr val="002060"/>
              </a:solidFill>
            </a:endParaRPr>
          </a:p>
          <a:p>
            <a:pPr>
              <a:buClr>
                <a:srgbClr val="002060"/>
              </a:buClr>
              <a:buFont typeface="Wingdings" panose="05000000000000000000" pitchFamily="2" charset="2"/>
              <a:buChar char="q"/>
            </a:pPr>
            <a:endParaRPr lang="tr-TR" sz="1800" dirty="0" smtClean="0">
              <a:solidFill>
                <a:schemeClr val="accent6">
                  <a:lumMod val="50000"/>
                </a:schemeClr>
              </a:solidFill>
            </a:endParaRPr>
          </a:p>
          <a:p>
            <a:pPr>
              <a:buClr>
                <a:srgbClr val="002060"/>
              </a:buClr>
              <a:buFont typeface="Wingdings" panose="05000000000000000000" pitchFamily="2" charset="2"/>
              <a:buChar char="q"/>
            </a:pPr>
            <a:r>
              <a:rPr lang="tr-TR" sz="1800" dirty="0" err="1" smtClean="0">
                <a:solidFill>
                  <a:schemeClr val="accent6">
                    <a:lumMod val="50000"/>
                  </a:schemeClr>
                </a:solidFill>
              </a:rPr>
              <a:t>Ministry</a:t>
            </a:r>
            <a:r>
              <a:rPr lang="tr-TR" sz="1800" dirty="0" smtClean="0">
                <a:solidFill>
                  <a:schemeClr val="accent6">
                    <a:lumMod val="50000"/>
                  </a:schemeClr>
                </a:solidFill>
              </a:rPr>
              <a:t> </a:t>
            </a:r>
            <a:r>
              <a:rPr lang="tr-TR" sz="1800" dirty="0">
                <a:solidFill>
                  <a:schemeClr val="accent6">
                    <a:lumMod val="50000"/>
                  </a:schemeClr>
                </a:solidFill>
              </a:rPr>
              <a:t>of </a:t>
            </a:r>
            <a:r>
              <a:rPr lang="tr-TR" sz="1800" dirty="0" err="1" smtClean="0">
                <a:solidFill>
                  <a:schemeClr val="accent6">
                    <a:lumMod val="50000"/>
                  </a:schemeClr>
                </a:solidFill>
              </a:rPr>
              <a:t>envıronment</a:t>
            </a:r>
            <a:r>
              <a:rPr lang="tr-TR" sz="1800" dirty="0" smtClean="0">
                <a:solidFill>
                  <a:schemeClr val="accent6">
                    <a:lumMod val="50000"/>
                  </a:schemeClr>
                </a:solidFill>
              </a:rPr>
              <a:t> </a:t>
            </a:r>
            <a:r>
              <a:rPr lang="tr-TR" sz="1800" dirty="0" err="1" smtClean="0">
                <a:solidFill>
                  <a:schemeClr val="accent6">
                    <a:lumMod val="50000"/>
                  </a:schemeClr>
                </a:solidFill>
              </a:rPr>
              <a:t>and</a:t>
            </a:r>
            <a:r>
              <a:rPr lang="tr-TR" sz="1800" dirty="0" smtClean="0">
                <a:solidFill>
                  <a:schemeClr val="accent6">
                    <a:lumMod val="50000"/>
                  </a:schemeClr>
                </a:solidFill>
              </a:rPr>
              <a:t> </a:t>
            </a:r>
            <a:r>
              <a:rPr lang="tr-TR" sz="1800" dirty="0" err="1" smtClean="0">
                <a:solidFill>
                  <a:schemeClr val="accent6">
                    <a:lumMod val="50000"/>
                  </a:schemeClr>
                </a:solidFill>
              </a:rPr>
              <a:t>urbanızatıon</a:t>
            </a:r>
            <a:endParaRPr lang="tr-TR" sz="1800" dirty="0" smtClean="0">
              <a:solidFill>
                <a:schemeClr val="accent6">
                  <a:lumMod val="50000"/>
                </a:schemeClr>
              </a:solidFill>
            </a:endParaRPr>
          </a:p>
          <a:p>
            <a:pPr>
              <a:buClr>
                <a:srgbClr val="002060"/>
              </a:buClr>
              <a:buFont typeface="Wingdings" panose="05000000000000000000" pitchFamily="2" charset="2"/>
              <a:buChar char="q"/>
            </a:pPr>
            <a:endParaRPr lang="tr-TR" sz="1800" dirty="0" smtClean="0">
              <a:solidFill>
                <a:schemeClr val="accent6">
                  <a:lumMod val="50000"/>
                </a:schemeClr>
              </a:solidFill>
            </a:endParaRPr>
          </a:p>
          <a:p>
            <a:pPr>
              <a:buClr>
                <a:srgbClr val="002060"/>
              </a:buClr>
              <a:buFont typeface="Wingdings" panose="05000000000000000000" pitchFamily="2" charset="2"/>
              <a:buChar char="q"/>
            </a:pPr>
            <a:r>
              <a:rPr lang="tr-TR" sz="1800" dirty="0" err="1" smtClean="0">
                <a:solidFill>
                  <a:schemeClr val="accent6">
                    <a:lumMod val="50000"/>
                  </a:schemeClr>
                </a:solidFill>
              </a:rPr>
              <a:t>Local</a:t>
            </a:r>
            <a:r>
              <a:rPr lang="tr-TR" sz="1800" dirty="0" smtClean="0">
                <a:solidFill>
                  <a:schemeClr val="accent6">
                    <a:lumMod val="50000"/>
                  </a:schemeClr>
                </a:solidFill>
              </a:rPr>
              <a:t> </a:t>
            </a:r>
            <a:r>
              <a:rPr lang="tr-TR" sz="1800" dirty="0" err="1" smtClean="0">
                <a:solidFill>
                  <a:schemeClr val="accent6">
                    <a:lumMod val="50000"/>
                  </a:schemeClr>
                </a:solidFill>
              </a:rPr>
              <a:t>governments</a:t>
            </a:r>
            <a:endParaRPr lang="tr-TR" sz="1800" dirty="0" smtClean="0">
              <a:solidFill>
                <a:schemeClr val="accent6">
                  <a:lumMod val="50000"/>
                </a:schemeClr>
              </a:solidFill>
            </a:endParaRPr>
          </a:p>
        </p:txBody>
      </p:sp>
    </p:spTree>
    <p:extLst>
      <p:ext uri="{BB962C8B-B14F-4D97-AF65-F5344CB8AC3E}">
        <p14:creationId xmlns:p14="http://schemas.microsoft.com/office/powerpoint/2010/main" val="2841969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10000" y="447188"/>
            <a:ext cx="10571998" cy="534119"/>
          </a:xfrm>
        </p:spPr>
        <p:txBody>
          <a:bodyPr>
            <a:normAutofit fontScale="90000"/>
          </a:bodyPr>
          <a:lstStyle/>
          <a:p>
            <a:r>
              <a:rPr lang="tr-TR" sz="3600" b="1" dirty="0" err="1" smtClean="0">
                <a:solidFill>
                  <a:srgbClr val="002060"/>
                </a:solidFill>
              </a:rPr>
              <a:t>Audıt</a:t>
            </a:r>
            <a:r>
              <a:rPr lang="tr-TR" sz="3600" b="1" dirty="0" smtClean="0">
                <a:solidFill>
                  <a:srgbClr val="002060"/>
                </a:solidFill>
              </a:rPr>
              <a:t> on </a:t>
            </a:r>
            <a:r>
              <a:rPr lang="tr-TR" sz="3600" b="1" dirty="0" err="1" smtClean="0">
                <a:solidFill>
                  <a:srgbClr val="002060"/>
                </a:solidFill>
              </a:rPr>
              <a:t>plastıc</a:t>
            </a:r>
            <a:r>
              <a:rPr lang="tr-TR" sz="3600" b="1" dirty="0" smtClean="0">
                <a:solidFill>
                  <a:srgbClr val="002060"/>
                </a:solidFill>
              </a:rPr>
              <a:t> </a:t>
            </a:r>
            <a:r>
              <a:rPr lang="tr-TR" sz="3600" b="1" dirty="0" err="1" smtClean="0">
                <a:solidFill>
                  <a:srgbClr val="002060"/>
                </a:solidFill>
              </a:rPr>
              <a:t>waste</a:t>
            </a:r>
            <a:r>
              <a:rPr lang="tr-TR" sz="3600" b="1" dirty="0" smtClean="0">
                <a:solidFill>
                  <a:srgbClr val="002060"/>
                </a:solidFill>
              </a:rPr>
              <a:t> Management</a:t>
            </a:r>
            <a:endParaRPr lang="tr-TR" sz="3600" dirty="0">
              <a:solidFill>
                <a:srgbClr val="002060"/>
              </a:solidFill>
            </a:endParaRPr>
          </a:p>
        </p:txBody>
      </p:sp>
      <p:sp>
        <p:nvSpPr>
          <p:cNvPr id="5" name="İçerik Yer Tutucusu 4"/>
          <p:cNvSpPr>
            <a:spLocks noGrp="1"/>
          </p:cNvSpPr>
          <p:nvPr>
            <p:ph idx="1"/>
          </p:nvPr>
        </p:nvSpPr>
        <p:spPr>
          <a:xfrm>
            <a:off x="810000" y="981307"/>
            <a:ext cx="10554574" cy="4594303"/>
          </a:xfrm>
          <a:gradFill>
            <a:gsLst>
              <a:gs pos="2000">
                <a:schemeClr val="bg2">
                  <a:tint val="90000"/>
                  <a:satMod val="92000"/>
                  <a:lumMod val="120000"/>
                </a:schemeClr>
              </a:gs>
              <a:gs pos="100000">
                <a:schemeClr val="bg2">
                  <a:shade val="98000"/>
                  <a:satMod val="120000"/>
                  <a:lumMod val="98000"/>
                </a:schemeClr>
              </a:gs>
            </a:gsLst>
            <a:path path="circle">
              <a:fillToRect l="50000" t="50000" r="100000" b="100000"/>
            </a:path>
          </a:gradFill>
        </p:spPr>
        <p:txBody>
          <a:bodyPr>
            <a:noAutofit/>
          </a:bodyPr>
          <a:lstStyle/>
          <a:p>
            <a:pPr marL="0" indent="0" algn="ctr">
              <a:lnSpc>
                <a:spcPct val="100000"/>
              </a:lnSpc>
              <a:buClr>
                <a:srgbClr val="002060"/>
              </a:buClr>
              <a:buNone/>
            </a:pPr>
            <a:endParaRPr lang="tr-TR" sz="2400" cap="none" dirty="0" smtClean="0">
              <a:solidFill>
                <a:srgbClr val="002060"/>
              </a:solidFill>
              <a:ea typeface="+mj-ea"/>
              <a:cs typeface="+mj-cs"/>
            </a:endParaRPr>
          </a:p>
          <a:p>
            <a:pPr marL="0" indent="0" algn="ctr">
              <a:lnSpc>
                <a:spcPct val="100000"/>
              </a:lnSpc>
              <a:buClr>
                <a:srgbClr val="002060"/>
              </a:buClr>
              <a:buNone/>
            </a:pPr>
            <a:r>
              <a:rPr lang="en-US" sz="2400" cap="none" dirty="0" smtClean="0">
                <a:solidFill>
                  <a:srgbClr val="002060"/>
                </a:solidFill>
                <a:ea typeface="+mj-ea"/>
                <a:cs typeface="+mj-cs"/>
              </a:rPr>
              <a:t>MAIN FINDINGS</a:t>
            </a:r>
          </a:p>
          <a:p>
            <a:pPr>
              <a:lnSpc>
                <a:spcPct val="150000"/>
              </a:lnSpc>
              <a:spcBef>
                <a:spcPts val="0"/>
              </a:spcBef>
              <a:buClr>
                <a:srgbClr val="002060"/>
              </a:buClr>
              <a:buFont typeface="Wingdings" panose="05000000000000000000" pitchFamily="2" charset="2"/>
              <a:buChar char="Ø"/>
            </a:pPr>
            <a:r>
              <a:rPr lang="en-US" sz="1400" cap="none" dirty="0">
                <a:solidFill>
                  <a:schemeClr val="tx2"/>
                </a:solidFill>
                <a:latin typeface="Arial Black" panose="020B0A04020102020204" pitchFamily="34" charset="0"/>
                <a:ea typeface="+mj-ea"/>
                <a:cs typeface="+mj-cs"/>
              </a:rPr>
              <a:t>Existing waste management systems could not provide sufficient financial resources for the recycling of packaging waste.</a:t>
            </a:r>
          </a:p>
          <a:p>
            <a:pPr>
              <a:lnSpc>
                <a:spcPct val="150000"/>
              </a:lnSpc>
              <a:spcBef>
                <a:spcPts val="0"/>
              </a:spcBef>
              <a:buClr>
                <a:srgbClr val="002060"/>
              </a:buClr>
              <a:buFont typeface="Wingdings" panose="05000000000000000000" pitchFamily="2" charset="2"/>
              <a:buChar char="Ø"/>
            </a:pPr>
            <a:r>
              <a:rPr lang="en-US" sz="1400" cap="none" dirty="0" smtClean="0">
                <a:solidFill>
                  <a:schemeClr val="tx2"/>
                </a:solidFill>
                <a:latin typeface="Arial Black" panose="020B0A04020102020204" pitchFamily="34" charset="0"/>
                <a:ea typeface="+mj-ea"/>
                <a:cs typeface="+mj-cs"/>
              </a:rPr>
              <a:t>Especially </a:t>
            </a:r>
            <a:r>
              <a:rPr lang="en-US" sz="1400" cap="none" dirty="0">
                <a:solidFill>
                  <a:schemeClr val="tx2"/>
                </a:solidFill>
                <a:latin typeface="Arial Black" panose="020B0A04020102020204" pitchFamily="34" charset="0"/>
                <a:ea typeface="+mj-ea"/>
                <a:cs typeface="+mj-cs"/>
              </a:rPr>
              <a:t>the packaging wastes generated in the residences cannot be collected separately at a sufficient level.</a:t>
            </a:r>
          </a:p>
          <a:p>
            <a:pPr>
              <a:lnSpc>
                <a:spcPct val="150000"/>
              </a:lnSpc>
              <a:spcBef>
                <a:spcPts val="0"/>
              </a:spcBef>
              <a:buClr>
                <a:srgbClr val="002060"/>
              </a:buClr>
              <a:buFont typeface="Wingdings" panose="05000000000000000000" pitchFamily="2" charset="2"/>
              <a:buChar char="Ø"/>
            </a:pPr>
            <a:r>
              <a:rPr lang="en-US" sz="1400" cap="none" dirty="0" smtClean="0">
                <a:solidFill>
                  <a:schemeClr val="tx2"/>
                </a:solidFill>
                <a:latin typeface="Arial Black" panose="020B0A04020102020204" pitchFamily="34" charset="0"/>
                <a:ea typeface="+mj-ea"/>
                <a:cs typeface="+mj-cs"/>
              </a:rPr>
              <a:t>Published </a:t>
            </a:r>
            <a:r>
              <a:rPr lang="en-US" sz="1400" cap="none" dirty="0">
                <a:solidFill>
                  <a:schemeClr val="tx2"/>
                </a:solidFill>
                <a:latin typeface="Arial Black" panose="020B0A04020102020204" pitchFamily="34" charset="0"/>
                <a:ea typeface="+mj-ea"/>
                <a:cs typeface="+mj-cs"/>
              </a:rPr>
              <a:t>statistics are not sufficient to monitor the level of separate collection of packaging waste at its source</a:t>
            </a:r>
            <a:r>
              <a:rPr lang="en-US" sz="1400" cap="none" dirty="0" smtClean="0">
                <a:solidFill>
                  <a:schemeClr val="tx2"/>
                </a:solidFill>
                <a:latin typeface="Arial Black" panose="020B0A04020102020204" pitchFamily="34" charset="0"/>
                <a:ea typeface="+mj-ea"/>
                <a:cs typeface="+mj-cs"/>
              </a:rPr>
              <a:t>.</a:t>
            </a:r>
            <a:endParaRPr lang="tr-TR" sz="1400" cap="none" dirty="0" smtClean="0">
              <a:solidFill>
                <a:schemeClr val="tx2"/>
              </a:solidFill>
              <a:latin typeface="Arial Black" panose="020B0A04020102020204" pitchFamily="34" charset="0"/>
              <a:ea typeface="+mj-ea"/>
              <a:cs typeface="+mj-cs"/>
            </a:endParaRPr>
          </a:p>
          <a:p>
            <a:pPr>
              <a:lnSpc>
                <a:spcPct val="150000"/>
              </a:lnSpc>
              <a:spcBef>
                <a:spcPts val="0"/>
              </a:spcBef>
              <a:buClr>
                <a:srgbClr val="002060"/>
              </a:buClr>
              <a:buFont typeface="Wingdings" panose="05000000000000000000" pitchFamily="2" charset="2"/>
              <a:buChar char="Ø"/>
            </a:pPr>
            <a:r>
              <a:rPr lang="en-US" sz="1400" cap="none" dirty="0">
                <a:solidFill>
                  <a:schemeClr val="tx2"/>
                </a:solidFill>
                <a:latin typeface="Arial Black" panose="020B0A04020102020204" pitchFamily="34" charset="0"/>
              </a:rPr>
              <a:t>The recovery rate is calculated over the amount of packaging put on the market. Data on the total packaging waste generated in the country do not fully reflect the actual situation.</a:t>
            </a:r>
          </a:p>
          <a:p>
            <a:pPr>
              <a:lnSpc>
                <a:spcPct val="150000"/>
              </a:lnSpc>
              <a:spcBef>
                <a:spcPts val="0"/>
              </a:spcBef>
              <a:buClr>
                <a:srgbClr val="002060"/>
              </a:buClr>
              <a:buFont typeface="Wingdings" panose="05000000000000000000" pitchFamily="2" charset="2"/>
              <a:buChar char="Ø"/>
            </a:pPr>
            <a:r>
              <a:rPr lang="en-US" sz="1400" cap="none" dirty="0">
                <a:solidFill>
                  <a:schemeClr val="tx2"/>
                </a:solidFill>
                <a:latin typeface="Arial Black" panose="020B0A04020102020204" pitchFamily="34" charset="0"/>
              </a:rPr>
              <a:t>The targeted recycling rate for municipal waste in the National Waste Management Action Plan has not yet been reached.</a:t>
            </a:r>
          </a:p>
          <a:p>
            <a:pPr>
              <a:lnSpc>
                <a:spcPct val="150000"/>
              </a:lnSpc>
              <a:spcBef>
                <a:spcPts val="0"/>
              </a:spcBef>
              <a:buClr>
                <a:srgbClr val="002060"/>
              </a:buClr>
              <a:buFont typeface="Wingdings" panose="05000000000000000000" pitchFamily="2" charset="2"/>
              <a:buChar char="Ø"/>
            </a:pPr>
            <a:r>
              <a:rPr lang="en-US" sz="1400" cap="none" dirty="0">
                <a:solidFill>
                  <a:schemeClr val="tx2"/>
                </a:solidFill>
                <a:latin typeface="Arial Black" panose="020B0A04020102020204" pitchFamily="34" charset="0"/>
              </a:rPr>
              <a:t>According to 2018 data, approximately 20 percent of the waste produced in the country was disposed of in dumpsites. (It is the indicator determined for the target set within the scope of SDG-11)</a:t>
            </a:r>
          </a:p>
          <a:p>
            <a:pPr>
              <a:lnSpc>
                <a:spcPct val="200000"/>
              </a:lnSpc>
              <a:buClr>
                <a:srgbClr val="002060"/>
              </a:buClr>
              <a:buFont typeface="Wingdings" panose="05000000000000000000" pitchFamily="2" charset="2"/>
              <a:buChar char="Ø"/>
            </a:pPr>
            <a:endParaRPr lang="en-US" sz="1800" cap="none" dirty="0">
              <a:solidFill>
                <a:schemeClr val="tx2"/>
              </a:solidFill>
              <a:ea typeface="+mj-ea"/>
              <a:cs typeface="+mj-cs"/>
            </a:endParaRPr>
          </a:p>
        </p:txBody>
      </p:sp>
    </p:spTree>
    <p:extLst>
      <p:ext uri="{BB962C8B-B14F-4D97-AF65-F5344CB8AC3E}">
        <p14:creationId xmlns:p14="http://schemas.microsoft.com/office/powerpoint/2010/main" val="2897076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10000" y="447188"/>
            <a:ext cx="10571998" cy="534119"/>
          </a:xfrm>
        </p:spPr>
        <p:txBody>
          <a:bodyPr>
            <a:normAutofit fontScale="90000"/>
          </a:bodyPr>
          <a:lstStyle/>
          <a:p>
            <a:r>
              <a:rPr lang="tr-TR" sz="3600" b="1" dirty="0" err="1" smtClean="0">
                <a:solidFill>
                  <a:srgbClr val="002060"/>
                </a:solidFill>
              </a:rPr>
              <a:t>Audıt</a:t>
            </a:r>
            <a:r>
              <a:rPr lang="tr-TR" sz="3600" b="1" dirty="0" smtClean="0">
                <a:solidFill>
                  <a:srgbClr val="002060"/>
                </a:solidFill>
              </a:rPr>
              <a:t> on </a:t>
            </a:r>
            <a:r>
              <a:rPr lang="tr-TR" sz="3600" b="1" dirty="0" err="1" smtClean="0">
                <a:solidFill>
                  <a:srgbClr val="002060"/>
                </a:solidFill>
              </a:rPr>
              <a:t>plastıc</a:t>
            </a:r>
            <a:r>
              <a:rPr lang="tr-TR" sz="3600" b="1" dirty="0" smtClean="0">
                <a:solidFill>
                  <a:srgbClr val="002060"/>
                </a:solidFill>
              </a:rPr>
              <a:t> </a:t>
            </a:r>
            <a:r>
              <a:rPr lang="tr-TR" sz="3600" b="1" dirty="0" err="1" smtClean="0">
                <a:solidFill>
                  <a:srgbClr val="002060"/>
                </a:solidFill>
              </a:rPr>
              <a:t>waste</a:t>
            </a:r>
            <a:r>
              <a:rPr lang="tr-TR" sz="3600" b="1" dirty="0" smtClean="0">
                <a:solidFill>
                  <a:srgbClr val="002060"/>
                </a:solidFill>
              </a:rPr>
              <a:t> Management</a:t>
            </a:r>
            <a:endParaRPr lang="tr-TR" sz="3600" dirty="0">
              <a:solidFill>
                <a:srgbClr val="002060"/>
              </a:solidFill>
            </a:endParaRPr>
          </a:p>
        </p:txBody>
      </p:sp>
      <p:sp>
        <p:nvSpPr>
          <p:cNvPr id="5" name="İçerik Yer Tutucusu 4"/>
          <p:cNvSpPr>
            <a:spLocks noGrp="1"/>
          </p:cNvSpPr>
          <p:nvPr>
            <p:ph idx="1"/>
          </p:nvPr>
        </p:nvSpPr>
        <p:spPr>
          <a:xfrm>
            <a:off x="810000" y="981307"/>
            <a:ext cx="10554574" cy="4594303"/>
          </a:xfrm>
          <a:gradFill>
            <a:gsLst>
              <a:gs pos="2000">
                <a:schemeClr val="bg2">
                  <a:tint val="90000"/>
                  <a:satMod val="92000"/>
                  <a:lumMod val="120000"/>
                </a:schemeClr>
              </a:gs>
              <a:gs pos="100000">
                <a:schemeClr val="bg2">
                  <a:shade val="98000"/>
                  <a:satMod val="120000"/>
                  <a:lumMod val="98000"/>
                </a:schemeClr>
              </a:gs>
            </a:gsLst>
            <a:path path="circle">
              <a:fillToRect l="50000" t="50000" r="100000" b="100000"/>
            </a:path>
          </a:gradFill>
        </p:spPr>
        <p:txBody>
          <a:bodyPr>
            <a:noAutofit/>
          </a:bodyPr>
          <a:lstStyle/>
          <a:p>
            <a:pPr marL="0" indent="0" algn="ctr">
              <a:lnSpc>
                <a:spcPct val="150000"/>
              </a:lnSpc>
              <a:spcBef>
                <a:spcPts val="0"/>
              </a:spcBef>
              <a:buClr>
                <a:srgbClr val="002060"/>
              </a:buClr>
              <a:buNone/>
            </a:pPr>
            <a:endParaRPr lang="tr-TR" sz="1400" cap="none" dirty="0" smtClean="0">
              <a:solidFill>
                <a:srgbClr val="002060"/>
              </a:solidFill>
              <a:latin typeface="Arial Black" panose="020B0A04020102020204" pitchFamily="34" charset="0"/>
              <a:ea typeface="+mj-ea"/>
              <a:cs typeface="+mj-cs"/>
            </a:endParaRPr>
          </a:p>
          <a:p>
            <a:pPr marL="0" indent="0" algn="ctr">
              <a:lnSpc>
                <a:spcPct val="150000"/>
              </a:lnSpc>
              <a:spcBef>
                <a:spcPts val="0"/>
              </a:spcBef>
              <a:buClr>
                <a:srgbClr val="002060"/>
              </a:buClr>
              <a:buNone/>
            </a:pPr>
            <a:endParaRPr lang="tr-TR" sz="1400" cap="none" dirty="0">
              <a:solidFill>
                <a:srgbClr val="002060"/>
              </a:solidFill>
              <a:latin typeface="Arial Black" panose="020B0A04020102020204" pitchFamily="34" charset="0"/>
              <a:ea typeface="+mj-ea"/>
              <a:cs typeface="+mj-cs"/>
            </a:endParaRPr>
          </a:p>
          <a:p>
            <a:pPr marL="0" indent="0" algn="ctr">
              <a:lnSpc>
                <a:spcPct val="150000"/>
              </a:lnSpc>
              <a:spcBef>
                <a:spcPts val="0"/>
              </a:spcBef>
              <a:buClr>
                <a:srgbClr val="002060"/>
              </a:buClr>
              <a:buNone/>
            </a:pPr>
            <a:endParaRPr lang="tr-TR" sz="1400" cap="none" dirty="0" smtClean="0">
              <a:solidFill>
                <a:srgbClr val="002060"/>
              </a:solidFill>
              <a:latin typeface="Arial Black" panose="020B0A04020102020204" pitchFamily="34" charset="0"/>
              <a:ea typeface="+mj-ea"/>
              <a:cs typeface="+mj-cs"/>
            </a:endParaRPr>
          </a:p>
          <a:p>
            <a:pPr marL="0" indent="0" algn="ctr">
              <a:lnSpc>
                <a:spcPct val="150000"/>
              </a:lnSpc>
              <a:spcBef>
                <a:spcPts val="0"/>
              </a:spcBef>
              <a:buClr>
                <a:srgbClr val="002060"/>
              </a:buClr>
              <a:buNone/>
            </a:pPr>
            <a:endParaRPr lang="tr-TR" sz="1400" cap="none" dirty="0">
              <a:solidFill>
                <a:srgbClr val="002060"/>
              </a:solidFill>
              <a:latin typeface="Arial Black" panose="020B0A04020102020204" pitchFamily="34" charset="0"/>
              <a:ea typeface="+mj-ea"/>
              <a:cs typeface="+mj-cs"/>
            </a:endParaRPr>
          </a:p>
          <a:p>
            <a:pPr marL="0" indent="0" algn="ctr">
              <a:lnSpc>
                <a:spcPct val="150000"/>
              </a:lnSpc>
              <a:spcBef>
                <a:spcPts val="0"/>
              </a:spcBef>
              <a:buClr>
                <a:srgbClr val="002060"/>
              </a:buClr>
              <a:buNone/>
            </a:pPr>
            <a:r>
              <a:rPr lang="en-US" sz="1400" cap="none" dirty="0" smtClean="0">
                <a:solidFill>
                  <a:srgbClr val="002060"/>
                </a:solidFill>
                <a:latin typeface="Arial Black" panose="020B0A04020102020204" pitchFamily="34" charset="0"/>
                <a:ea typeface="+mj-ea"/>
                <a:cs typeface="+mj-cs"/>
              </a:rPr>
              <a:t>RECOMMENDATIONS</a:t>
            </a:r>
            <a:endParaRPr lang="tr-TR" sz="1400" cap="none" dirty="0" smtClean="0">
              <a:solidFill>
                <a:srgbClr val="002060"/>
              </a:solidFill>
              <a:latin typeface="Arial Black" panose="020B0A04020102020204" pitchFamily="34" charset="0"/>
              <a:ea typeface="+mj-ea"/>
              <a:cs typeface="+mj-cs"/>
            </a:endParaRPr>
          </a:p>
          <a:p>
            <a:pPr>
              <a:lnSpc>
                <a:spcPct val="150000"/>
              </a:lnSpc>
              <a:spcBef>
                <a:spcPts val="0"/>
              </a:spcBef>
              <a:buClr>
                <a:srgbClr val="002060"/>
              </a:buClr>
              <a:buFont typeface="Wingdings" panose="05000000000000000000" pitchFamily="2" charset="2"/>
              <a:buChar char="ü"/>
            </a:pPr>
            <a:r>
              <a:rPr lang="en-US" sz="1400" cap="none" dirty="0" smtClean="0">
                <a:solidFill>
                  <a:schemeClr val="accent6">
                    <a:lumMod val="75000"/>
                  </a:schemeClr>
                </a:solidFill>
                <a:latin typeface="Arial Black" panose="020B0A04020102020204" pitchFamily="34" charset="0"/>
                <a:ea typeface="+mj-ea"/>
                <a:cs typeface="+mj-cs"/>
              </a:rPr>
              <a:t>In terms of preventing plastic waste, charging plastic bags is an important step. In addition, the implementation of economic tools and incentives to reduce the production and use of single-use plastic</a:t>
            </a:r>
            <a:r>
              <a:rPr lang="tr-TR" sz="1400" cap="none" dirty="0" smtClean="0">
                <a:solidFill>
                  <a:schemeClr val="accent6">
                    <a:lumMod val="75000"/>
                  </a:schemeClr>
                </a:solidFill>
                <a:latin typeface="Arial Black" panose="020B0A04020102020204" pitchFamily="34" charset="0"/>
                <a:ea typeface="+mj-ea"/>
                <a:cs typeface="+mj-cs"/>
              </a:rPr>
              <a:t> </a:t>
            </a:r>
            <a:r>
              <a:rPr lang="en-US" sz="1400" cap="none" dirty="0" smtClean="0">
                <a:solidFill>
                  <a:schemeClr val="accent6">
                    <a:lumMod val="75000"/>
                  </a:schemeClr>
                </a:solidFill>
                <a:latin typeface="Arial Black" panose="020B0A04020102020204" pitchFamily="34" charset="0"/>
                <a:ea typeface="+mj-ea"/>
                <a:cs typeface="+mj-cs"/>
              </a:rPr>
              <a:t>products will be beneficial in terms of reducing plastic waste. </a:t>
            </a:r>
          </a:p>
          <a:p>
            <a:pPr>
              <a:lnSpc>
                <a:spcPct val="150000"/>
              </a:lnSpc>
              <a:spcBef>
                <a:spcPts val="0"/>
              </a:spcBef>
              <a:buClr>
                <a:srgbClr val="002060"/>
              </a:buClr>
              <a:buFont typeface="Wingdings" panose="05000000000000000000" pitchFamily="2" charset="2"/>
              <a:buChar char="ü"/>
            </a:pPr>
            <a:r>
              <a:rPr lang="en-US" sz="1400" cap="none" dirty="0" smtClean="0">
                <a:solidFill>
                  <a:schemeClr val="accent6">
                    <a:lumMod val="75000"/>
                  </a:schemeClr>
                </a:solidFill>
                <a:latin typeface="Arial Black" panose="020B0A04020102020204" pitchFamily="34" charset="0"/>
                <a:ea typeface="+mj-ea"/>
                <a:cs typeface="+mj-cs"/>
              </a:rPr>
              <a:t>Obligations </a:t>
            </a:r>
            <a:r>
              <a:rPr lang="en-US" sz="1400" cap="none" dirty="0">
                <a:solidFill>
                  <a:schemeClr val="accent6">
                    <a:lumMod val="75000"/>
                  </a:schemeClr>
                </a:solidFill>
                <a:latin typeface="Arial Black" panose="020B0A04020102020204" pitchFamily="34" charset="0"/>
                <a:ea typeface="+mj-ea"/>
                <a:cs typeface="+mj-cs"/>
              </a:rPr>
              <a:t>under “extended producer responsibility” (EPR) should be reorganized to allow for a higher level of financing of recycling.</a:t>
            </a:r>
          </a:p>
          <a:p>
            <a:pPr>
              <a:lnSpc>
                <a:spcPct val="150000"/>
              </a:lnSpc>
              <a:spcBef>
                <a:spcPts val="0"/>
              </a:spcBef>
              <a:buClr>
                <a:srgbClr val="002060"/>
              </a:buClr>
              <a:buFont typeface="Wingdings" panose="05000000000000000000" pitchFamily="2" charset="2"/>
              <a:buChar char="ü"/>
            </a:pPr>
            <a:r>
              <a:rPr lang="en-US" sz="1400" cap="none" dirty="0" smtClean="0">
                <a:solidFill>
                  <a:schemeClr val="accent6">
                    <a:lumMod val="75000"/>
                  </a:schemeClr>
                </a:solidFill>
                <a:latin typeface="Arial Black" panose="020B0A04020102020204" pitchFamily="34" charset="0"/>
                <a:ea typeface="+mj-ea"/>
                <a:cs typeface="+mj-cs"/>
              </a:rPr>
              <a:t>Municipalities </a:t>
            </a:r>
            <a:r>
              <a:rPr lang="en-US" sz="1400" cap="none" dirty="0">
                <a:solidFill>
                  <a:schemeClr val="accent6">
                    <a:lumMod val="75000"/>
                  </a:schemeClr>
                </a:solidFill>
                <a:latin typeface="Arial Black" panose="020B0A04020102020204" pitchFamily="34" charset="0"/>
                <a:ea typeface="+mj-ea"/>
                <a:cs typeface="+mj-cs"/>
              </a:rPr>
              <a:t>should take the necessary measures to increase the recycling rate of packaging waste and carry out the controls in this regard effectively.</a:t>
            </a:r>
          </a:p>
          <a:p>
            <a:pPr>
              <a:lnSpc>
                <a:spcPct val="150000"/>
              </a:lnSpc>
              <a:spcBef>
                <a:spcPts val="0"/>
              </a:spcBef>
              <a:buClr>
                <a:srgbClr val="002060"/>
              </a:buClr>
              <a:buFont typeface="Wingdings" panose="05000000000000000000" pitchFamily="2" charset="2"/>
              <a:buChar char="ü"/>
            </a:pPr>
            <a:r>
              <a:rPr lang="en-US" sz="1400" cap="none" dirty="0" smtClean="0">
                <a:solidFill>
                  <a:schemeClr val="accent6">
                    <a:lumMod val="75000"/>
                  </a:schemeClr>
                </a:solidFill>
                <a:latin typeface="Arial Black" panose="020B0A04020102020204" pitchFamily="34" charset="0"/>
                <a:ea typeface="+mj-ea"/>
                <a:cs typeface="+mj-cs"/>
              </a:rPr>
              <a:t>Economic </a:t>
            </a:r>
            <a:r>
              <a:rPr lang="en-US" sz="1400" cap="none" dirty="0">
                <a:solidFill>
                  <a:schemeClr val="accent6">
                    <a:lumMod val="75000"/>
                  </a:schemeClr>
                </a:solidFill>
                <a:latin typeface="Arial Black" panose="020B0A04020102020204" pitchFamily="34" charset="0"/>
                <a:ea typeface="+mj-ea"/>
                <a:cs typeface="+mj-cs"/>
              </a:rPr>
              <a:t>tools such as a deposit system should be used to collect packaging wastes separately at the source.</a:t>
            </a:r>
          </a:p>
          <a:p>
            <a:pPr>
              <a:lnSpc>
                <a:spcPct val="150000"/>
              </a:lnSpc>
              <a:spcBef>
                <a:spcPts val="0"/>
              </a:spcBef>
              <a:buClr>
                <a:srgbClr val="002060"/>
              </a:buClr>
              <a:buFont typeface="Wingdings" panose="05000000000000000000" pitchFamily="2" charset="2"/>
              <a:buChar char="ü"/>
            </a:pPr>
            <a:r>
              <a:rPr lang="en-US" sz="1400" cap="none" dirty="0" smtClean="0">
                <a:solidFill>
                  <a:schemeClr val="accent6">
                    <a:lumMod val="75000"/>
                  </a:schemeClr>
                </a:solidFill>
                <a:latin typeface="Arial Black" panose="020B0A04020102020204" pitchFamily="34" charset="0"/>
                <a:ea typeface="+mj-ea"/>
                <a:cs typeface="+mj-cs"/>
              </a:rPr>
              <a:t>Indicators </a:t>
            </a:r>
            <a:r>
              <a:rPr lang="en-US" sz="1400" cap="none" dirty="0">
                <a:solidFill>
                  <a:schemeClr val="accent6">
                    <a:lumMod val="75000"/>
                  </a:schemeClr>
                </a:solidFill>
                <a:latin typeface="Arial Black" panose="020B0A04020102020204" pitchFamily="34" charset="0"/>
                <a:ea typeface="+mj-ea"/>
                <a:cs typeface="+mj-cs"/>
              </a:rPr>
              <a:t>that will allow the monitoring of the level of separate collection according to the source of the wastes should be determined and included in the published statistics.</a:t>
            </a:r>
          </a:p>
          <a:p>
            <a:pPr>
              <a:lnSpc>
                <a:spcPct val="150000"/>
              </a:lnSpc>
              <a:spcBef>
                <a:spcPts val="0"/>
              </a:spcBef>
              <a:buClr>
                <a:srgbClr val="002060"/>
              </a:buClr>
              <a:buFont typeface="Wingdings" panose="05000000000000000000" pitchFamily="2" charset="2"/>
              <a:buChar char="ü"/>
            </a:pPr>
            <a:r>
              <a:rPr lang="en-US" sz="1400" cap="none" dirty="0" smtClean="0">
                <a:solidFill>
                  <a:schemeClr val="accent6">
                    <a:lumMod val="75000"/>
                  </a:schemeClr>
                </a:solidFill>
                <a:latin typeface="Arial Black" panose="020B0A04020102020204" pitchFamily="34" charset="0"/>
                <a:ea typeface="+mj-ea"/>
                <a:cs typeface="+mj-cs"/>
              </a:rPr>
              <a:t>In </a:t>
            </a:r>
            <a:r>
              <a:rPr lang="en-US" sz="1400" cap="none" dirty="0">
                <a:solidFill>
                  <a:schemeClr val="accent6">
                    <a:lumMod val="75000"/>
                  </a:schemeClr>
                </a:solidFill>
                <a:latin typeface="Arial Black" panose="020B0A04020102020204" pitchFamily="34" charset="0"/>
                <a:ea typeface="+mj-ea"/>
                <a:cs typeface="+mj-cs"/>
              </a:rPr>
              <a:t>the published waste statistics, it is necessary to make explanations regarding the total amount of packaging produced.</a:t>
            </a:r>
          </a:p>
          <a:p>
            <a:pPr marL="0" indent="0" algn="ctr">
              <a:lnSpc>
                <a:spcPct val="200000"/>
              </a:lnSpc>
              <a:buClr>
                <a:srgbClr val="002060"/>
              </a:buClr>
              <a:buNone/>
            </a:pPr>
            <a:endParaRPr lang="en-US" sz="2400" cap="none" dirty="0" smtClean="0">
              <a:solidFill>
                <a:srgbClr val="002060"/>
              </a:solidFill>
              <a:ea typeface="+mj-ea"/>
              <a:cs typeface="+mj-cs"/>
            </a:endParaRPr>
          </a:p>
          <a:p>
            <a:pPr>
              <a:lnSpc>
                <a:spcPct val="200000"/>
              </a:lnSpc>
              <a:buClr>
                <a:srgbClr val="002060"/>
              </a:buClr>
              <a:buFont typeface="Wingdings" panose="05000000000000000000" pitchFamily="2" charset="2"/>
              <a:buChar char="Ø"/>
            </a:pPr>
            <a:endParaRPr lang="en-US" sz="1800" cap="none" dirty="0">
              <a:solidFill>
                <a:schemeClr val="tx2"/>
              </a:solidFill>
              <a:ea typeface="+mj-ea"/>
              <a:cs typeface="+mj-cs"/>
            </a:endParaRPr>
          </a:p>
        </p:txBody>
      </p:sp>
    </p:spTree>
    <p:extLst>
      <p:ext uri="{BB962C8B-B14F-4D97-AF65-F5344CB8AC3E}">
        <p14:creationId xmlns:p14="http://schemas.microsoft.com/office/powerpoint/2010/main" val="2142824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a:bodyPr>
          <a:lstStyle/>
          <a:p>
            <a:r>
              <a:rPr lang="tr-TR" sz="3600" b="1" dirty="0"/>
              <a:t>RECENT ENVIRONMENTAL AUDITS IN TURKISH SAI</a:t>
            </a:r>
            <a:endParaRPr lang="tr-TR" sz="3600" dirty="0"/>
          </a:p>
        </p:txBody>
      </p:sp>
      <p:sp>
        <p:nvSpPr>
          <p:cNvPr id="5" name="İçerik Yer Tutucusu 4"/>
          <p:cNvSpPr>
            <a:spLocks noGrp="1"/>
          </p:cNvSpPr>
          <p:nvPr>
            <p:ph idx="1"/>
          </p:nvPr>
        </p:nvSpPr>
        <p:spPr>
          <a:xfrm>
            <a:off x="818712" y="1417639"/>
            <a:ext cx="10554574" cy="3717070"/>
          </a:xfrm>
          <a:gradFill>
            <a:gsLst>
              <a:gs pos="2000">
                <a:schemeClr val="bg2">
                  <a:tint val="90000"/>
                  <a:satMod val="92000"/>
                  <a:lumMod val="120000"/>
                </a:schemeClr>
              </a:gs>
              <a:gs pos="100000">
                <a:schemeClr val="bg2">
                  <a:shade val="98000"/>
                  <a:satMod val="120000"/>
                  <a:lumMod val="98000"/>
                </a:schemeClr>
              </a:gs>
            </a:gsLst>
            <a:path path="circle">
              <a:fillToRect l="50000" t="50000" r="100000" b="100000"/>
            </a:path>
          </a:gradFill>
        </p:spPr>
        <p:txBody>
          <a:bodyPr>
            <a:normAutofit/>
          </a:bodyPr>
          <a:lstStyle/>
          <a:p>
            <a:pPr marL="0" indent="0">
              <a:buNone/>
            </a:pPr>
            <a:r>
              <a:rPr lang="tr-TR" b="1" dirty="0" smtClean="0">
                <a:solidFill>
                  <a:schemeClr val="tx2"/>
                </a:solidFill>
                <a:latin typeface="+mj-lt"/>
                <a:ea typeface="+mj-ea"/>
                <a:cs typeface="+mj-cs"/>
              </a:rPr>
              <a:t>1 - Flood </a:t>
            </a:r>
            <a:r>
              <a:rPr lang="tr-TR" b="1" dirty="0">
                <a:solidFill>
                  <a:schemeClr val="tx2"/>
                </a:solidFill>
                <a:latin typeface="+mj-lt"/>
                <a:ea typeface="+mj-ea"/>
                <a:cs typeface="+mj-cs"/>
              </a:rPr>
              <a:t>Risk </a:t>
            </a:r>
            <a:r>
              <a:rPr lang="tr-TR" b="1" dirty="0" smtClean="0">
                <a:solidFill>
                  <a:schemeClr val="tx2"/>
                </a:solidFill>
                <a:latin typeface="+mj-lt"/>
                <a:ea typeface="+mj-ea"/>
                <a:cs typeface="+mj-cs"/>
              </a:rPr>
              <a:t>Management 2019 - 2020</a:t>
            </a:r>
          </a:p>
          <a:p>
            <a:endParaRPr lang="tr-TR" b="1" dirty="0" smtClean="0">
              <a:solidFill>
                <a:schemeClr val="tx2"/>
              </a:solidFill>
              <a:latin typeface="+mj-lt"/>
              <a:ea typeface="+mj-ea"/>
              <a:cs typeface="+mj-cs"/>
            </a:endParaRPr>
          </a:p>
          <a:p>
            <a:pPr marL="0" indent="0">
              <a:buNone/>
            </a:pPr>
            <a:r>
              <a:rPr lang="tr-TR" b="1" dirty="0" smtClean="0">
                <a:solidFill>
                  <a:schemeClr val="tx2"/>
                </a:solidFill>
                <a:latin typeface="+mj-lt"/>
                <a:ea typeface="+mj-ea"/>
                <a:cs typeface="+mj-cs"/>
              </a:rPr>
              <a:t>2 - </a:t>
            </a:r>
            <a:r>
              <a:rPr lang="tr-TR" b="1" dirty="0" err="1" smtClean="0">
                <a:solidFill>
                  <a:schemeClr val="tx2"/>
                </a:solidFill>
                <a:latin typeface="+mj-lt"/>
                <a:ea typeface="+mj-ea"/>
                <a:cs typeface="+mj-cs"/>
              </a:rPr>
              <a:t>Plastic</a:t>
            </a:r>
            <a:r>
              <a:rPr lang="tr-TR" b="1" dirty="0" smtClean="0">
                <a:solidFill>
                  <a:schemeClr val="tx2"/>
                </a:solidFill>
                <a:latin typeface="+mj-lt"/>
                <a:ea typeface="+mj-ea"/>
                <a:cs typeface="+mj-cs"/>
              </a:rPr>
              <a:t> </a:t>
            </a:r>
            <a:r>
              <a:rPr lang="tr-TR" b="1" dirty="0" err="1">
                <a:solidFill>
                  <a:schemeClr val="tx2"/>
                </a:solidFill>
                <a:latin typeface="+mj-lt"/>
                <a:ea typeface="+mj-ea"/>
                <a:cs typeface="+mj-cs"/>
              </a:rPr>
              <a:t>Waste</a:t>
            </a:r>
            <a:r>
              <a:rPr lang="tr-TR" b="1" dirty="0">
                <a:solidFill>
                  <a:schemeClr val="tx2"/>
                </a:solidFill>
                <a:latin typeface="+mj-lt"/>
                <a:ea typeface="+mj-ea"/>
                <a:cs typeface="+mj-cs"/>
              </a:rPr>
              <a:t> </a:t>
            </a:r>
            <a:r>
              <a:rPr lang="tr-TR" b="1" dirty="0" smtClean="0">
                <a:solidFill>
                  <a:schemeClr val="tx2"/>
                </a:solidFill>
                <a:latin typeface="+mj-lt"/>
                <a:ea typeface="+mj-ea"/>
                <a:cs typeface="+mj-cs"/>
              </a:rPr>
              <a:t>Management - </a:t>
            </a:r>
            <a:r>
              <a:rPr lang="tr-TR" b="1" dirty="0" err="1" smtClean="0">
                <a:solidFill>
                  <a:schemeClr val="tx2"/>
                </a:solidFill>
                <a:latin typeface="+mj-lt"/>
                <a:ea typeface="+mj-ea"/>
                <a:cs typeface="+mj-cs"/>
              </a:rPr>
              <a:t>cooperatıve</a:t>
            </a:r>
            <a:r>
              <a:rPr lang="tr-TR" b="1" dirty="0" smtClean="0">
                <a:solidFill>
                  <a:schemeClr val="tx2"/>
                </a:solidFill>
                <a:latin typeface="+mj-lt"/>
                <a:ea typeface="+mj-ea"/>
                <a:cs typeface="+mj-cs"/>
              </a:rPr>
              <a:t> </a:t>
            </a:r>
            <a:r>
              <a:rPr lang="tr-TR" b="1" dirty="0" err="1" smtClean="0">
                <a:solidFill>
                  <a:schemeClr val="tx2"/>
                </a:solidFill>
                <a:latin typeface="+mj-lt"/>
                <a:ea typeface="+mj-ea"/>
                <a:cs typeface="+mj-cs"/>
              </a:rPr>
              <a:t>audıt</a:t>
            </a:r>
            <a:r>
              <a:rPr lang="tr-TR" b="1" dirty="0" smtClean="0">
                <a:solidFill>
                  <a:schemeClr val="tx2"/>
                </a:solidFill>
                <a:latin typeface="+mj-lt"/>
                <a:ea typeface="+mj-ea"/>
                <a:cs typeface="+mj-cs"/>
              </a:rPr>
              <a:t> </a:t>
            </a:r>
            <a:r>
              <a:rPr lang="tr-TR" b="1" dirty="0" err="1" smtClean="0">
                <a:solidFill>
                  <a:schemeClr val="tx2"/>
                </a:solidFill>
                <a:latin typeface="+mj-lt"/>
                <a:ea typeface="+mj-ea"/>
                <a:cs typeface="+mj-cs"/>
              </a:rPr>
              <a:t>eurosaı</a:t>
            </a:r>
            <a:r>
              <a:rPr lang="tr-TR" b="1" dirty="0" smtClean="0">
                <a:solidFill>
                  <a:schemeClr val="tx2"/>
                </a:solidFill>
                <a:latin typeface="+mj-lt"/>
                <a:ea typeface="+mj-ea"/>
                <a:cs typeface="+mj-cs"/>
              </a:rPr>
              <a:t> </a:t>
            </a:r>
            <a:r>
              <a:rPr lang="tr-TR" b="1" dirty="0" err="1" smtClean="0">
                <a:solidFill>
                  <a:schemeClr val="tx2"/>
                </a:solidFill>
                <a:latin typeface="+mj-lt"/>
                <a:ea typeface="+mj-ea"/>
                <a:cs typeface="+mj-cs"/>
              </a:rPr>
              <a:t>wgea</a:t>
            </a:r>
            <a:r>
              <a:rPr lang="tr-TR" b="1" dirty="0" smtClean="0">
                <a:solidFill>
                  <a:schemeClr val="tx2"/>
                </a:solidFill>
                <a:latin typeface="+mj-lt"/>
                <a:ea typeface="+mj-ea"/>
                <a:cs typeface="+mj-cs"/>
              </a:rPr>
              <a:t> 2020 - 2021</a:t>
            </a:r>
            <a:endParaRPr lang="tr-TR" b="1" dirty="0">
              <a:solidFill>
                <a:schemeClr val="tx2"/>
              </a:solidFill>
              <a:latin typeface="+mj-lt"/>
              <a:ea typeface="+mj-ea"/>
              <a:cs typeface="+mj-cs"/>
            </a:endParaRPr>
          </a:p>
        </p:txBody>
      </p:sp>
    </p:spTree>
    <p:extLst>
      <p:ext uri="{BB962C8B-B14F-4D97-AF65-F5344CB8AC3E}">
        <p14:creationId xmlns:p14="http://schemas.microsoft.com/office/powerpoint/2010/main" val="2566630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a:xfrm>
            <a:off x="810000" y="981307"/>
            <a:ext cx="10554574" cy="4594303"/>
          </a:xfrm>
          <a:gradFill>
            <a:gsLst>
              <a:gs pos="2000">
                <a:schemeClr val="bg2">
                  <a:tint val="90000"/>
                  <a:satMod val="92000"/>
                  <a:lumMod val="120000"/>
                </a:schemeClr>
              </a:gs>
              <a:gs pos="100000">
                <a:schemeClr val="bg2">
                  <a:shade val="98000"/>
                  <a:satMod val="120000"/>
                  <a:lumMod val="98000"/>
                </a:schemeClr>
              </a:gs>
            </a:gsLst>
            <a:path path="circle">
              <a:fillToRect l="50000" t="50000" r="100000" b="100000"/>
            </a:path>
          </a:gradFill>
        </p:spPr>
        <p:txBody>
          <a:bodyPr>
            <a:noAutofit/>
          </a:bodyPr>
          <a:lstStyle/>
          <a:p>
            <a:pPr marL="0" indent="0" algn="ctr">
              <a:lnSpc>
                <a:spcPct val="150000"/>
              </a:lnSpc>
              <a:spcBef>
                <a:spcPts val="0"/>
              </a:spcBef>
              <a:buClr>
                <a:srgbClr val="002060"/>
              </a:buClr>
              <a:buNone/>
            </a:pPr>
            <a:endParaRPr lang="tr-TR" sz="1400" cap="none" dirty="0" smtClean="0">
              <a:solidFill>
                <a:srgbClr val="002060"/>
              </a:solidFill>
              <a:latin typeface="Arial Black" panose="020B0A04020102020204" pitchFamily="34" charset="0"/>
              <a:ea typeface="+mj-ea"/>
              <a:cs typeface="+mj-cs"/>
            </a:endParaRPr>
          </a:p>
          <a:p>
            <a:pPr marL="0" indent="0" algn="ctr">
              <a:lnSpc>
                <a:spcPct val="150000"/>
              </a:lnSpc>
              <a:spcBef>
                <a:spcPts val="0"/>
              </a:spcBef>
              <a:buClr>
                <a:srgbClr val="002060"/>
              </a:buClr>
              <a:buNone/>
            </a:pPr>
            <a:endParaRPr lang="tr-TR" sz="1400" cap="none" dirty="0" smtClean="0">
              <a:solidFill>
                <a:srgbClr val="002060"/>
              </a:solidFill>
              <a:latin typeface="Arial Black" panose="020B0A04020102020204" pitchFamily="34" charset="0"/>
              <a:ea typeface="+mj-ea"/>
              <a:cs typeface="+mj-cs"/>
            </a:endParaRPr>
          </a:p>
          <a:p>
            <a:pPr marL="0" indent="0" algn="ctr">
              <a:lnSpc>
                <a:spcPct val="150000"/>
              </a:lnSpc>
              <a:spcBef>
                <a:spcPts val="0"/>
              </a:spcBef>
              <a:buClr>
                <a:srgbClr val="002060"/>
              </a:buClr>
              <a:buNone/>
            </a:pPr>
            <a:endParaRPr lang="tr-TR" sz="1400" cap="none" dirty="0">
              <a:solidFill>
                <a:srgbClr val="002060"/>
              </a:solidFill>
              <a:latin typeface="Arial Black" panose="020B0A04020102020204" pitchFamily="34" charset="0"/>
              <a:ea typeface="+mj-ea"/>
              <a:cs typeface="+mj-cs"/>
            </a:endParaRPr>
          </a:p>
          <a:p>
            <a:pPr marL="0" indent="0" algn="ctr">
              <a:lnSpc>
                <a:spcPct val="150000"/>
              </a:lnSpc>
              <a:spcBef>
                <a:spcPts val="0"/>
              </a:spcBef>
              <a:buClr>
                <a:srgbClr val="002060"/>
              </a:buClr>
              <a:buNone/>
            </a:pPr>
            <a:endParaRPr lang="tr-TR" sz="1400" cap="none" dirty="0" smtClean="0">
              <a:solidFill>
                <a:srgbClr val="002060"/>
              </a:solidFill>
              <a:latin typeface="Arial Black" panose="020B0A04020102020204" pitchFamily="34" charset="0"/>
              <a:ea typeface="+mj-ea"/>
              <a:cs typeface="+mj-cs"/>
            </a:endParaRPr>
          </a:p>
          <a:p>
            <a:pPr marL="0" indent="0" algn="ctr">
              <a:lnSpc>
                <a:spcPct val="150000"/>
              </a:lnSpc>
              <a:spcBef>
                <a:spcPts val="0"/>
              </a:spcBef>
              <a:buClr>
                <a:srgbClr val="002060"/>
              </a:buClr>
              <a:buNone/>
            </a:pPr>
            <a:endParaRPr lang="tr-TR" sz="1400" cap="none" dirty="0">
              <a:solidFill>
                <a:srgbClr val="002060"/>
              </a:solidFill>
              <a:latin typeface="Arial Black" panose="020B0A04020102020204" pitchFamily="34" charset="0"/>
              <a:ea typeface="+mj-ea"/>
              <a:cs typeface="+mj-cs"/>
            </a:endParaRPr>
          </a:p>
          <a:p>
            <a:pPr marL="0" indent="0" algn="ctr">
              <a:lnSpc>
                <a:spcPct val="150000"/>
              </a:lnSpc>
              <a:spcBef>
                <a:spcPts val="0"/>
              </a:spcBef>
              <a:buClr>
                <a:srgbClr val="002060"/>
              </a:buClr>
              <a:buNone/>
            </a:pPr>
            <a:r>
              <a:rPr lang="tr-TR" sz="2400" cap="none" dirty="0" err="1" smtClean="0">
                <a:solidFill>
                  <a:srgbClr val="002060"/>
                </a:solidFill>
                <a:latin typeface="Arial Black" panose="020B0A04020102020204" pitchFamily="34" charset="0"/>
                <a:ea typeface="+mj-ea"/>
                <a:cs typeface="+mj-cs"/>
              </a:rPr>
              <a:t>Thanks</a:t>
            </a:r>
            <a:r>
              <a:rPr lang="tr-TR" sz="2400" cap="none" dirty="0" smtClean="0">
                <a:solidFill>
                  <a:srgbClr val="002060"/>
                </a:solidFill>
                <a:latin typeface="Arial Black" panose="020B0A04020102020204" pitchFamily="34" charset="0"/>
                <a:ea typeface="+mj-ea"/>
                <a:cs typeface="+mj-cs"/>
              </a:rPr>
              <a:t> </a:t>
            </a:r>
            <a:r>
              <a:rPr lang="tr-TR" sz="2400" cap="none" dirty="0" err="1" smtClean="0">
                <a:solidFill>
                  <a:srgbClr val="002060"/>
                </a:solidFill>
                <a:latin typeface="Arial Black" panose="020B0A04020102020204" pitchFamily="34" charset="0"/>
                <a:ea typeface="+mj-ea"/>
                <a:cs typeface="+mj-cs"/>
              </a:rPr>
              <a:t>for</a:t>
            </a:r>
            <a:r>
              <a:rPr lang="tr-TR" sz="2400" cap="none" dirty="0" smtClean="0">
                <a:solidFill>
                  <a:srgbClr val="002060"/>
                </a:solidFill>
                <a:latin typeface="Arial Black" panose="020B0A04020102020204" pitchFamily="34" charset="0"/>
                <a:ea typeface="+mj-ea"/>
                <a:cs typeface="+mj-cs"/>
              </a:rPr>
              <a:t> </a:t>
            </a:r>
            <a:r>
              <a:rPr lang="tr-TR" sz="2400" cap="none" dirty="0" err="1" smtClean="0">
                <a:solidFill>
                  <a:srgbClr val="002060"/>
                </a:solidFill>
                <a:latin typeface="Arial Black" panose="020B0A04020102020204" pitchFamily="34" charset="0"/>
                <a:ea typeface="+mj-ea"/>
                <a:cs typeface="+mj-cs"/>
              </a:rPr>
              <a:t>your</a:t>
            </a:r>
            <a:r>
              <a:rPr lang="tr-TR" sz="2400" cap="none" dirty="0" smtClean="0">
                <a:solidFill>
                  <a:srgbClr val="002060"/>
                </a:solidFill>
                <a:latin typeface="Arial Black" panose="020B0A04020102020204" pitchFamily="34" charset="0"/>
                <a:ea typeface="+mj-ea"/>
                <a:cs typeface="+mj-cs"/>
              </a:rPr>
              <a:t> </a:t>
            </a:r>
            <a:r>
              <a:rPr lang="tr-TR" sz="2400" cap="none" dirty="0" err="1" smtClean="0">
                <a:solidFill>
                  <a:srgbClr val="002060"/>
                </a:solidFill>
                <a:latin typeface="Arial Black" panose="020B0A04020102020204" pitchFamily="34" charset="0"/>
                <a:ea typeface="+mj-ea"/>
                <a:cs typeface="+mj-cs"/>
              </a:rPr>
              <a:t>attention</a:t>
            </a:r>
            <a:r>
              <a:rPr lang="tr-TR" sz="2400" cap="none" dirty="0" smtClean="0">
                <a:solidFill>
                  <a:srgbClr val="002060"/>
                </a:solidFill>
                <a:latin typeface="Arial Black" panose="020B0A04020102020204" pitchFamily="34" charset="0"/>
                <a:ea typeface="+mj-ea"/>
                <a:cs typeface="+mj-cs"/>
              </a:rPr>
              <a:t>…</a:t>
            </a:r>
            <a:endParaRPr lang="tr-TR" sz="2400" cap="none" dirty="0">
              <a:solidFill>
                <a:srgbClr val="002060"/>
              </a:solidFill>
              <a:latin typeface="Arial Black" panose="020B0A04020102020204" pitchFamily="34" charset="0"/>
              <a:ea typeface="+mj-ea"/>
              <a:cs typeface="+mj-cs"/>
            </a:endParaRPr>
          </a:p>
          <a:p>
            <a:pPr marL="0" indent="0" algn="ctr">
              <a:lnSpc>
                <a:spcPct val="150000"/>
              </a:lnSpc>
              <a:spcBef>
                <a:spcPts val="0"/>
              </a:spcBef>
              <a:buClr>
                <a:srgbClr val="002060"/>
              </a:buClr>
              <a:buNone/>
            </a:pPr>
            <a:endParaRPr lang="tr-TR" sz="1400" cap="none" dirty="0" smtClean="0">
              <a:solidFill>
                <a:srgbClr val="002060"/>
              </a:solidFill>
              <a:latin typeface="Arial Black" panose="020B0A04020102020204" pitchFamily="34" charset="0"/>
              <a:ea typeface="+mj-ea"/>
              <a:cs typeface="+mj-cs"/>
            </a:endParaRPr>
          </a:p>
          <a:p>
            <a:pPr marL="0" indent="0" algn="ctr">
              <a:lnSpc>
                <a:spcPct val="150000"/>
              </a:lnSpc>
              <a:spcBef>
                <a:spcPts val="0"/>
              </a:spcBef>
              <a:buClr>
                <a:srgbClr val="002060"/>
              </a:buClr>
              <a:buNone/>
            </a:pPr>
            <a:endParaRPr lang="tr-TR" sz="1400" cap="none" dirty="0">
              <a:solidFill>
                <a:srgbClr val="002060"/>
              </a:solidFill>
              <a:latin typeface="Arial Black" panose="020B0A04020102020204" pitchFamily="34" charset="0"/>
              <a:ea typeface="+mj-ea"/>
              <a:cs typeface="+mj-cs"/>
            </a:endParaRPr>
          </a:p>
          <a:p>
            <a:pPr marL="0" indent="0" algn="ctr">
              <a:lnSpc>
                <a:spcPct val="200000"/>
              </a:lnSpc>
              <a:buClr>
                <a:srgbClr val="002060"/>
              </a:buClr>
              <a:buNone/>
            </a:pPr>
            <a:endParaRPr lang="en-US" sz="2400" cap="none" dirty="0" smtClean="0">
              <a:solidFill>
                <a:srgbClr val="002060"/>
              </a:solidFill>
              <a:ea typeface="+mj-ea"/>
              <a:cs typeface="+mj-cs"/>
            </a:endParaRPr>
          </a:p>
          <a:p>
            <a:pPr>
              <a:lnSpc>
                <a:spcPct val="200000"/>
              </a:lnSpc>
              <a:buClr>
                <a:srgbClr val="002060"/>
              </a:buClr>
              <a:buFont typeface="Wingdings" panose="05000000000000000000" pitchFamily="2" charset="2"/>
              <a:buChar char="Ø"/>
            </a:pPr>
            <a:endParaRPr lang="en-US" sz="1800" cap="none" dirty="0">
              <a:solidFill>
                <a:schemeClr val="tx2"/>
              </a:solidFill>
              <a:ea typeface="+mj-ea"/>
              <a:cs typeface="+mj-cs"/>
            </a:endParaRPr>
          </a:p>
        </p:txBody>
      </p:sp>
    </p:spTree>
    <p:extLst>
      <p:ext uri="{BB962C8B-B14F-4D97-AF65-F5344CB8AC3E}">
        <p14:creationId xmlns:p14="http://schemas.microsoft.com/office/powerpoint/2010/main" val="3856971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a:bodyPr>
          <a:lstStyle/>
          <a:p>
            <a:r>
              <a:rPr lang="tr-TR" sz="3600" b="1" dirty="0" err="1" smtClean="0"/>
              <a:t>Audıt</a:t>
            </a:r>
            <a:r>
              <a:rPr lang="tr-TR" sz="3600" b="1" dirty="0" smtClean="0"/>
              <a:t> on Flood </a:t>
            </a:r>
            <a:r>
              <a:rPr lang="tr-TR" sz="3600" b="1" dirty="0"/>
              <a:t>Risk </a:t>
            </a:r>
            <a:r>
              <a:rPr lang="tr-TR" sz="3600" b="1" dirty="0" smtClean="0"/>
              <a:t>Management</a:t>
            </a:r>
            <a:endParaRPr lang="tr-TR" sz="3600" dirty="0"/>
          </a:p>
        </p:txBody>
      </p:sp>
      <p:sp>
        <p:nvSpPr>
          <p:cNvPr id="5" name="İçerik Yer Tutucusu 4"/>
          <p:cNvSpPr>
            <a:spLocks noGrp="1"/>
          </p:cNvSpPr>
          <p:nvPr>
            <p:ph idx="1"/>
          </p:nvPr>
        </p:nvSpPr>
        <p:spPr>
          <a:xfrm>
            <a:off x="818712" y="1417639"/>
            <a:ext cx="10554574" cy="3717070"/>
          </a:xfrm>
          <a:gradFill>
            <a:gsLst>
              <a:gs pos="2000">
                <a:schemeClr val="bg2">
                  <a:tint val="90000"/>
                  <a:satMod val="92000"/>
                  <a:lumMod val="120000"/>
                </a:schemeClr>
              </a:gs>
              <a:gs pos="100000">
                <a:schemeClr val="bg2">
                  <a:shade val="98000"/>
                  <a:satMod val="120000"/>
                  <a:lumMod val="98000"/>
                </a:schemeClr>
              </a:gs>
            </a:gsLst>
            <a:path path="circle">
              <a:fillToRect l="50000" t="50000" r="100000" b="100000"/>
            </a:path>
          </a:gradFill>
        </p:spPr>
        <p:txBody>
          <a:bodyPr>
            <a:normAutofit/>
          </a:bodyPr>
          <a:lstStyle/>
          <a:p>
            <a:pPr marL="0" indent="0">
              <a:buNone/>
            </a:pPr>
            <a:r>
              <a:rPr lang="tr-TR" b="1" dirty="0" err="1">
                <a:solidFill>
                  <a:schemeClr val="accent1"/>
                </a:solidFill>
              </a:rPr>
              <a:t>Objective</a:t>
            </a:r>
            <a:endParaRPr lang="tr-TR" dirty="0">
              <a:solidFill>
                <a:schemeClr val="accent1"/>
              </a:solidFill>
            </a:endParaRPr>
          </a:p>
          <a:p>
            <a:pPr marL="0" indent="0">
              <a:buNone/>
            </a:pPr>
            <a:r>
              <a:rPr lang="tr-TR" sz="1600" cap="none" dirty="0" smtClean="0">
                <a:solidFill>
                  <a:schemeClr val="tx2"/>
                </a:solidFill>
              </a:rPr>
              <a:t>Evaluation of </a:t>
            </a:r>
            <a:r>
              <a:rPr lang="tr-TR" sz="1600" cap="none" dirty="0" err="1" smtClean="0">
                <a:solidFill>
                  <a:schemeClr val="tx2"/>
                </a:solidFill>
              </a:rPr>
              <a:t>whether</a:t>
            </a:r>
            <a:r>
              <a:rPr lang="tr-TR" sz="1600" cap="none" dirty="0" smtClean="0">
                <a:solidFill>
                  <a:schemeClr val="tx2"/>
                </a:solidFill>
              </a:rPr>
              <a:t> </a:t>
            </a:r>
            <a:r>
              <a:rPr lang="tr-TR" sz="1600" cap="none" dirty="0" err="1" smtClean="0">
                <a:solidFill>
                  <a:schemeClr val="tx2"/>
                </a:solidFill>
              </a:rPr>
              <a:t>the</a:t>
            </a:r>
            <a:r>
              <a:rPr lang="tr-TR" sz="1600" cap="none" dirty="0" smtClean="0">
                <a:solidFill>
                  <a:schemeClr val="tx2"/>
                </a:solidFill>
              </a:rPr>
              <a:t> </a:t>
            </a:r>
            <a:r>
              <a:rPr lang="tr-TR" sz="1600" cap="none" dirty="0" err="1" smtClean="0">
                <a:solidFill>
                  <a:schemeClr val="tx2"/>
                </a:solidFill>
              </a:rPr>
              <a:t>activities</a:t>
            </a:r>
            <a:r>
              <a:rPr lang="tr-TR" sz="1600" cap="none" dirty="0" smtClean="0">
                <a:solidFill>
                  <a:schemeClr val="tx2"/>
                </a:solidFill>
              </a:rPr>
              <a:t> </a:t>
            </a:r>
            <a:r>
              <a:rPr lang="tr-TR" sz="1600" cap="none" dirty="0" err="1" smtClean="0">
                <a:solidFill>
                  <a:schemeClr val="tx2"/>
                </a:solidFill>
              </a:rPr>
              <a:t>carried</a:t>
            </a:r>
            <a:r>
              <a:rPr lang="tr-TR" sz="1600" cap="none" dirty="0" smtClean="0">
                <a:solidFill>
                  <a:schemeClr val="tx2"/>
                </a:solidFill>
              </a:rPr>
              <a:t> </a:t>
            </a:r>
            <a:r>
              <a:rPr lang="tr-TR" sz="1600" cap="none" dirty="0" err="1" smtClean="0">
                <a:solidFill>
                  <a:schemeClr val="tx2"/>
                </a:solidFill>
              </a:rPr>
              <a:t>out</a:t>
            </a:r>
            <a:r>
              <a:rPr lang="tr-TR" sz="1600" cap="none" dirty="0" smtClean="0">
                <a:solidFill>
                  <a:schemeClr val="tx2"/>
                </a:solidFill>
              </a:rPr>
              <a:t> </a:t>
            </a:r>
            <a:r>
              <a:rPr lang="tr-TR" sz="1600" cap="none" dirty="0" err="1" smtClean="0">
                <a:solidFill>
                  <a:schemeClr val="tx2"/>
                </a:solidFill>
              </a:rPr>
              <a:t>to</a:t>
            </a:r>
            <a:r>
              <a:rPr lang="tr-TR" sz="1600" cap="none" dirty="0" smtClean="0">
                <a:solidFill>
                  <a:schemeClr val="tx2"/>
                </a:solidFill>
              </a:rPr>
              <a:t> </a:t>
            </a:r>
            <a:r>
              <a:rPr lang="tr-TR" sz="1600" cap="none" dirty="0" err="1" smtClean="0">
                <a:solidFill>
                  <a:schemeClr val="tx2"/>
                </a:solidFill>
              </a:rPr>
              <a:t>reduce</a:t>
            </a:r>
            <a:r>
              <a:rPr lang="tr-TR" sz="1600" cap="none" dirty="0" smtClean="0">
                <a:solidFill>
                  <a:schemeClr val="tx2"/>
                </a:solidFill>
              </a:rPr>
              <a:t> </a:t>
            </a:r>
            <a:r>
              <a:rPr lang="tr-TR" sz="1600" cap="none" dirty="0" err="1" smtClean="0">
                <a:solidFill>
                  <a:schemeClr val="tx2"/>
                </a:solidFill>
              </a:rPr>
              <a:t>flood</a:t>
            </a:r>
            <a:r>
              <a:rPr lang="tr-TR" sz="1600" cap="none" dirty="0" smtClean="0">
                <a:solidFill>
                  <a:schemeClr val="tx2"/>
                </a:solidFill>
              </a:rPr>
              <a:t> </a:t>
            </a:r>
            <a:r>
              <a:rPr lang="tr-TR" sz="1600" cap="none" dirty="0" err="1" smtClean="0">
                <a:solidFill>
                  <a:schemeClr val="tx2"/>
                </a:solidFill>
              </a:rPr>
              <a:t>risks</a:t>
            </a:r>
            <a:r>
              <a:rPr lang="tr-TR" sz="1600" cap="none" dirty="0" smtClean="0">
                <a:solidFill>
                  <a:schemeClr val="tx2"/>
                </a:solidFill>
              </a:rPr>
              <a:t> </a:t>
            </a:r>
            <a:r>
              <a:rPr lang="tr-TR" sz="1600" cap="none" dirty="0" err="1" smtClean="0">
                <a:solidFill>
                  <a:schemeClr val="tx2"/>
                </a:solidFill>
              </a:rPr>
              <a:t>are</a:t>
            </a:r>
            <a:r>
              <a:rPr lang="tr-TR" sz="1600" cap="none" dirty="0" smtClean="0">
                <a:solidFill>
                  <a:schemeClr val="tx2"/>
                </a:solidFill>
              </a:rPr>
              <a:t> </a:t>
            </a:r>
            <a:r>
              <a:rPr lang="tr-TR" sz="1600" cap="none" dirty="0" err="1" smtClean="0">
                <a:solidFill>
                  <a:schemeClr val="tx2"/>
                </a:solidFill>
              </a:rPr>
              <a:t>planned</a:t>
            </a:r>
            <a:r>
              <a:rPr lang="tr-TR" sz="1600" cap="none" dirty="0" smtClean="0">
                <a:solidFill>
                  <a:schemeClr val="tx2"/>
                </a:solidFill>
              </a:rPr>
              <a:t> </a:t>
            </a:r>
            <a:r>
              <a:rPr lang="tr-TR" sz="1600" cap="none" dirty="0" err="1" smtClean="0">
                <a:solidFill>
                  <a:schemeClr val="tx2"/>
                </a:solidFill>
              </a:rPr>
              <a:t>properly</a:t>
            </a:r>
            <a:r>
              <a:rPr lang="tr-TR" sz="1600" cap="none" dirty="0" smtClean="0">
                <a:solidFill>
                  <a:schemeClr val="tx2"/>
                </a:solidFill>
              </a:rPr>
              <a:t> </a:t>
            </a:r>
            <a:r>
              <a:rPr lang="tr-TR" sz="1600" cap="none" dirty="0" err="1" smtClean="0">
                <a:solidFill>
                  <a:schemeClr val="tx2"/>
                </a:solidFill>
              </a:rPr>
              <a:t>and</a:t>
            </a:r>
            <a:r>
              <a:rPr lang="tr-TR" sz="1600" cap="none" dirty="0" smtClean="0">
                <a:solidFill>
                  <a:schemeClr val="tx2"/>
                </a:solidFill>
              </a:rPr>
              <a:t> </a:t>
            </a:r>
            <a:r>
              <a:rPr lang="tr-TR" sz="1600" cap="none" dirty="0" err="1" smtClean="0">
                <a:solidFill>
                  <a:schemeClr val="tx2"/>
                </a:solidFill>
              </a:rPr>
              <a:t>the</a:t>
            </a:r>
            <a:r>
              <a:rPr lang="tr-TR" sz="1600" cap="none" dirty="0" smtClean="0">
                <a:solidFill>
                  <a:schemeClr val="tx2"/>
                </a:solidFill>
              </a:rPr>
              <a:t> </a:t>
            </a:r>
            <a:r>
              <a:rPr lang="tr-TR" sz="1600" cap="none" dirty="0" err="1" smtClean="0">
                <a:solidFill>
                  <a:schemeClr val="tx2"/>
                </a:solidFill>
              </a:rPr>
              <a:t>effectiveness</a:t>
            </a:r>
            <a:r>
              <a:rPr lang="tr-TR" sz="1600" cap="none" dirty="0" smtClean="0">
                <a:solidFill>
                  <a:schemeClr val="tx2"/>
                </a:solidFill>
              </a:rPr>
              <a:t> of </a:t>
            </a:r>
            <a:r>
              <a:rPr lang="tr-TR" sz="1600" cap="none" dirty="0" err="1" smtClean="0">
                <a:solidFill>
                  <a:schemeClr val="tx2"/>
                </a:solidFill>
              </a:rPr>
              <a:t>the</a:t>
            </a:r>
            <a:r>
              <a:rPr lang="tr-TR" sz="1600" cap="none" dirty="0" smtClean="0">
                <a:solidFill>
                  <a:schemeClr val="tx2"/>
                </a:solidFill>
              </a:rPr>
              <a:t> </a:t>
            </a:r>
            <a:r>
              <a:rPr lang="tr-TR" sz="1600" cap="none" dirty="0" err="1" smtClean="0">
                <a:solidFill>
                  <a:schemeClr val="tx2"/>
                </a:solidFill>
              </a:rPr>
              <a:t>practices</a:t>
            </a:r>
            <a:r>
              <a:rPr lang="tr-TR" sz="1600" cap="none" dirty="0" smtClean="0">
                <a:solidFill>
                  <a:schemeClr val="tx2"/>
                </a:solidFill>
              </a:rPr>
              <a:t> </a:t>
            </a:r>
            <a:r>
              <a:rPr lang="tr-TR" sz="1600" cap="none" dirty="0" err="1" smtClean="0">
                <a:solidFill>
                  <a:schemeClr val="tx2"/>
                </a:solidFill>
              </a:rPr>
              <a:t>carried</a:t>
            </a:r>
            <a:r>
              <a:rPr lang="tr-TR" sz="1600" cap="none" dirty="0" smtClean="0">
                <a:solidFill>
                  <a:schemeClr val="tx2"/>
                </a:solidFill>
              </a:rPr>
              <a:t> </a:t>
            </a:r>
            <a:r>
              <a:rPr lang="tr-TR" sz="1600" cap="none" dirty="0" err="1" smtClean="0">
                <a:solidFill>
                  <a:schemeClr val="tx2"/>
                </a:solidFill>
              </a:rPr>
              <a:t>out</a:t>
            </a:r>
            <a:r>
              <a:rPr lang="tr-TR" sz="1600" cap="none" dirty="0" smtClean="0">
                <a:solidFill>
                  <a:schemeClr val="tx2"/>
                </a:solidFill>
              </a:rPr>
              <a:t> </a:t>
            </a:r>
            <a:r>
              <a:rPr lang="tr-TR" sz="1600" cap="none" dirty="0" err="1" smtClean="0">
                <a:solidFill>
                  <a:schemeClr val="tx2"/>
                </a:solidFill>
              </a:rPr>
              <a:t>within</a:t>
            </a:r>
            <a:r>
              <a:rPr lang="tr-TR" sz="1600" cap="none" dirty="0" smtClean="0">
                <a:solidFill>
                  <a:schemeClr val="tx2"/>
                </a:solidFill>
              </a:rPr>
              <a:t> </a:t>
            </a:r>
            <a:r>
              <a:rPr lang="tr-TR" sz="1600" cap="none" dirty="0" err="1" smtClean="0">
                <a:solidFill>
                  <a:schemeClr val="tx2"/>
                </a:solidFill>
              </a:rPr>
              <a:t>the</a:t>
            </a:r>
            <a:r>
              <a:rPr lang="tr-TR" sz="1600" cap="none" dirty="0" smtClean="0">
                <a:solidFill>
                  <a:schemeClr val="tx2"/>
                </a:solidFill>
              </a:rPr>
              <a:t> </a:t>
            </a:r>
            <a:r>
              <a:rPr lang="tr-TR" sz="1600" cap="none" dirty="0" err="1" smtClean="0">
                <a:solidFill>
                  <a:schemeClr val="tx2"/>
                </a:solidFill>
              </a:rPr>
              <a:t>framework</a:t>
            </a:r>
            <a:r>
              <a:rPr lang="tr-TR" sz="1600" cap="none" dirty="0" smtClean="0">
                <a:solidFill>
                  <a:schemeClr val="tx2"/>
                </a:solidFill>
              </a:rPr>
              <a:t> of </a:t>
            </a:r>
            <a:r>
              <a:rPr lang="tr-TR" sz="1600" cap="none" dirty="0" err="1" smtClean="0">
                <a:solidFill>
                  <a:schemeClr val="tx2"/>
                </a:solidFill>
              </a:rPr>
              <a:t>the</a:t>
            </a:r>
            <a:r>
              <a:rPr lang="tr-TR" sz="1600" cap="none" dirty="0" smtClean="0">
                <a:solidFill>
                  <a:schemeClr val="tx2"/>
                </a:solidFill>
              </a:rPr>
              <a:t> </a:t>
            </a:r>
            <a:r>
              <a:rPr lang="tr-TR" sz="1600" cap="none" dirty="0" err="1" smtClean="0">
                <a:solidFill>
                  <a:schemeClr val="tx2"/>
                </a:solidFill>
              </a:rPr>
              <a:t>current</a:t>
            </a:r>
            <a:r>
              <a:rPr lang="tr-TR" sz="1600" cap="none" dirty="0" smtClean="0">
                <a:solidFill>
                  <a:schemeClr val="tx2"/>
                </a:solidFill>
              </a:rPr>
              <a:t> organizational </a:t>
            </a:r>
            <a:r>
              <a:rPr lang="tr-TR" sz="1600" cap="none" dirty="0" err="1" smtClean="0">
                <a:solidFill>
                  <a:schemeClr val="tx2"/>
                </a:solidFill>
              </a:rPr>
              <a:t>structure</a:t>
            </a:r>
            <a:r>
              <a:rPr lang="tr-TR" sz="1600" cap="none" dirty="0" smtClean="0">
                <a:solidFill>
                  <a:schemeClr val="tx2"/>
                </a:solidFill>
              </a:rPr>
              <a:t> </a:t>
            </a:r>
            <a:r>
              <a:rPr lang="tr-TR" sz="1600" cap="none" dirty="0" err="1" smtClean="0">
                <a:solidFill>
                  <a:schemeClr val="tx2"/>
                </a:solidFill>
              </a:rPr>
              <a:t>and</a:t>
            </a:r>
            <a:r>
              <a:rPr lang="tr-TR" sz="1600" cap="none" dirty="0" smtClean="0">
                <a:solidFill>
                  <a:schemeClr val="tx2"/>
                </a:solidFill>
              </a:rPr>
              <a:t> </a:t>
            </a:r>
            <a:r>
              <a:rPr lang="tr-TR" sz="1600" cap="none" dirty="0" err="1" smtClean="0">
                <a:solidFill>
                  <a:schemeClr val="tx2"/>
                </a:solidFill>
              </a:rPr>
              <a:t>legislation</a:t>
            </a:r>
            <a:r>
              <a:rPr lang="tr-TR" sz="1600" cap="none" dirty="0" smtClean="0">
                <a:solidFill>
                  <a:schemeClr val="tx2"/>
                </a:solidFill>
              </a:rPr>
              <a:t>.</a:t>
            </a:r>
          </a:p>
          <a:p>
            <a:pPr marL="0" indent="0">
              <a:buNone/>
            </a:pPr>
            <a:r>
              <a:rPr lang="tr-TR" b="1" dirty="0" err="1">
                <a:solidFill>
                  <a:schemeClr val="accent1"/>
                </a:solidFill>
              </a:rPr>
              <a:t>Scope</a:t>
            </a:r>
            <a:endParaRPr lang="tr-TR" b="1" dirty="0">
              <a:solidFill>
                <a:schemeClr val="accent1"/>
              </a:solidFill>
            </a:endParaRPr>
          </a:p>
          <a:p>
            <a:pPr marL="0" indent="0" algn="just">
              <a:lnSpc>
                <a:spcPct val="150000"/>
              </a:lnSpc>
              <a:spcAft>
                <a:spcPts val="800"/>
              </a:spcAft>
              <a:buNone/>
            </a:pPr>
            <a:r>
              <a:rPr lang="tr-TR" sz="1600" cap="none" dirty="0" smtClean="0">
                <a:solidFill>
                  <a:schemeClr val="tx2"/>
                </a:solidFill>
              </a:rPr>
              <a:t>The </a:t>
            </a:r>
            <a:r>
              <a:rPr lang="tr-TR" sz="1600" cap="none" dirty="0" err="1">
                <a:solidFill>
                  <a:schemeClr val="tx2"/>
                </a:solidFill>
              </a:rPr>
              <a:t>audit</a:t>
            </a:r>
            <a:r>
              <a:rPr lang="tr-TR" sz="1600" cap="none" dirty="0">
                <a:solidFill>
                  <a:schemeClr val="tx2"/>
                </a:solidFill>
              </a:rPr>
              <a:t> </a:t>
            </a:r>
            <a:r>
              <a:rPr lang="tr-TR" sz="1600" cap="none" dirty="0" err="1">
                <a:solidFill>
                  <a:schemeClr val="tx2"/>
                </a:solidFill>
              </a:rPr>
              <a:t>focused</a:t>
            </a:r>
            <a:r>
              <a:rPr lang="tr-TR" sz="1600" cap="none" dirty="0">
                <a:solidFill>
                  <a:schemeClr val="tx2"/>
                </a:solidFill>
              </a:rPr>
              <a:t> on risk </a:t>
            </a:r>
            <a:r>
              <a:rPr lang="tr-TR" sz="1600" cap="none" dirty="0" err="1">
                <a:solidFill>
                  <a:schemeClr val="tx2"/>
                </a:solidFill>
              </a:rPr>
              <a:t>reduction</a:t>
            </a:r>
            <a:r>
              <a:rPr lang="tr-TR" sz="1600" cap="none" dirty="0">
                <a:solidFill>
                  <a:schemeClr val="tx2"/>
                </a:solidFill>
              </a:rPr>
              <a:t> </a:t>
            </a:r>
            <a:r>
              <a:rPr lang="tr-TR" sz="1600" cap="none" dirty="0" err="1">
                <a:solidFill>
                  <a:schemeClr val="tx2"/>
                </a:solidFill>
              </a:rPr>
              <a:t>activities</a:t>
            </a:r>
            <a:r>
              <a:rPr lang="tr-TR" sz="1600" cap="none" dirty="0">
                <a:solidFill>
                  <a:schemeClr val="tx2"/>
                </a:solidFill>
              </a:rPr>
              <a:t> </a:t>
            </a:r>
            <a:r>
              <a:rPr lang="tr-TR" sz="1600" cap="none" dirty="0" err="1">
                <a:solidFill>
                  <a:schemeClr val="tx2"/>
                </a:solidFill>
              </a:rPr>
              <a:t>carried</a:t>
            </a:r>
            <a:r>
              <a:rPr lang="tr-TR" sz="1600" cap="none" dirty="0">
                <a:solidFill>
                  <a:schemeClr val="tx2"/>
                </a:solidFill>
              </a:rPr>
              <a:t> </a:t>
            </a:r>
            <a:r>
              <a:rPr lang="tr-TR" sz="1600" cap="none" dirty="0" err="1">
                <a:solidFill>
                  <a:schemeClr val="tx2"/>
                </a:solidFill>
              </a:rPr>
              <a:t>out</a:t>
            </a:r>
            <a:r>
              <a:rPr lang="tr-TR" sz="1600" cap="none" dirty="0">
                <a:solidFill>
                  <a:schemeClr val="tx2"/>
                </a:solidFill>
              </a:rPr>
              <a:t> in </a:t>
            </a:r>
            <a:r>
              <a:rPr lang="tr-TR" sz="1600" cap="none" dirty="0" err="1">
                <a:solidFill>
                  <a:schemeClr val="tx2"/>
                </a:solidFill>
              </a:rPr>
              <a:t>order</a:t>
            </a:r>
            <a:r>
              <a:rPr lang="tr-TR" sz="1600" cap="none" dirty="0">
                <a:solidFill>
                  <a:schemeClr val="tx2"/>
                </a:solidFill>
              </a:rPr>
              <a:t> </a:t>
            </a:r>
            <a:r>
              <a:rPr lang="tr-TR" sz="1600" cap="none" dirty="0" err="1">
                <a:solidFill>
                  <a:schemeClr val="tx2"/>
                </a:solidFill>
              </a:rPr>
              <a:t>to</a:t>
            </a:r>
            <a:r>
              <a:rPr lang="tr-TR" sz="1600" cap="none" dirty="0">
                <a:solidFill>
                  <a:schemeClr val="tx2"/>
                </a:solidFill>
              </a:rPr>
              <a:t> </a:t>
            </a:r>
            <a:r>
              <a:rPr lang="tr-TR" sz="1600" cap="none" dirty="0" err="1">
                <a:solidFill>
                  <a:schemeClr val="tx2"/>
                </a:solidFill>
              </a:rPr>
              <a:t>prevent</a:t>
            </a:r>
            <a:r>
              <a:rPr lang="tr-TR" sz="1600" cap="none" dirty="0">
                <a:solidFill>
                  <a:schemeClr val="tx2"/>
                </a:solidFill>
              </a:rPr>
              <a:t> </a:t>
            </a:r>
            <a:r>
              <a:rPr lang="tr-TR" sz="1600" cap="none" dirty="0" err="1">
                <a:solidFill>
                  <a:schemeClr val="tx2"/>
                </a:solidFill>
              </a:rPr>
              <a:t>floods</a:t>
            </a:r>
            <a:r>
              <a:rPr lang="tr-TR" sz="1600" cap="none" dirty="0">
                <a:solidFill>
                  <a:schemeClr val="tx2"/>
                </a:solidFill>
              </a:rPr>
              <a:t> </a:t>
            </a:r>
            <a:r>
              <a:rPr lang="tr-TR" sz="1600" cap="none" dirty="0" err="1">
                <a:solidFill>
                  <a:schemeClr val="tx2"/>
                </a:solidFill>
              </a:rPr>
              <a:t>that</a:t>
            </a:r>
            <a:r>
              <a:rPr lang="tr-TR" sz="1600" cap="none" dirty="0">
                <a:solidFill>
                  <a:schemeClr val="tx2"/>
                </a:solidFill>
              </a:rPr>
              <a:t> </a:t>
            </a:r>
            <a:r>
              <a:rPr lang="tr-TR" sz="1600" cap="none" dirty="0" err="1">
                <a:solidFill>
                  <a:schemeClr val="tx2"/>
                </a:solidFill>
              </a:rPr>
              <a:t>occur</a:t>
            </a:r>
            <a:r>
              <a:rPr lang="tr-TR" sz="1600" cap="none" dirty="0">
                <a:solidFill>
                  <a:schemeClr val="tx2"/>
                </a:solidFill>
              </a:rPr>
              <a:t> as a </a:t>
            </a:r>
            <a:r>
              <a:rPr lang="tr-TR" sz="1600" cap="none" dirty="0" err="1">
                <a:solidFill>
                  <a:schemeClr val="tx2"/>
                </a:solidFill>
              </a:rPr>
              <a:t>natural</a:t>
            </a:r>
            <a:r>
              <a:rPr lang="tr-TR" sz="1600" cap="none" dirty="0">
                <a:solidFill>
                  <a:schemeClr val="tx2"/>
                </a:solidFill>
              </a:rPr>
              <a:t> </a:t>
            </a:r>
            <a:r>
              <a:rPr lang="tr-TR" sz="1600" cap="none" dirty="0" err="1">
                <a:solidFill>
                  <a:schemeClr val="tx2"/>
                </a:solidFill>
              </a:rPr>
              <a:t>event</a:t>
            </a:r>
            <a:r>
              <a:rPr lang="tr-TR" sz="1600" cap="none" dirty="0">
                <a:solidFill>
                  <a:schemeClr val="tx2"/>
                </a:solidFill>
              </a:rPr>
              <a:t> </a:t>
            </a:r>
            <a:r>
              <a:rPr lang="tr-TR" sz="1600" cap="none" dirty="0" err="1">
                <a:solidFill>
                  <a:schemeClr val="tx2"/>
                </a:solidFill>
              </a:rPr>
              <a:t>from</a:t>
            </a:r>
            <a:r>
              <a:rPr lang="tr-TR" sz="1600" cap="none" dirty="0">
                <a:solidFill>
                  <a:schemeClr val="tx2"/>
                </a:solidFill>
              </a:rPr>
              <a:t> </a:t>
            </a:r>
            <a:r>
              <a:rPr lang="tr-TR" sz="1600" cap="none" dirty="0" err="1">
                <a:solidFill>
                  <a:schemeClr val="tx2"/>
                </a:solidFill>
              </a:rPr>
              <a:t>turning</a:t>
            </a:r>
            <a:r>
              <a:rPr lang="tr-TR" sz="1600" cap="none" dirty="0">
                <a:solidFill>
                  <a:schemeClr val="tx2"/>
                </a:solidFill>
              </a:rPr>
              <a:t> </a:t>
            </a:r>
            <a:r>
              <a:rPr lang="tr-TR" sz="1600" cap="none" dirty="0" err="1">
                <a:solidFill>
                  <a:schemeClr val="tx2"/>
                </a:solidFill>
              </a:rPr>
              <a:t>into</a:t>
            </a:r>
            <a:r>
              <a:rPr lang="tr-TR" sz="1600" cap="none" dirty="0">
                <a:solidFill>
                  <a:schemeClr val="tx2"/>
                </a:solidFill>
              </a:rPr>
              <a:t> a </a:t>
            </a:r>
            <a:r>
              <a:rPr lang="tr-TR" sz="1600" cap="none" dirty="0" err="1">
                <a:solidFill>
                  <a:schemeClr val="tx2"/>
                </a:solidFill>
              </a:rPr>
              <a:t>disaster</a:t>
            </a:r>
            <a:r>
              <a:rPr lang="tr-TR" sz="1600" cap="none" dirty="0">
                <a:solidFill>
                  <a:schemeClr val="tx2"/>
                </a:solidFill>
              </a:rPr>
              <a:t> </a:t>
            </a:r>
            <a:r>
              <a:rPr lang="tr-TR" sz="1600" cap="none" dirty="0" err="1">
                <a:solidFill>
                  <a:schemeClr val="tx2"/>
                </a:solidFill>
              </a:rPr>
              <a:t>and</a:t>
            </a:r>
            <a:r>
              <a:rPr lang="tr-TR" sz="1600" cap="none" dirty="0">
                <a:solidFill>
                  <a:schemeClr val="tx2"/>
                </a:solidFill>
              </a:rPr>
              <a:t> </a:t>
            </a:r>
            <a:r>
              <a:rPr lang="tr-TR" sz="1600" cap="none" dirty="0" err="1">
                <a:solidFill>
                  <a:schemeClr val="tx2"/>
                </a:solidFill>
              </a:rPr>
              <a:t>to</a:t>
            </a:r>
            <a:r>
              <a:rPr lang="tr-TR" sz="1600" cap="none" dirty="0">
                <a:solidFill>
                  <a:schemeClr val="tx2"/>
                </a:solidFill>
              </a:rPr>
              <a:t> </a:t>
            </a:r>
            <a:r>
              <a:rPr lang="tr-TR" sz="1600" cap="none" dirty="0" err="1">
                <a:solidFill>
                  <a:schemeClr val="tx2"/>
                </a:solidFill>
              </a:rPr>
              <a:t>keep</a:t>
            </a:r>
            <a:r>
              <a:rPr lang="tr-TR" sz="1600" cap="none" dirty="0">
                <a:solidFill>
                  <a:schemeClr val="tx2"/>
                </a:solidFill>
              </a:rPr>
              <a:t> </a:t>
            </a:r>
            <a:r>
              <a:rPr lang="tr-TR" sz="1600" cap="none" dirty="0" err="1">
                <a:solidFill>
                  <a:schemeClr val="tx2"/>
                </a:solidFill>
              </a:rPr>
              <a:t>possible</a:t>
            </a:r>
            <a:r>
              <a:rPr lang="tr-TR" sz="1600" cap="none" dirty="0">
                <a:solidFill>
                  <a:schemeClr val="tx2"/>
                </a:solidFill>
              </a:rPr>
              <a:t> </a:t>
            </a:r>
            <a:r>
              <a:rPr lang="tr-TR" sz="1600" cap="none" dirty="0" err="1">
                <a:solidFill>
                  <a:schemeClr val="tx2"/>
                </a:solidFill>
              </a:rPr>
              <a:t>damages</a:t>
            </a:r>
            <a:r>
              <a:rPr lang="tr-TR" sz="1600" cap="none" dirty="0">
                <a:solidFill>
                  <a:schemeClr val="tx2"/>
                </a:solidFill>
              </a:rPr>
              <a:t> </a:t>
            </a:r>
            <a:r>
              <a:rPr lang="tr-TR" sz="1600" cap="none" dirty="0" err="1">
                <a:solidFill>
                  <a:schemeClr val="tx2"/>
                </a:solidFill>
              </a:rPr>
              <a:t>to</a:t>
            </a:r>
            <a:r>
              <a:rPr lang="tr-TR" sz="1600" cap="none" dirty="0">
                <a:solidFill>
                  <a:schemeClr val="tx2"/>
                </a:solidFill>
              </a:rPr>
              <a:t> a minimum. The </a:t>
            </a:r>
            <a:r>
              <a:rPr lang="tr-TR" sz="1600" cap="none" dirty="0" err="1">
                <a:solidFill>
                  <a:schemeClr val="tx2"/>
                </a:solidFill>
              </a:rPr>
              <a:t>audit</a:t>
            </a:r>
            <a:r>
              <a:rPr lang="tr-TR" sz="1600" cap="none" dirty="0">
                <a:solidFill>
                  <a:schemeClr val="tx2"/>
                </a:solidFill>
              </a:rPr>
              <a:t> </a:t>
            </a:r>
            <a:r>
              <a:rPr lang="tr-TR" sz="1600" cap="none" dirty="0" err="1">
                <a:solidFill>
                  <a:schemeClr val="tx2"/>
                </a:solidFill>
              </a:rPr>
              <a:t>covers</a:t>
            </a:r>
            <a:r>
              <a:rPr lang="tr-TR" sz="1600" cap="none" dirty="0">
                <a:solidFill>
                  <a:schemeClr val="tx2"/>
                </a:solidFill>
              </a:rPr>
              <a:t> </a:t>
            </a:r>
            <a:r>
              <a:rPr lang="tr-TR" sz="1600" cap="none" dirty="0" err="1">
                <a:solidFill>
                  <a:schemeClr val="tx2"/>
                </a:solidFill>
              </a:rPr>
              <a:t>flood</a:t>
            </a:r>
            <a:r>
              <a:rPr lang="tr-TR" sz="1600" cap="none" dirty="0">
                <a:solidFill>
                  <a:schemeClr val="tx2"/>
                </a:solidFill>
              </a:rPr>
              <a:t> risk </a:t>
            </a:r>
            <a:r>
              <a:rPr lang="tr-TR" sz="1600" cap="none" dirty="0" err="1">
                <a:solidFill>
                  <a:schemeClr val="tx2"/>
                </a:solidFill>
              </a:rPr>
              <a:t>mitigation</a:t>
            </a:r>
            <a:r>
              <a:rPr lang="tr-TR" sz="1600" cap="none" dirty="0">
                <a:solidFill>
                  <a:schemeClr val="tx2"/>
                </a:solidFill>
              </a:rPr>
              <a:t> </a:t>
            </a:r>
            <a:r>
              <a:rPr lang="tr-TR" sz="1600" cap="none" dirty="0" err="1">
                <a:solidFill>
                  <a:schemeClr val="tx2"/>
                </a:solidFill>
              </a:rPr>
              <a:t>activities</a:t>
            </a:r>
            <a:r>
              <a:rPr lang="tr-TR" sz="1600" cap="none" dirty="0">
                <a:solidFill>
                  <a:schemeClr val="tx2"/>
                </a:solidFill>
              </a:rPr>
              <a:t> </a:t>
            </a:r>
            <a:r>
              <a:rPr lang="tr-TR" sz="1600" cap="none" dirty="0" err="1">
                <a:solidFill>
                  <a:schemeClr val="tx2"/>
                </a:solidFill>
              </a:rPr>
              <a:t>between</a:t>
            </a:r>
            <a:r>
              <a:rPr lang="tr-TR" sz="1600" cap="none" dirty="0">
                <a:solidFill>
                  <a:schemeClr val="tx2"/>
                </a:solidFill>
              </a:rPr>
              <a:t> 2012 </a:t>
            </a:r>
            <a:r>
              <a:rPr lang="tr-TR" sz="1600" cap="none" dirty="0" err="1">
                <a:solidFill>
                  <a:schemeClr val="tx2"/>
                </a:solidFill>
              </a:rPr>
              <a:t>and</a:t>
            </a:r>
            <a:r>
              <a:rPr lang="tr-TR" sz="1600" cap="none" dirty="0">
                <a:solidFill>
                  <a:schemeClr val="tx2"/>
                </a:solidFill>
              </a:rPr>
              <a:t> 2019, </a:t>
            </a:r>
            <a:r>
              <a:rPr lang="tr-TR" sz="1600" cap="none" dirty="0" err="1">
                <a:solidFill>
                  <a:schemeClr val="tx2"/>
                </a:solidFill>
              </a:rPr>
              <a:t>when</a:t>
            </a:r>
            <a:r>
              <a:rPr lang="tr-TR" sz="1600" cap="none" dirty="0">
                <a:solidFill>
                  <a:schemeClr val="tx2"/>
                </a:solidFill>
              </a:rPr>
              <a:t> </a:t>
            </a:r>
            <a:r>
              <a:rPr lang="tr-TR" sz="1600" cap="none" dirty="0" err="1">
                <a:solidFill>
                  <a:schemeClr val="tx2"/>
                </a:solidFill>
              </a:rPr>
              <a:t>river</a:t>
            </a:r>
            <a:r>
              <a:rPr lang="tr-TR" sz="1600" cap="none" dirty="0">
                <a:solidFill>
                  <a:schemeClr val="tx2"/>
                </a:solidFill>
              </a:rPr>
              <a:t> </a:t>
            </a:r>
            <a:r>
              <a:rPr lang="tr-TR" sz="1600" cap="none" dirty="0" err="1">
                <a:solidFill>
                  <a:schemeClr val="tx2"/>
                </a:solidFill>
              </a:rPr>
              <a:t>basin-based</a:t>
            </a:r>
            <a:r>
              <a:rPr lang="tr-TR" sz="1600" cap="none" dirty="0">
                <a:solidFill>
                  <a:schemeClr val="tx2"/>
                </a:solidFill>
              </a:rPr>
              <a:t> </a:t>
            </a:r>
            <a:r>
              <a:rPr lang="tr-TR" sz="1600" cap="none" dirty="0" err="1">
                <a:solidFill>
                  <a:schemeClr val="tx2"/>
                </a:solidFill>
              </a:rPr>
              <a:t>flood</a:t>
            </a:r>
            <a:r>
              <a:rPr lang="tr-TR" sz="1600" cap="none" dirty="0">
                <a:solidFill>
                  <a:schemeClr val="tx2"/>
                </a:solidFill>
              </a:rPr>
              <a:t> risk </a:t>
            </a:r>
            <a:r>
              <a:rPr lang="tr-TR" sz="1600" cap="none" dirty="0" err="1">
                <a:solidFill>
                  <a:schemeClr val="tx2"/>
                </a:solidFill>
              </a:rPr>
              <a:t>management</a:t>
            </a:r>
            <a:r>
              <a:rPr lang="tr-TR" sz="1600" cap="none" dirty="0">
                <a:solidFill>
                  <a:schemeClr val="tx2"/>
                </a:solidFill>
              </a:rPr>
              <a:t> </a:t>
            </a:r>
            <a:r>
              <a:rPr lang="tr-TR" sz="1600" cap="none" dirty="0" err="1">
                <a:solidFill>
                  <a:schemeClr val="tx2"/>
                </a:solidFill>
              </a:rPr>
              <a:t>was</a:t>
            </a:r>
            <a:r>
              <a:rPr lang="tr-TR" sz="1600" cap="none" dirty="0">
                <a:solidFill>
                  <a:schemeClr val="tx2"/>
                </a:solidFill>
              </a:rPr>
              <a:t> </a:t>
            </a:r>
            <a:r>
              <a:rPr lang="tr-TR" sz="1600" cap="none" dirty="0" err="1">
                <a:solidFill>
                  <a:schemeClr val="tx2"/>
                </a:solidFill>
              </a:rPr>
              <a:t>started</a:t>
            </a:r>
            <a:r>
              <a:rPr lang="tr-TR" sz="1600" cap="none" dirty="0">
                <a:solidFill>
                  <a:schemeClr val="tx2"/>
                </a:solidFill>
              </a:rPr>
              <a:t>.</a:t>
            </a:r>
          </a:p>
          <a:p>
            <a:pPr marL="0" indent="0">
              <a:buNone/>
            </a:pPr>
            <a:endParaRPr lang="tr-TR" sz="1600" cap="none" dirty="0">
              <a:solidFill>
                <a:schemeClr val="tx2"/>
              </a:solidFill>
              <a:latin typeface="+mj-lt"/>
              <a:ea typeface="+mj-ea"/>
              <a:cs typeface="+mj-cs"/>
            </a:endParaRPr>
          </a:p>
        </p:txBody>
      </p:sp>
    </p:spTree>
    <p:extLst>
      <p:ext uri="{BB962C8B-B14F-4D97-AF65-F5344CB8AC3E}">
        <p14:creationId xmlns:p14="http://schemas.microsoft.com/office/powerpoint/2010/main" val="3170647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a:bodyPr>
          <a:lstStyle/>
          <a:p>
            <a:r>
              <a:rPr lang="tr-TR" sz="3600" b="1" dirty="0" err="1" smtClean="0"/>
              <a:t>Audıt</a:t>
            </a:r>
            <a:r>
              <a:rPr lang="tr-TR" sz="3600" b="1" dirty="0" smtClean="0"/>
              <a:t> on Flood </a:t>
            </a:r>
            <a:r>
              <a:rPr lang="tr-TR" sz="3600" b="1" dirty="0"/>
              <a:t>Risk </a:t>
            </a:r>
            <a:r>
              <a:rPr lang="tr-TR" sz="3600" b="1" dirty="0" smtClean="0"/>
              <a:t>Management</a:t>
            </a:r>
            <a:endParaRPr lang="tr-TR" sz="3600" dirty="0"/>
          </a:p>
        </p:txBody>
      </p:sp>
      <p:sp>
        <p:nvSpPr>
          <p:cNvPr id="5" name="İçerik Yer Tutucusu 4"/>
          <p:cNvSpPr>
            <a:spLocks noGrp="1"/>
          </p:cNvSpPr>
          <p:nvPr>
            <p:ph idx="1"/>
          </p:nvPr>
        </p:nvSpPr>
        <p:spPr>
          <a:xfrm>
            <a:off x="836340" y="1417639"/>
            <a:ext cx="10536945" cy="3717070"/>
          </a:xfrm>
          <a:gradFill>
            <a:gsLst>
              <a:gs pos="2000">
                <a:schemeClr val="bg2">
                  <a:tint val="90000"/>
                  <a:satMod val="92000"/>
                  <a:lumMod val="120000"/>
                </a:schemeClr>
              </a:gs>
              <a:gs pos="100000">
                <a:schemeClr val="bg2">
                  <a:shade val="98000"/>
                  <a:satMod val="120000"/>
                  <a:lumMod val="98000"/>
                </a:schemeClr>
              </a:gs>
            </a:gsLst>
            <a:path path="circle">
              <a:fillToRect l="50000" t="50000" r="100000" b="100000"/>
            </a:path>
          </a:gradFill>
        </p:spPr>
        <p:txBody>
          <a:bodyPr anchor="t">
            <a:normAutofit/>
          </a:bodyPr>
          <a:lstStyle/>
          <a:p>
            <a:pPr marL="0" indent="0" algn="ctr">
              <a:buNone/>
            </a:pPr>
            <a:r>
              <a:rPr lang="tr-TR" cap="none" dirty="0" smtClean="0">
                <a:solidFill>
                  <a:schemeClr val="accent1">
                    <a:lumMod val="50000"/>
                  </a:schemeClr>
                </a:solidFill>
              </a:rPr>
              <a:t>PROBLEM ANALYSİS</a:t>
            </a:r>
          </a:p>
          <a:p>
            <a:pPr marL="0" indent="0">
              <a:buNone/>
            </a:pPr>
            <a:endParaRPr lang="tr-TR" sz="1600" cap="none" dirty="0">
              <a:solidFill>
                <a:schemeClr val="tx2"/>
              </a:solidFill>
              <a:latin typeface="+mj-lt"/>
              <a:ea typeface="+mj-ea"/>
              <a:cs typeface="+mj-cs"/>
            </a:endParaRPr>
          </a:p>
        </p:txBody>
      </p:sp>
      <p:pic>
        <p:nvPicPr>
          <p:cNvPr id="6" name="Resim 5"/>
          <p:cNvPicPr>
            <a:picLocks noChangeAspect="1"/>
          </p:cNvPicPr>
          <p:nvPr/>
        </p:nvPicPr>
        <p:blipFill>
          <a:blip r:embed="rId2"/>
          <a:stretch>
            <a:fillRect/>
          </a:stretch>
        </p:blipFill>
        <p:spPr>
          <a:xfrm>
            <a:off x="1583473" y="2118730"/>
            <a:ext cx="9389327" cy="2821259"/>
          </a:xfrm>
          <a:prstGeom prst="rect">
            <a:avLst/>
          </a:prstGeom>
        </p:spPr>
      </p:pic>
    </p:spTree>
    <p:extLst>
      <p:ext uri="{BB962C8B-B14F-4D97-AF65-F5344CB8AC3E}">
        <p14:creationId xmlns:p14="http://schemas.microsoft.com/office/powerpoint/2010/main" val="4136359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a:bodyPr>
          <a:lstStyle/>
          <a:p>
            <a:r>
              <a:rPr lang="tr-TR" sz="3600" b="1" dirty="0" err="1" smtClean="0"/>
              <a:t>Audıt</a:t>
            </a:r>
            <a:r>
              <a:rPr lang="tr-TR" sz="3600" b="1" dirty="0" smtClean="0"/>
              <a:t> on Flood </a:t>
            </a:r>
            <a:r>
              <a:rPr lang="tr-TR" sz="3600" b="1" dirty="0"/>
              <a:t>Risk </a:t>
            </a:r>
            <a:r>
              <a:rPr lang="tr-TR" sz="3600" b="1" dirty="0" smtClean="0"/>
              <a:t>Management</a:t>
            </a:r>
            <a:endParaRPr lang="tr-TR" sz="3600" dirty="0"/>
          </a:p>
        </p:txBody>
      </p:sp>
      <p:sp>
        <p:nvSpPr>
          <p:cNvPr id="5" name="İçerik Yer Tutucusu 4"/>
          <p:cNvSpPr>
            <a:spLocks noGrp="1"/>
          </p:cNvSpPr>
          <p:nvPr>
            <p:ph idx="1"/>
          </p:nvPr>
        </p:nvSpPr>
        <p:spPr>
          <a:xfrm>
            <a:off x="836340" y="1417639"/>
            <a:ext cx="10536945" cy="3717070"/>
          </a:xfrm>
          <a:gradFill>
            <a:gsLst>
              <a:gs pos="2000">
                <a:schemeClr val="bg2">
                  <a:tint val="90000"/>
                  <a:satMod val="92000"/>
                  <a:lumMod val="120000"/>
                </a:schemeClr>
              </a:gs>
              <a:gs pos="100000">
                <a:schemeClr val="bg2">
                  <a:shade val="98000"/>
                  <a:satMod val="120000"/>
                  <a:lumMod val="98000"/>
                </a:schemeClr>
              </a:gs>
            </a:gsLst>
            <a:path path="circle">
              <a:fillToRect l="50000" t="50000" r="100000" b="100000"/>
            </a:path>
          </a:gradFill>
        </p:spPr>
        <p:txBody>
          <a:bodyPr anchor="t">
            <a:normAutofit/>
          </a:bodyPr>
          <a:lstStyle/>
          <a:p>
            <a:pPr marL="0" indent="0" algn="ctr">
              <a:buNone/>
            </a:pPr>
            <a:r>
              <a:rPr lang="tr-TR" cap="none" dirty="0" smtClean="0">
                <a:solidFill>
                  <a:schemeClr val="accent1">
                    <a:lumMod val="50000"/>
                  </a:schemeClr>
                </a:solidFill>
              </a:rPr>
              <a:t>MATERIALITY</a:t>
            </a:r>
          </a:p>
          <a:p>
            <a:pPr marL="0" indent="0">
              <a:buNone/>
            </a:pPr>
            <a:r>
              <a:rPr lang="tr-TR" cap="none" dirty="0" smtClean="0">
                <a:solidFill>
                  <a:schemeClr val="accent1">
                    <a:lumMod val="50000"/>
                  </a:schemeClr>
                </a:solidFill>
              </a:rPr>
              <a:t>	   FLOODS-</a:t>
            </a:r>
            <a:r>
              <a:rPr lang="tr-TR" cap="none" dirty="0" smtClean="0">
                <a:solidFill>
                  <a:srgbClr val="92D050"/>
                </a:solidFill>
              </a:rPr>
              <a:t>LOSSES</a:t>
            </a:r>
          </a:p>
          <a:p>
            <a:pPr marL="0" indent="0">
              <a:buNone/>
            </a:pPr>
            <a:endParaRPr lang="tr-TR" sz="1600" cap="none" dirty="0">
              <a:solidFill>
                <a:schemeClr val="tx2"/>
              </a:solidFill>
              <a:latin typeface="+mj-lt"/>
              <a:ea typeface="+mj-ea"/>
              <a:cs typeface="+mj-cs"/>
            </a:endParaRPr>
          </a:p>
        </p:txBody>
      </p:sp>
      <p:pic>
        <p:nvPicPr>
          <p:cNvPr id="7" name="Resim 6"/>
          <p:cNvPicPr/>
          <p:nvPr/>
        </p:nvPicPr>
        <p:blipFill>
          <a:blip r:embed="rId2">
            <a:extLst>
              <a:ext uri="{28A0092B-C50C-407E-A947-70E740481C1C}">
                <a14:useLocalDpi xmlns:a14="http://schemas.microsoft.com/office/drawing/2010/main" val="0"/>
              </a:ext>
            </a:extLst>
          </a:blip>
          <a:srcRect/>
          <a:stretch>
            <a:fillRect/>
          </a:stretch>
        </p:blipFill>
        <p:spPr bwMode="auto">
          <a:xfrm>
            <a:off x="1973766" y="2408662"/>
            <a:ext cx="8006575" cy="2480719"/>
          </a:xfrm>
          <a:prstGeom prst="rect">
            <a:avLst/>
          </a:prstGeom>
          <a:noFill/>
          <a:ln>
            <a:noFill/>
          </a:ln>
        </p:spPr>
      </p:pic>
    </p:spTree>
    <p:extLst>
      <p:ext uri="{BB962C8B-B14F-4D97-AF65-F5344CB8AC3E}">
        <p14:creationId xmlns:p14="http://schemas.microsoft.com/office/powerpoint/2010/main" val="1736569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a:bodyPr>
          <a:lstStyle/>
          <a:p>
            <a:r>
              <a:rPr lang="tr-TR" sz="3600" b="1" dirty="0" err="1" smtClean="0"/>
              <a:t>Audıt</a:t>
            </a:r>
            <a:r>
              <a:rPr lang="tr-TR" sz="3600" b="1" dirty="0" smtClean="0"/>
              <a:t> on Flood </a:t>
            </a:r>
            <a:r>
              <a:rPr lang="tr-TR" sz="3600" b="1" dirty="0"/>
              <a:t>Risk </a:t>
            </a:r>
            <a:r>
              <a:rPr lang="tr-TR" sz="3600" b="1" dirty="0" smtClean="0"/>
              <a:t>Management</a:t>
            </a:r>
            <a:endParaRPr lang="tr-TR" sz="3600" dirty="0"/>
          </a:p>
        </p:txBody>
      </p:sp>
      <p:sp>
        <p:nvSpPr>
          <p:cNvPr id="5" name="İçerik Yer Tutucusu 4"/>
          <p:cNvSpPr>
            <a:spLocks noGrp="1"/>
          </p:cNvSpPr>
          <p:nvPr>
            <p:ph idx="1"/>
          </p:nvPr>
        </p:nvSpPr>
        <p:spPr>
          <a:xfrm>
            <a:off x="836340" y="1417639"/>
            <a:ext cx="10536945" cy="3717070"/>
          </a:xfrm>
          <a:gradFill>
            <a:gsLst>
              <a:gs pos="2000">
                <a:schemeClr val="bg2">
                  <a:tint val="90000"/>
                  <a:satMod val="92000"/>
                  <a:lumMod val="120000"/>
                </a:schemeClr>
              </a:gs>
              <a:gs pos="100000">
                <a:schemeClr val="bg2">
                  <a:shade val="98000"/>
                  <a:satMod val="120000"/>
                  <a:lumMod val="98000"/>
                </a:schemeClr>
              </a:gs>
            </a:gsLst>
            <a:path path="circle">
              <a:fillToRect l="50000" t="50000" r="100000" b="100000"/>
            </a:path>
          </a:gradFill>
        </p:spPr>
        <p:txBody>
          <a:bodyPr anchor="t">
            <a:normAutofit lnSpcReduction="10000"/>
          </a:bodyPr>
          <a:lstStyle/>
          <a:p>
            <a:pPr marL="0" indent="0" algn="ctr">
              <a:buNone/>
            </a:pPr>
            <a:r>
              <a:rPr lang="tr-TR" cap="none" dirty="0" smtClean="0">
                <a:solidFill>
                  <a:schemeClr val="accent1">
                    <a:lumMod val="50000"/>
                  </a:schemeClr>
                </a:solidFill>
              </a:rPr>
              <a:t>MATERIALITY</a:t>
            </a:r>
          </a:p>
          <a:p>
            <a:pPr>
              <a:buFont typeface="Wingdings" panose="05000000000000000000" pitchFamily="2" charset="2"/>
              <a:buChar char="Ø"/>
            </a:pPr>
            <a:r>
              <a:rPr lang="en-US" sz="1600" cap="none" dirty="0" smtClean="0">
                <a:latin typeface="Arial Black" panose="020B0A04020102020204" pitchFamily="34" charset="0"/>
              </a:rPr>
              <a:t>Flood</a:t>
            </a:r>
            <a:r>
              <a:rPr lang="en-US" sz="1600" cap="none" dirty="0">
                <a:latin typeface="Arial Black" panose="020B0A04020102020204" pitchFamily="34" charset="0"/>
              </a:rPr>
              <a:t>, </a:t>
            </a:r>
            <a:r>
              <a:rPr lang="en-US" sz="1600" cap="none" dirty="0" smtClean="0">
                <a:latin typeface="Arial Black" panose="020B0A04020102020204" pitchFamily="34" charset="0"/>
              </a:rPr>
              <a:t>ranks </a:t>
            </a:r>
            <a:r>
              <a:rPr lang="en-US" sz="1600" cap="none" dirty="0">
                <a:latin typeface="Arial Black" panose="020B0A04020102020204" pitchFamily="34" charset="0"/>
              </a:rPr>
              <a:t>second among all disasters and first among meteorological disasters in terms of loss of life and property in our country. </a:t>
            </a:r>
            <a:endParaRPr lang="tr-TR" sz="1600" cap="none" dirty="0" smtClean="0">
              <a:latin typeface="Arial Black" panose="020B0A04020102020204" pitchFamily="34" charset="0"/>
            </a:endParaRPr>
          </a:p>
          <a:p>
            <a:pPr marL="0" indent="0">
              <a:buNone/>
            </a:pPr>
            <a:endParaRPr lang="tr-TR" sz="1600" cap="none" dirty="0" smtClean="0">
              <a:latin typeface="Arial Black" panose="020B0A04020102020204" pitchFamily="34" charset="0"/>
            </a:endParaRPr>
          </a:p>
          <a:p>
            <a:pPr>
              <a:buFont typeface="Wingdings" panose="05000000000000000000" pitchFamily="2" charset="2"/>
              <a:buChar char="Ø"/>
            </a:pPr>
            <a:r>
              <a:rPr lang="en-US" sz="1600" cap="none" dirty="0" smtClean="0">
                <a:latin typeface="Arial Black" panose="020B0A04020102020204" pitchFamily="34" charset="0"/>
              </a:rPr>
              <a:t>Considering </a:t>
            </a:r>
            <a:r>
              <a:rPr lang="en-US" sz="1600" cap="none" dirty="0">
                <a:latin typeface="Arial Black" panose="020B0A04020102020204" pitchFamily="34" charset="0"/>
              </a:rPr>
              <a:t>the number of occurrences of floods over the years, the recent increase is remarkable. It is possible to see the same increase in the number of people affected by the </a:t>
            </a:r>
            <a:r>
              <a:rPr lang="en-US" sz="1600" cap="none" dirty="0" smtClean="0">
                <a:latin typeface="Arial Black" panose="020B0A04020102020204" pitchFamily="34" charset="0"/>
              </a:rPr>
              <a:t>flood</a:t>
            </a:r>
            <a:r>
              <a:rPr lang="tr-TR" sz="1600" cap="none" dirty="0" smtClean="0">
                <a:latin typeface="Arial Black" panose="020B0A04020102020204" pitchFamily="34" charset="0"/>
              </a:rPr>
              <a:t> </a:t>
            </a:r>
            <a:r>
              <a:rPr lang="en-US" sz="1600" cap="none" dirty="0" smtClean="0">
                <a:latin typeface="Arial Black" panose="020B0A04020102020204" pitchFamily="34" charset="0"/>
              </a:rPr>
              <a:t>and </a:t>
            </a:r>
            <a:r>
              <a:rPr lang="en-US" sz="1600" cap="none" dirty="0">
                <a:latin typeface="Arial Black" panose="020B0A04020102020204" pitchFamily="34" charset="0"/>
              </a:rPr>
              <a:t>financial </a:t>
            </a:r>
            <a:r>
              <a:rPr lang="en-US" sz="1600" cap="none" dirty="0" smtClean="0">
                <a:latin typeface="Arial Black" panose="020B0A04020102020204" pitchFamily="34" charset="0"/>
              </a:rPr>
              <a:t>losses. </a:t>
            </a:r>
            <a:endParaRPr lang="tr-TR" sz="1600" cap="none" dirty="0" smtClean="0">
              <a:latin typeface="Arial Black" panose="020B0A04020102020204" pitchFamily="34" charset="0"/>
            </a:endParaRPr>
          </a:p>
          <a:p>
            <a:pPr marL="0" indent="0">
              <a:buNone/>
            </a:pPr>
            <a:endParaRPr lang="tr-TR" sz="1600" cap="none" dirty="0" smtClean="0">
              <a:latin typeface="Arial Black" panose="020B0A04020102020204" pitchFamily="34" charset="0"/>
            </a:endParaRPr>
          </a:p>
          <a:p>
            <a:pPr>
              <a:buFont typeface="Wingdings" panose="05000000000000000000" pitchFamily="2" charset="2"/>
              <a:buChar char="Ø"/>
            </a:pPr>
            <a:r>
              <a:rPr lang="en-US" sz="1600" cap="none" dirty="0" smtClean="0">
                <a:latin typeface="Arial Black" panose="020B0A04020102020204" pitchFamily="34" charset="0"/>
              </a:rPr>
              <a:t>It </a:t>
            </a:r>
            <a:r>
              <a:rPr lang="en-US" sz="1600" cap="none" dirty="0">
                <a:latin typeface="Arial Black" panose="020B0A04020102020204" pitchFamily="34" charset="0"/>
              </a:rPr>
              <a:t>is noteworthy that the financial losses in the floods that have occurred in recent years are high.</a:t>
            </a:r>
            <a:endParaRPr lang="tr-TR" sz="1600" cap="none" dirty="0">
              <a:latin typeface="Arial Black" panose="020B0A04020102020204" pitchFamily="34" charset="0"/>
              <a:ea typeface="+mj-ea"/>
              <a:cs typeface="+mj-cs"/>
            </a:endParaRPr>
          </a:p>
        </p:txBody>
      </p:sp>
    </p:spTree>
    <p:extLst>
      <p:ext uri="{BB962C8B-B14F-4D97-AF65-F5344CB8AC3E}">
        <p14:creationId xmlns:p14="http://schemas.microsoft.com/office/powerpoint/2010/main" val="382949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a:bodyPr>
          <a:lstStyle/>
          <a:p>
            <a:r>
              <a:rPr lang="tr-TR" sz="3600" b="1" dirty="0" err="1" smtClean="0"/>
              <a:t>Audıt</a:t>
            </a:r>
            <a:r>
              <a:rPr lang="tr-TR" sz="3600" b="1" dirty="0" smtClean="0"/>
              <a:t> on Flood </a:t>
            </a:r>
            <a:r>
              <a:rPr lang="tr-TR" sz="3600" b="1" dirty="0"/>
              <a:t>Risk </a:t>
            </a:r>
            <a:r>
              <a:rPr lang="tr-TR" sz="3600" b="1" dirty="0" smtClean="0"/>
              <a:t>Management</a:t>
            </a:r>
            <a:endParaRPr lang="tr-TR" sz="3600" dirty="0"/>
          </a:p>
        </p:txBody>
      </p:sp>
      <p:sp>
        <p:nvSpPr>
          <p:cNvPr id="5" name="İçerik Yer Tutucusu 4"/>
          <p:cNvSpPr>
            <a:spLocks noGrp="1"/>
          </p:cNvSpPr>
          <p:nvPr>
            <p:ph idx="1"/>
          </p:nvPr>
        </p:nvSpPr>
        <p:spPr>
          <a:xfrm>
            <a:off x="836340" y="1417639"/>
            <a:ext cx="10536945" cy="3717070"/>
          </a:xfrm>
          <a:gradFill>
            <a:gsLst>
              <a:gs pos="2000">
                <a:schemeClr val="bg2">
                  <a:tint val="90000"/>
                  <a:satMod val="92000"/>
                  <a:lumMod val="120000"/>
                </a:schemeClr>
              </a:gs>
              <a:gs pos="100000">
                <a:schemeClr val="bg2">
                  <a:shade val="98000"/>
                  <a:satMod val="120000"/>
                  <a:lumMod val="98000"/>
                </a:schemeClr>
              </a:gs>
            </a:gsLst>
            <a:path path="circle">
              <a:fillToRect l="50000" t="50000" r="100000" b="100000"/>
            </a:path>
          </a:gradFill>
        </p:spPr>
        <p:txBody>
          <a:bodyPr anchor="t">
            <a:normAutofit/>
          </a:bodyPr>
          <a:lstStyle/>
          <a:p>
            <a:pPr marL="457200" lvl="1" indent="0" algn="ctr">
              <a:buNone/>
            </a:pPr>
            <a:r>
              <a:rPr lang="tr-TR" sz="2400" b="1" dirty="0" smtClean="0">
                <a:solidFill>
                  <a:schemeClr val="accent1">
                    <a:lumMod val="50000"/>
                  </a:schemeClr>
                </a:solidFill>
              </a:rPr>
              <a:t>Audit </a:t>
            </a:r>
            <a:r>
              <a:rPr lang="tr-TR" sz="2400" b="1" dirty="0" err="1">
                <a:solidFill>
                  <a:schemeClr val="accent1">
                    <a:lumMod val="50000"/>
                  </a:schemeClr>
                </a:solidFill>
              </a:rPr>
              <a:t>Questions</a:t>
            </a:r>
            <a:endParaRPr lang="tr-TR" sz="2400" dirty="0">
              <a:solidFill>
                <a:schemeClr val="accent1">
                  <a:lumMod val="50000"/>
                </a:schemeClr>
              </a:solidFill>
            </a:endParaRPr>
          </a:p>
          <a:p>
            <a:pPr marL="0" indent="0">
              <a:buNone/>
            </a:pPr>
            <a:endParaRPr lang="tr-TR" dirty="0" smtClean="0"/>
          </a:p>
          <a:p>
            <a:pPr marL="0" indent="0">
              <a:buNone/>
            </a:pPr>
            <a:r>
              <a:rPr lang="tr-TR" dirty="0" smtClean="0"/>
              <a:t>Question </a:t>
            </a:r>
            <a:r>
              <a:rPr lang="tr-TR" dirty="0"/>
              <a:t>1: Is </a:t>
            </a:r>
            <a:r>
              <a:rPr lang="tr-TR" dirty="0" err="1"/>
              <a:t>the</a:t>
            </a:r>
            <a:r>
              <a:rPr lang="tr-TR" dirty="0"/>
              <a:t> </a:t>
            </a:r>
            <a:r>
              <a:rPr lang="tr-TR" dirty="0" err="1"/>
              <a:t>planning</a:t>
            </a:r>
            <a:r>
              <a:rPr lang="tr-TR" dirty="0"/>
              <a:t> </a:t>
            </a:r>
            <a:r>
              <a:rPr lang="tr-TR" dirty="0" err="1"/>
              <a:t>and</a:t>
            </a:r>
            <a:r>
              <a:rPr lang="tr-TR" dirty="0"/>
              <a:t> organizational </a:t>
            </a:r>
            <a:r>
              <a:rPr lang="tr-TR" dirty="0" err="1"/>
              <a:t>structure</a:t>
            </a:r>
            <a:r>
              <a:rPr lang="tr-TR" dirty="0"/>
              <a:t> </a:t>
            </a:r>
            <a:r>
              <a:rPr lang="tr-TR" dirty="0" err="1"/>
              <a:t>sufficient</a:t>
            </a:r>
            <a:r>
              <a:rPr lang="tr-TR" dirty="0"/>
              <a:t> </a:t>
            </a:r>
            <a:r>
              <a:rPr lang="tr-TR" dirty="0" err="1"/>
              <a:t>to</a:t>
            </a:r>
            <a:r>
              <a:rPr lang="tr-TR" dirty="0"/>
              <a:t> </a:t>
            </a:r>
            <a:r>
              <a:rPr lang="tr-TR" dirty="0" err="1"/>
              <a:t>reduce</a:t>
            </a:r>
            <a:r>
              <a:rPr lang="tr-TR" dirty="0"/>
              <a:t> </a:t>
            </a:r>
            <a:r>
              <a:rPr lang="tr-TR" dirty="0" err="1"/>
              <a:t>the</a:t>
            </a:r>
            <a:r>
              <a:rPr lang="tr-TR" dirty="0"/>
              <a:t> </a:t>
            </a:r>
            <a:r>
              <a:rPr lang="tr-TR" dirty="0" err="1"/>
              <a:t>flood</a:t>
            </a:r>
            <a:r>
              <a:rPr lang="tr-TR" dirty="0"/>
              <a:t> risk?</a:t>
            </a:r>
            <a:endParaRPr lang="tr-TR" sz="1800" dirty="0"/>
          </a:p>
          <a:p>
            <a:pPr marL="0" indent="0">
              <a:buNone/>
            </a:pPr>
            <a:endParaRPr lang="tr-TR" dirty="0" smtClean="0"/>
          </a:p>
          <a:p>
            <a:pPr marL="0" indent="0">
              <a:buNone/>
            </a:pPr>
            <a:r>
              <a:rPr lang="tr-TR" dirty="0" smtClean="0"/>
              <a:t>Question </a:t>
            </a:r>
            <a:r>
              <a:rPr lang="tr-TR" dirty="0"/>
              <a:t>2: </a:t>
            </a:r>
            <a:r>
              <a:rPr lang="tr-TR" dirty="0" err="1"/>
              <a:t>Are</a:t>
            </a:r>
            <a:r>
              <a:rPr lang="tr-TR" dirty="0"/>
              <a:t> </a:t>
            </a:r>
            <a:r>
              <a:rPr lang="tr-TR" dirty="0" err="1"/>
              <a:t>measures</a:t>
            </a:r>
            <a:r>
              <a:rPr lang="tr-TR" dirty="0"/>
              <a:t> </a:t>
            </a:r>
            <a:r>
              <a:rPr lang="tr-TR" dirty="0" err="1"/>
              <a:t>to</a:t>
            </a:r>
            <a:r>
              <a:rPr lang="tr-TR" dirty="0"/>
              <a:t> </a:t>
            </a:r>
            <a:r>
              <a:rPr lang="tr-TR" dirty="0" err="1"/>
              <a:t>reduce</a:t>
            </a:r>
            <a:r>
              <a:rPr lang="tr-TR" dirty="0"/>
              <a:t> </a:t>
            </a:r>
            <a:r>
              <a:rPr lang="tr-TR" dirty="0" err="1"/>
              <a:t>the</a:t>
            </a:r>
            <a:r>
              <a:rPr lang="tr-TR" dirty="0"/>
              <a:t> risk of </a:t>
            </a:r>
            <a:r>
              <a:rPr lang="tr-TR" dirty="0" err="1"/>
              <a:t>flooding</a:t>
            </a:r>
            <a:r>
              <a:rPr lang="tr-TR" dirty="0"/>
              <a:t> </a:t>
            </a:r>
            <a:r>
              <a:rPr lang="tr-TR" dirty="0" err="1"/>
              <a:t>implemented</a:t>
            </a:r>
            <a:r>
              <a:rPr lang="tr-TR" dirty="0"/>
              <a:t>?</a:t>
            </a:r>
            <a:endParaRPr lang="tr-TR" sz="1800" dirty="0"/>
          </a:p>
        </p:txBody>
      </p:sp>
    </p:spTree>
    <p:extLst>
      <p:ext uri="{BB962C8B-B14F-4D97-AF65-F5344CB8AC3E}">
        <p14:creationId xmlns:p14="http://schemas.microsoft.com/office/powerpoint/2010/main" val="3617934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a:bodyPr>
          <a:lstStyle/>
          <a:p>
            <a:r>
              <a:rPr lang="tr-TR" sz="3600" b="1" dirty="0" err="1" smtClean="0"/>
              <a:t>Audıt</a:t>
            </a:r>
            <a:r>
              <a:rPr lang="tr-TR" sz="3600" b="1" dirty="0" smtClean="0"/>
              <a:t> on Flood </a:t>
            </a:r>
            <a:r>
              <a:rPr lang="tr-TR" sz="3600" b="1" dirty="0"/>
              <a:t>Risk </a:t>
            </a:r>
            <a:r>
              <a:rPr lang="tr-TR" sz="3600" b="1" dirty="0" smtClean="0"/>
              <a:t>Management</a:t>
            </a:r>
            <a:endParaRPr lang="tr-TR" sz="3600" dirty="0"/>
          </a:p>
        </p:txBody>
      </p:sp>
      <p:sp>
        <p:nvSpPr>
          <p:cNvPr id="5" name="İçerik Yer Tutucusu 4"/>
          <p:cNvSpPr>
            <a:spLocks noGrp="1"/>
          </p:cNvSpPr>
          <p:nvPr>
            <p:ph idx="1"/>
          </p:nvPr>
        </p:nvSpPr>
        <p:spPr>
          <a:xfrm>
            <a:off x="836340" y="1417639"/>
            <a:ext cx="10536945" cy="3717070"/>
          </a:xfrm>
          <a:gradFill>
            <a:gsLst>
              <a:gs pos="2000">
                <a:schemeClr val="bg2">
                  <a:tint val="90000"/>
                  <a:satMod val="92000"/>
                  <a:lumMod val="120000"/>
                </a:schemeClr>
              </a:gs>
              <a:gs pos="100000">
                <a:schemeClr val="bg2">
                  <a:shade val="98000"/>
                  <a:satMod val="120000"/>
                  <a:lumMod val="98000"/>
                </a:schemeClr>
              </a:gs>
            </a:gsLst>
            <a:path path="circle">
              <a:fillToRect l="50000" t="50000" r="100000" b="100000"/>
            </a:path>
          </a:gradFill>
        </p:spPr>
        <p:txBody>
          <a:bodyPr anchor="t">
            <a:normAutofit/>
          </a:bodyPr>
          <a:lstStyle/>
          <a:p>
            <a:pPr marL="457200" lvl="1" indent="0" algn="ctr">
              <a:buNone/>
            </a:pPr>
            <a:r>
              <a:rPr lang="tr-TR" sz="2400" b="1" dirty="0" smtClean="0">
                <a:solidFill>
                  <a:schemeClr val="accent1">
                    <a:lumMod val="50000"/>
                  </a:schemeClr>
                </a:solidFill>
              </a:rPr>
              <a:t>Audit CRITERIAS</a:t>
            </a:r>
            <a:endParaRPr lang="tr-TR" sz="2400" dirty="0">
              <a:solidFill>
                <a:schemeClr val="accent1">
                  <a:lumMod val="50000"/>
                </a:schemeClr>
              </a:solidFill>
            </a:endParaRPr>
          </a:p>
          <a:p>
            <a:pPr marL="0" indent="0">
              <a:buNone/>
            </a:pPr>
            <a:endParaRPr lang="tr-TR" dirty="0" smtClean="0"/>
          </a:p>
          <a:p>
            <a:pPr>
              <a:lnSpc>
                <a:spcPct val="200000"/>
              </a:lnSpc>
              <a:buFont typeface="Wingdings" panose="05000000000000000000" pitchFamily="2" charset="2"/>
              <a:buChar char="ü"/>
            </a:pPr>
            <a:r>
              <a:rPr lang="en-US" dirty="0">
                <a:solidFill>
                  <a:schemeClr val="accent6">
                    <a:lumMod val="50000"/>
                  </a:schemeClr>
                </a:solidFill>
              </a:rPr>
              <a:t>The Floods Directive (Directive 2007/60/EC</a:t>
            </a:r>
            <a:r>
              <a:rPr lang="en-US" dirty="0" smtClean="0">
                <a:solidFill>
                  <a:schemeClr val="accent6">
                    <a:lumMod val="50000"/>
                  </a:schemeClr>
                </a:solidFill>
              </a:rPr>
              <a:t>)</a:t>
            </a:r>
            <a:endParaRPr lang="tr-TR" dirty="0" smtClean="0">
              <a:solidFill>
                <a:schemeClr val="accent6">
                  <a:lumMod val="50000"/>
                </a:schemeClr>
              </a:solidFill>
            </a:endParaRPr>
          </a:p>
          <a:p>
            <a:pPr>
              <a:lnSpc>
                <a:spcPct val="200000"/>
              </a:lnSpc>
              <a:buFont typeface="Wingdings" panose="05000000000000000000" pitchFamily="2" charset="2"/>
              <a:buChar char="ü"/>
            </a:pPr>
            <a:r>
              <a:rPr lang="tr-TR" sz="1800" dirty="0" smtClean="0">
                <a:solidFill>
                  <a:schemeClr val="accent6">
                    <a:lumMod val="50000"/>
                  </a:schemeClr>
                </a:solidFill>
              </a:rPr>
              <a:t>NATIONAL </a:t>
            </a:r>
            <a:r>
              <a:rPr lang="tr-TR" sz="1800" dirty="0" err="1" smtClean="0">
                <a:solidFill>
                  <a:schemeClr val="accent6">
                    <a:lumMod val="50000"/>
                  </a:schemeClr>
                </a:solidFill>
              </a:rPr>
              <a:t>REGULATIONs</a:t>
            </a:r>
            <a:endParaRPr lang="tr-TR" sz="1800" dirty="0" smtClean="0">
              <a:solidFill>
                <a:schemeClr val="accent6">
                  <a:lumMod val="50000"/>
                </a:schemeClr>
              </a:solidFill>
            </a:endParaRPr>
          </a:p>
          <a:p>
            <a:pPr>
              <a:lnSpc>
                <a:spcPct val="200000"/>
              </a:lnSpc>
              <a:buFont typeface="Wingdings" panose="05000000000000000000" pitchFamily="2" charset="2"/>
              <a:buChar char="ü"/>
            </a:pPr>
            <a:r>
              <a:rPr lang="tr-TR" sz="1800" dirty="0" err="1" smtClean="0">
                <a:solidFill>
                  <a:schemeClr val="accent6">
                    <a:lumMod val="50000"/>
                  </a:schemeClr>
                </a:solidFill>
              </a:rPr>
              <a:t>Good</a:t>
            </a:r>
            <a:r>
              <a:rPr lang="tr-TR" sz="1800" dirty="0" smtClean="0">
                <a:solidFill>
                  <a:schemeClr val="accent6">
                    <a:lumMod val="50000"/>
                  </a:schemeClr>
                </a:solidFill>
              </a:rPr>
              <a:t> </a:t>
            </a:r>
            <a:r>
              <a:rPr lang="tr-TR" sz="1800" dirty="0" err="1" smtClean="0">
                <a:solidFill>
                  <a:schemeClr val="accent6">
                    <a:lumMod val="50000"/>
                  </a:schemeClr>
                </a:solidFill>
              </a:rPr>
              <a:t>practıce</a:t>
            </a:r>
            <a:endParaRPr lang="tr-TR" sz="1800" dirty="0">
              <a:solidFill>
                <a:schemeClr val="accent6">
                  <a:lumMod val="50000"/>
                </a:schemeClr>
              </a:solidFill>
            </a:endParaRPr>
          </a:p>
        </p:txBody>
      </p:sp>
    </p:spTree>
    <p:extLst>
      <p:ext uri="{BB962C8B-B14F-4D97-AF65-F5344CB8AC3E}">
        <p14:creationId xmlns:p14="http://schemas.microsoft.com/office/powerpoint/2010/main" val="3876829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solidFill>
            <a:schemeClr val="bg1">
              <a:lumMod val="85000"/>
            </a:schemeClr>
          </a:solidFill>
        </p:spPr>
        <p:txBody>
          <a:bodyPr>
            <a:normAutofit/>
          </a:bodyPr>
          <a:lstStyle/>
          <a:p>
            <a:r>
              <a:rPr lang="tr-TR" sz="3600" b="1" dirty="0" err="1" smtClean="0"/>
              <a:t>Audıt</a:t>
            </a:r>
            <a:r>
              <a:rPr lang="tr-TR" sz="3600" b="1" dirty="0" smtClean="0"/>
              <a:t> on Flood </a:t>
            </a:r>
            <a:r>
              <a:rPr lang="tr-TR" sz="3600" b="1" dirty="0"/>
              <a:t>Risk </a:t>
            </a:r>
            <a:r>
              <a:rPr lang="tr-TR" sz="3600" b="1" dirty="0" smtClean="0"/>
              <a:t>Management</a:t>
            </a:r>
            <a:endParaRPr lang="tr-TR" sz="3600" dirty="0"/>
          </a:p>
        </p:txBody>
      </p:sp>
      <p:sp>
        <p:nvSpPr>
          <p:cNvPr id="3" name="İçerik Yer Tutucusu 2"/>
          <p:cNvSpPr>
            <a:spLocks noGrp="1"/>
          </p:cNvSpPr>
          <p:nvPr>
            <p:ph sz="quarter" idx="13"/>
          </p:nvPr>
        </p:nvSpPr>
        <p:spPr>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marL="457200" lvl="1" indent="0" algn="ctr">
              <a:buNone/>
            </a:pPr>
            <a:r>
              <a:rPr lang="tr-TR" sz="2400" b="1" dirty="0">
                <a:solidFill>
                  <a:schemeClr val="accent1">
                    <a:lumMod val="50000"/>
                  </a:schemeClr>
                </a:solidFill>
              </a:rPr>
              <a:t>Audit </a:t>
            </a:r>
            <a:r>
              <a:rPr lang="tr-TR" sz="2400" b="1" dirty="0" err="1">
                <a:solidFill>
                  <a:schemeClr val="accent1">
                    <a:lumMod val="50000"/>
                  </a:schemeClr>
                </a:solidFill>
              </a:rPr>
              <a:t>Methodology</a:t>
            </a:r>
            <a:endParaRPr lang="tr-TR" dirty="0"/>
          </a:p>
          <a:p>
            <a:pPr>
              <a:lnSpc>
                <a:spcPct val="200000"/>
              </a:lnSpc>
              <a:buFont typeface="Wingdings" panose="05000000000000000000" pitchFamily="2" charset="2"/>
              <a:buChar char="ü"/>
            </a:pPr>
            <a:r>
              <a:rPr lang="tr-TR" dirty="0" err="1">
                <a:solidFill>
                  <a:schemeClr val="accent6">
                    <a:lumMod val="50000"/>
                  </a:schemeClr>
                </a:solidFill>
              </a:rPr>
              <a:t>Interviews</a:t>
            </a:r>
            <a:r>
              <a:rPr lang="tr-TR" dirty="0">
                <a:solidFill>
                  <a:schemeClr val="accent6">
                    <a:lumMod val="50000"/>
                  </a:schemeClr>
                </a:solidFill>
              </a:rPr>
              <a:t> </a:t>
            </a:r>
          </a:p>
          <a:p>
            <a:pPr>
              <a:lnSpc>
                <a:spcPct val="200000"/>
              </a:lnSpc>
              <a:buFont typeface="Wingdings" panose="05000000000000000000" pitchFamily="2" charset="2"/>
              <a:buChar char="ü"/>
            </a:pPr>
            <a:r>
              <a:rPr lang="tr-TR" sz="1800" dirty="0" err="1">
                <a:solidFill>
                  <a:schemeClr val="accent6">
                    <a:lumMod val="50000"/>
                  </a:schemeClr>
                </a:solidFill>
              </a:rPr>
              <a:t>Document</a:t>
            </a:r>
            <a:r>
              <a:rPr lang="tr-TR" sz="1800" dirty="0">
                <a:solidFill>
                  <a:schemeClr val="accent6">
                    <a:lumMod val="50000"/>
                  </a:schemeClr>
                </a:solidFill>
              </a:rPr>
              <a:t> review</a:t>
            </a:r>
          </a:p>
          <a:p>
            <a:pPr>
              <a:lnSpc>
                <a:spcPct val="200000"/>
              </a:lnSpc>
              <a:buFont typeface="Wingdings" panose="05000000000000000000" pitchFamily="2" charset="2"/>
              <a:buChar char="ü"/>
            </a:pPr>
            <a:r>
              <a:rPr lang="tr-TR" sz="1800" dirty="0" err="1">
                <a:solidFill>
                  <a:schemeClr val="accent6">
                    <a:lumMod val="50000"/>
                  </a:schemeClr>
                </a:solidFill>
              </a:rPr>
              <a:t>Practıces</a:t>
            </a:r>
            <a:r>
              <a:rPr lang="tr-TR" sz="1800" dirty="0">
                <a:solidFill>
                  <a:schemeClr val="accent6">
                    <a:lumMod val="50000"/>
                  </a:schemeClr>
                </a:solidFill>
              </a:rPr>
              <a:t> of </a:t>
            </a:r>
            <a:r>
              <a:rPr lang="tr-TR" sz="1800" dirty="0" err="1">
                <a:solidFill>
                  <a:schemeClr val="accent6">
                    <a:lumMod val="50000"/>
                  </a:schemeClr>
                </a:solidFill>
              </a:rPr>
              <a:t>Other</a:t>
            </a:r>
            <a:r>
              <a:rPr lang="tr-TR" sz="1800" dirty="0">
                <a:solidFill>
                  <a:schemeClr val="accent6">
                    <a:lumMod val="50000"/>
                  </a:schemeClr>
                </a:solidFill>
              </a:rPr>
              <a:t> </a:t>
            </a:r>
            <a:r>
              <a:rPr lang="tr-TR" sz="1800" dirty="0" err="1">
                <a:solidFill>
                  <a:schemeClr val="accent6">
                    <a:lumMod val="50000"/>
                  </a:schemeClr>
                </a:solidFill>
              </a:rPr>
              <a:t>country</a:t>
            </a:r>
            <a:r>
              <a:rPr lang="tr-TR" sz="1800" dirty="0">
                <a:solidFill>
                  <a:schemeClr val="accent6">
                    <a:lumMod val="50000"/>
                  </a:schemeClr>
                </a:solidFill>
              </a:rPr>
              <a:t> </a:t>
            </a:r>
          </a:p>
          <a:p>
            <a:endParaRPr lang="tr-TR" dirty="0"/>
          </a:p>
        </p:txBody>
      </p:sp>
      <p:sp>
        <p:nvSpPr>
          <p:cNvPr id="6" name="İçerik Yer Tutucusu 5"/>
          <p:cNvSpPr>
            <a:spLocks noGrp="1"/>
          </p:cNvSpPr>
          <p:nvPr>
            <p:ph sz="quarter" idx="14"/>
          </p:nvPr>
        </p:nvSpPr>
        <p:spPr>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marL="457200" lvl="1" indent="0" algn="ctr">
              <a:buNone/>
            </a:pPr>
            <a:r>
              <a:rPr lang="tr-TR" sz="2400" b="1" dirty="0" err="1">
                <a:solidFill>
                  <a:schemeClr val="accent1">
                    <a:lumMod val="50000"/>
                  </a:schemeClr>
                </a:solidFill>
              </a:rPr>
              <a:t>Responsıble</a:t>
            </a:r>
            <a:r>
              <a:rPr lang="tr-TR" sz="2400" b="1" dirty="0">
                <a:solidFill>
                  <a:schemeClr val="accent1">
                    <a:lumMod val="50000"/>
                  </a:schemeClr>
                </a:solidFill>
              </a:rPr>
              <a:t> </a:t>
            </a:r>
            <a:r>
              <a:rPr lang="tr-TR" sz="2400" b="1" dirty="0" err="1">
                <a:solidFill>
                  <a:schemeClr val="accent1">
                    <a:lumMod val="50000"/>
                  </a:schemeClr>
                </a:solidFill>
              </a:rPr>
              <a:t>ınstıtutıons</a:t>
            </a:r>
            <a:endParaRPr lang="tr-TR" sz="2400" b="1" dirty="0">
              <a:solidFill>
                <a:schemeClr val="accent1">
                  <a:lumMod val="50000"/>
                </a:schemeClr>
              </a:solidFill>
            </a:endParaRPr>
          </a:p>
          <a:p>
            <a:pPr>
              <a:buFont typeface="Wingdings" panose="05000000000000000000" pitchFamily="2" charset="2"/>
              <a:buChar char="q"/>
            </a:pPr>
            <a:r>
              <a:rPr lang="tr-TR" sz="1800" dirty="0" err="1">
                <a:solidFill>
                  <a:schemeClr val="accent6">
                    <a:lumMod val="50000"/>
                  </a:schemeClr>
                </a:solidFill>
              </a:rPr>
              <a:t>Ministry</a:t>
            </a:r>
            <a:r>
              <a:rPr lang="tr-TR" sz="1800" dirty="0">
                <a:solidFill>
                  <a:schemeClr val="accent6">
                    <a:lumMod val="50000"/>
                  </a:schemeClr>
                </a:solidFill>
              </a:rPr>
              <a:t> of </a:t>
            </a:r>
            <a:r>
              <a:rPr lang="tr-TR" sz="1800" dirty="0" err="1">
                <a:solidFill>
                  <a:schemeClr val="accent6">
                    <a:lumMod val="50000"/>
                  </a:schemeClr>
                </a:solidFill>
              </a:rPr>
              <a:t>Agriculture</a:t>
            </a:r>
            <a:r>
              <a:rPr lang="tr-TR" sz="1800" dirty="0">
                <a:solidFill>
                  <a:schemeClr val="accent6">
                    <a:lumMod val="50000"/>
                  </a:schemeClr>
                </a:solidFill>
              </a:rPr>
              <a:t> </a:t>
            </a:r>
            <a:r>
              <a:rPr lang="tr-TR" sz="1800" dirty="0" err="1">
                <a:solidFill>
                  <a:schemeClr val="accent6">
                    <a:lumMod val="50000"/>
                  </a:schemeClr>
                </a:solidFill>
              </a:rPr>
              <a:t>and</a:t>
            </a:r>
            <a:r>
              <a:rPr lang="tr-TR" sz="1800" dirty="0">
                <a:solidFill>
                  <a:schemeClr val="accent6">
                    <a:lumMod val="50000"/>
                  </a:schemeClr>
                </a:solidFill>
              </a:rPr>
              <a:t> </a:t>
            </a:r>
            <a:r>
              <a:rPr lang="tr-TR" sz="1800" dirty="0" err="1" smtClean="0">
                <a:solidFill>
                  <a:schemeClr val="accent6">
                    <a:lumMod val="50000"/>
                  </a:schemeClr>
                </a:solidFill>
              </a:rPr>
              <a:t>Forestry</a:t>
            </a:r>
            <a:endParaRPr lang="tr-TR" sz="1800" dirty="0" smtClean="0">
              <a:solidFill>
                <a:schemeClr val="accent6">
                  <a:lumMod val="50000"/>
                </a:schemeClr>
              </a:solidFill>
            </a:endParaRPr>
          </a:p>
          <a:p>
            <a:pPr>
              <a:buFont typeface="Wingdings" panose="05000000000000000000" pitchFamily="2" charset="2"/>
              <a:buChar char="q"/>
            </a:pPr>
            <a:r>
              <a:rPr lang="en-US" sz="1800" dirty="0">
                <a:solidFill>
                  <a:schemeClr val="accent6">
                    <a:lumMod val="50000"/>
                  </a:schemeClr>
                </a:solidFill>
              </a:rPr>
              <a:t>General Directorate of State Hydraulic </a:t>
            </a:r>
            <a:r>
              <a:rPr lang="en-US" sz="1800" dirty="0" smtClean="0">
                <a:solidFill>
                  <a:schemeClr val="accent6">
                    <a:lumMod val="50000"/>
                  </a:schemeClr>
                </a:solidFill>
              </a:rPr>
              <a:t>Works</a:t>
            </a:r>
            <a:endParaRPr lang="tr-TR" sz="1800" dirty="0" smtClean="0">
              <a:solidFill>
                <a:schemeClr val="accent6">
                  <a:lumMod val="50000"/>
                </a:schemeClr>
              </a:solidFill>
            </a:endParaRPr>
          </a:p>
          <a:p>
            <a:pPr>
              <a:buFont typeface="Wingdings" panose="05000000000000000000" pitchFamily="2" charset="2"/>
              <a:buChar char="q"/>
            </a:pPr>
            <a:r>
              <a:rPr lang="tr-TR" sz="1800" dirty="0" err="1" smtClean="0">
                <a:solidFill>
                  <a:schemeClr val="accent6">
                    <a:lumMod val="50000"/>
                  </a:schemeClr>
                </a:solidFill>
              </a:rPr>
              <a:t>Local</a:t>
            </a:r>
            <a:r>
              <a:rPr lang="tr-TR" sz="1800" dirty="0" smtClean="0">
                <a:solidFill>
                  <a:schemeClr val="accent6">
                    <a:lumMod val="50000"/>
                  </a:schemeClr>
                </a:solidFill>
              </a:rPr>
              <a:t> </a:t>
            </a:r>
            <a:r>
              <a:rPr lang="tr-TR" sz="1800" dirty="0" err="1" smtClean="0">
                <a:solidFill>
                  <a:schemeClr val="accent6">
                    <a:lumMod val="50000"/>
                  </a:schemeClr>
                </a:solidFill>
              </a:rPr>
              <a:t>governments</a:t>
            </a:r>
            <a:endParaRPr lang="tr-TR" sz="1800" dirty="0" smtClean="0">
              <a:solidFill>
                <a:schemeClr val="accent6">
                  <a:lumMod val="50000"/>
                </a:schemeClr>
              </a:solidFill>
            </a:endParaRPr>
          </a:p>
          <a:p>
            <a:pPr>
              <a:buFont typeface="Wingdings" panose="05000000000000000000" pitchFamily="2" charset="2"/>
              <a:buChar char="q"/>
            </a:pPr>
            <a:r>
              <a:rPr lang="tr-TR" sz="1800" dirty="0">
                <a:solidFill>
                  <a:schemeClr val="accent6">
                    <a:lumMod val="50000"/>
                  </a:schemeClr>
                </a:solidFill>
              </a:rPr>
              <a:t>General </a:t>
            </a:r>
            <a:r>
              <a:rPr lang="tr-TR" sz="1800" dirty="0" err="1">
                <a:solidFill>
                  <a:schemeClr val="accent6">
                    <a:lumMod val="50000"/>
                  </a:schemeClr>
                </a:solidFill>
              </a:rPr>
              <a:t>Directorate</a:t>
            </a:r>
            <a:r>
              <a:rPr lang="tr-TR" sz="1800" dirty="0">
                <a:solidFill>
                  <a:schemeClr val="accent6">
                    <a:lumMod val="50000"/>
                  </a:schemeClr>
                </a:solidFill>
              </a:rPr>
              <a:t> of </a:t>
            </a:r>
            <a:r>
              <a:rPr lang="tr-TR" sz="1800" dirty="0" err="1">
                <a:solidFill>
                  <a:schemeClr val="accent6">
                    <a:lumMod val="50000"/>
                  </a:schemeClr>
                </a:solidFill>
              </a:rPr>
              <a:t>Forestry</a:t>
            </a:r>
            <a:endParaRPr lang="tr-TR" sz="1800" dirty="0">
              <a:solidFill>
                <a:schemeClr val="accent6">
                  <a:lumMod val="50000"/>
                </a:schemeClr>
              </a:solidFill>
            </a:endParaRPr>
          </a:p>
        </p:txBody>
      </p:sp>
    </p:spTree>
    <p:extLst>
      <p:ext uri="{BB962C8B-B14F-4D97-AF65-F5344CB8AC3E}">
        <p14:creationId xmlns:p14="http://schemas.microsoft.com/office/powerpoint/2010/main" val="41598691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a Olay">
  <a:themeElements>
    <a:clrScheme name="Ana Olay">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Ana Olay">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a Olay">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TM04033927[[fn=Ana Olay]]</Template>
  <TotalTime>6262</TotalTime>
  <Words>1259</Words>
  <Application>Microsoft Office PowerPoint</Application>
  <PresentationFormat>Geniş ekran</PresentationFormat>
  <Paragraphs>133</Paragraphs>
  <Slides>20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20</vt:i4>
      </vt:variant>
    </vt:vector>
  </HeadingPairs>
  <TitlesOfParts>
    <vt:vector size="25" baseType="lpstr">
      <vt:lpstr>Arial</vt:lpstr>
      <vt:lpstr>Arial Black</vt:lpstr>
      <vt:lpstr>Impact</vt:lpstr>
      <vt:lpstr>Wingdings</vt:lpstr>
      <vt:lpstr>Ana Olay</vt:lpstr>
      <vt:lpstr>  TURKISH COURT OF ACCOUNTS    «AudIt PromotIng Government AccountabIlIty for EnvIronment»   Cüneyt AVŞAR PrIncIpal AudItor   october 2021 </vt:lpstr>
      <vt:lpstr>RECENT ENVIRONMENTAL AUDITS IN TURKISH SAI</vt:lpstr>
      <vt:lpstr>Audıt on Flood Risk Management</vt:lpstr>
      <vt:lpstr>Audıt on Flood Risk Management</vt:lpstr>
      <vt:lpstr>Audıt on Flood Risk Management</vt:lpstr>
      <vt:lpstr>Audıt on Flood Risk Management</vt:lpstr>
      <vt:lpstr>Audıt on Flood Risk Management</vt:lpstr>
      <vt:lpstr>Audıt on Flood Risk Management</vt:lpstr>
      <vt:lpstr>Audıt on Flood Risk Management</vt:lpstr>
      <vt:lpstr>Audıt on Flood Risk Management</vt:lpstr>
      <vt:lpstr>Audıt on Flood Risk Management</vt:lpstr>
      <vt:lpstr>Audıt on PLASTIC waste management</vt:lpstr>
      <vt:lpstr>Audıt on plastıc waste Management</vt:lpstr>
      <vt:lpstr>Audıt on plastıc waste Management</vt:lpstr>
      <vt:lpstr>Audıt on plastıc waste Management</vt:lpstr>
      <vt:lpstr>Audıt on plastıc waste Management</vt:lpstr>
      <vt:lpstr>Audıt on plastıc waste Management</vt:lpstr>
      <vt:lpstr>Audıt on plastıc waste Management</vt:lpstr>
      <vt:lpstr>Audıt on plastıc waste Management</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ENVIRONMENTAL AUDITS IN TURKISH SAI</dc:title>
  <dc:creator>Cüneyt AVŞAR</dc:creator>
  <cp:lastModifiedBy>Cüneyt AVŞAR</cp:lastModifiedBy>
  <cp:revision>28</cp:revision>
  <dcterms:created xsi:type="dcterms:W3CDTF">2021-09-22T07:09:08Z</dcterms:created>
  <dcterms:modified xsi:type="dcterms:W3CDTF">2021-10-06T06:05:09Z</dcterms:modified>
</cp:coreProperties>
</file>