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447" r:id="rId2"/>
    <p:sldId id="465" r:id="rId3"/>
    <p:sldId id="444" r:id="rId4"/>
    <p:sldId id="443" r:id="rId5"/>
    <p:sldId id="430" r:id="rId6"/>
    <p:sldId id="431" r:id="rId7"/>
    <p:sldId id="428" r:id="rId8"/>
    <p:sldId id="429" r:id="rId9"/>
    <p:sldId id="435" r:id="rId10"/>
    <p:sldId id="459" r:id="rId11"/>
    <p:sldId id="454" r:id="rId12"/>
    <p:sldId id="434" r:id="rId13"/>
    <p:sldId id="469" r:id="rId14"/>
    <p:sldId id="466" r:id="rId15"/>
    <p:sldId id="432" r:id="rId16"/>
    <p:sldId id="436" r:id="rId17"/>
    <p:sldId id="450" r:id="rId18"/>
    <p:sldId id="463" r:id="rId19"/>
    <p:sldId id="44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888F1B7E-8474-4447-AF82-8A2213AA69C2}">
          <p14:sldIdLst>
            <p14:sldId id="447"/>
          </p14:sldIdLst>
        </p14:section>
        <p14:section name="Content Slides" id="{19823C87-F31F-E346-AFC5-9FA24983B0CC}">
          <p14:sldIdLst>
            <p14:sldId id="465"/>
            <p14:sldId id="444"/>
            <p14:sldId id="443"/>
            <p14:sldId id="430"/>
            <p14:sldId id="431"/>
            <p14:sldId id="428"/>
            <p14:sldId id="429"/>
            <p14:sldId id="435"/>
            <p14:sldId id="459"/>
            <p14:sldId id="454"/>
            <p14:sldId id="434"/>
            <p14:sldId id="469"/>
            <p14:sldId id="466"/>
            <p14:sldId id="432"/>
            <p14:sldId id="436"/>
            <p14:sldId id="450"/>
            <p14:sldId id="463"/>
          </p14:sldIdLst>
        </p14:section>
        <p14:section name="Final Page" id="{2E45BA6D-186F-2442-80A6-285173F426D6}">
          <p14:sldIdLst>
            <p14:sldId id="4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Kosse" initials="RK" lastIdx="2" clrIdx="0">
    <p:extLst>
      <p:ext uri="{19B8F6BF-5375-455C-9EA6-DF929625EA0E}">
        <p15:presenceInfo xmlns:p15="http://schemas.microsoft.com/office/powerpoint/2012/main" userId="S::rachel.kosse@un.org::ef207bab-1a90-484e-bb0e-f29d3ce836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DC2"/>
    <a:srgbClr val="D4EEF5"/>
    <a:srgbClr val="E2F3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48772" autoAdjust="0"/>
  </p:normalViewPr>
  <p:slideViewPr>
    <p:cSldViewPr snapToGrid="0" snapToObjects="1">
      <p:cViewPr varScale="1">
        <p:scale>
          <a:sx n="32" d="100"/>
          <a:sy n="32" d="100"/>
        </p:scale>
        <p:origin x="2052" y="32"/>
      </p:cViewPr>
      <p:guideLst/>
    </p:cSldViewPr>
  </p:slideViewPr>
  <p:notesTextViewPr>
    <p:cViewPr>
      <p:scale>
        <a:sx n="1" d="1"/>
        <a:sy n="1" d="1"/>
      </p:scale>
      <p:origin x="0" y="0"/>
    </p:cViewPr>
  </p:notesTextViewPr>
  <p:sorterViewPr>
    <p:cViewPr>
      <p:scale>
        <a:sx n="100" d="100"/>
        <a:sy n="100" d="100"/>
      </p:scale>
      <p:origin x="0" y="-72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45156-CEC9-4365-BDE5-E119DFEF212A}" type="doc">
      <dgm:prSet loTypeId="urn:microsoft.com/office/officeart/2005/8/layout/radial3" loCatId="relationship" qsTypeId="urn:microsoft.com/office/officeart/2005/8/quickstyle/simple2" qsCatId="simple" csTypeId="urn:microsoft.com/office/officeart/2005/8/colors/accent1_4" csCatId="accent1" phldr="1"/>
      <dgm:spPr/>
      <dgm:t>
        <a:bodyPr/>
        <a:lstStyle/>
        <a:p>
          <a:endParaRPr lang="en-US"/>
        </a:p>
      </dgm:t>
    </dgm:pt>
    <dgm:pt modelId="{385D713B-FE8D-45E5-9DDF-2F3F3E0EB02E}">
      <dgm:prSet phldrT="[Text]" custT="1"/>
      <dgm:spPr/>
      <dgm:t>
        <a:bodyPr/>
        <a:lstStyle/>
        <a:p>
          <a:pPr>
            <a:spcAft>
              <a:spcPts val="0"/>
            </a:spcAft>
            <a:buFont typeface="Symbol" panose="05050102010706020507" pitchFamily="18" charset="2"/>
            <a:buNone/>
          </a:pPr>
          <a:r>
            <a:rPr lang="en-US" sz="2200" b="0" u="none" dirty="0"/>
            <a:t>1. Address Earth’s environmental emergencies and human well-being together </a:t>
          </a:r>
        </a:p>
        <a:p>
          <a:pPr>
            <a:spcAft>
              <a:spcPts val="0"/>
            </a:spcAft>
            <a:buFont typeface="Symbol" panose="05050102010706020507" pitchFamily="18" charset="2"/>
            <a:buNone/>
          </a:pPr>
          <a:r>
            <a:rPr lang="en-US" sz="2200" b="0" u="none" dirty="0"/>
            <a:t>2. Transform economic and financial systems so they lead and power the shift toward sustainability</a:t>
          </a:r>
        </a:p>
        <a:p>
          <a:pPr>
            <a:spcAft>
              <a:spcPts val="0"/>
            </a:spcAft>
            <a:buFont typeface="Symbol" panose="05050102010706020507" pitchFamily="18" charset="2"/>
            <a:buNone/>
          </a:pPr>
          <a:r>
            <a:rPr lang="en-US" sz="2200" b="0" u="none" dirty="0"/>
            <a:t>3. Transform food, water and energy systems to meet growing human needs in an equitable, resilient and environmentally friendly manner </a:t>
          </a:r>
        </a:p>
      </dgm:t>
    </dgm:pt>
    <dgm:pt modelId="{C94CF81D-0D7F-4593-AE26-FEE248D61FC4}" type="parTrans" cxnId="{DF10BE64-ECD0-42F6-8134-09D306EF1507}">
      <dgm:prSet/>
      <dgm:spPr/>
      <dgm:t>
        <a:bodyPr/>
        <a:lstStyle/>
        <a:p>
          <a:endParaRPr lang="en-US"/>
        </a:p>
      </dgm:t>
    </dgm:pt>
    <dgm:pt modelId="{4FE987B1-A16A-4562-BB7D-2BD0E0E1BD47}" type="sibTrans" cxnId="{DF10BE64-ECD0-42F6-8134-09D306EF1507}">
      <dgm:prSet/>
      <dgm:spPr/>
      <dgm:t>
        <a:bodyPr/>
        <a:lstStyle/>
        <a:p>
          <a:endParaRPr lang="en-US"/>
        </a:p>
      </dgm:t>
    </dgm:pt>
    <dgm:pt modelId="{127CFED2-95F9-43A2-90F4-6B06620B546B}">
      <dgm:prSet phldrT="[Text]" custT="1"/>
      <dgm:spPr/>
      <dgm:t>
        <a:bodyPr/>
        <a:lstStyle/>
        <a:p>
          <a:r>
            <a:rPr lang="en-US" sz="2000" b="0" dirty="0"/>
            <a:t>B:  Intergovernmental Organizations facilitate joint efforts </a:t>
          </a:r>
        </a:p>
      </dgm:t>
    </dgm:pt>
    <dgm:pt modelId="{6F3C759A-F730-47B9-9AE3-82C6EBB2245A}" type="parTrans" cxnId="{D2E8725C-009C-4FBD-B0F3-F5468A7E2121}">
      <dgm:prSet/>
      <dgm:spPr/>
      <dgm:t>
        <a:bodyPr/>
        <a:lstStyle/>
        <a:p>
          <a:endParaRPr lang="en-US"/>
        </a:p>
      </dgm:t>
    </dgm:pt>
    <dgm:pt modelId="{1A518DE9-5DA1-4ADF-AB5E-ACF5474C055C}" type="sibTrans" cxnId="{D2E8725C-009C-4FBD-B0F3-F5468A7E2121}">
      <dgm:prSet/>
      <dgm:spPr/>
      <dgm:t>
        <a:bodyPr/>
        <a:lstStyle/>
        <a:p>
          <a:endParaRPr lang="en-US"/>
        </a:p>
      </dgm:t>
    </dgm:pt>
    <dgm:pt modelId="{DAE7CFEE-A2EC-43A7-90B5-50FEC82C37B8}">
      <dgm:prSet phldrT="[Text]" custT="1"/>
      <dgm:spPr/>
      <dgm:t>
        <a:bodyPr/>
        <a:lstStyle/>
        <a:p>
          <a:r>
            <a:rPr lang="en-US" sz="2000" b="0" dirty="0"/>
            <a:t>C: Financial Organizations direct investments</a:t>
          </a:r>
        </a:p>
      </dgm:t>
    </dgm:pt>
    <dgm:pt modelId="{886F72B5-1B9B-4754-9A55-37E04CAC53DD}" type="parTrans" cxnId="{DD688FD6-BA5F-4AB3-A378-9A38234C7DF7}">
      <dgm:prSet/>
      <dgm:spPr/>
      <dgm:t>
        <a:bodyPr/>
        <a:lstStyle/>
        <a:p>
          <a:endParaRPr lang="en-US"/>
        </a:p>
      </dgm:t>
    </dgm:pt>
    <dgm:pt modelId="{AF36097A-1629-4F39-B55B-DC4F950E96DA}" type="sibTrans" cxnId="{DD688FD6-BA5F-4AB3-A378-9A38234C7DF7}">
      <dgm:prSet/>
      <dgm:spPr/>
      <dgm:t>
        <a:bodyPr/>
        <a:lstStyle/>
        <a:p>
          <a:endParaRPr lang="en-US"/>
        </a:p>
      </dgm:t>
    </dgm:pt>
    <dgm:pt modelId="{94E6A9D2-8009-413C-9EAE-88030FA88541}">
      <dgm:prSet phldrT="[Text]" custT="1"/>
      <dgm:spPr/>
      <dgm:t>
        <a:bodyPr/>
        <a:lstStyle/>
        <a:p>
          <a:r>
            <a:rPr lang="en-US" sz="2000" b="0" dirty="0"/>
            <a:t>D:  </a:t>
          </a:r>
          <a:r>
            <a:rPr lang="en-US" sz="2000" b="0" dirty="0">
              <a:solidFill>
                <a:prstClr val="black"/>
              </a:solidFill>
              <a:latin typeface="Calibri" panose="020F0502020204030204"/>
              <a:ea typeface="+mn-ea"/>
              <a:cs typeface="+mn-cs"/>
            </a:rPr>
            <a:t>Private sector</a:t>
          </a:r>
          <a:r>
            <a:rPr lang="en-GB" sz="2000" b="0" dirty="0">
              <a:solidFill>
                <a:prstClr val="black"/>
              </a:solidFill>
              <a:latin typeface="Calibri" panose="020F0502020204030204"/>
              <a:ea typeface="+mn-ea"/>
              <a:cs typeface="+mn-cs"/>
            </a:rPr>
            <a:t> innovates and implement</a:t>
          </a:r>
          <a:r>
            <a:rPr lang="en-US" sz="2000" b="0" dirty="0"/>
            <a:t>s</a:t>
          </a:r>
        </a:p>
      </dgm:t>
    </dgm:pt>
    <dgm:pt modelId="{FE5DB6B8-55B1-46C6-863E-18BAA9C6219B}" type="parTrans" cxnId="{C829369E-91F2-4658-80EE-E13C18D9C7DF}">
      <dgm:prSet/>
      <dgm:spPr/>
      <dgm:t>
        <a:bodyPr/>
        <a:lstStyle/>
        <a:p>
          <a:endParaRPr lang="en-US"/>
        </a:p>
      </dgm:t>
    </dgm:pt>
    <dgm:pt modelId="{E9F9CF4D-3EE7-4A5D-9CC5-D1FD1EF50FAA}" type="sibTrans" cxnId="{C829369E-91F2-4658-80EE-E13C18D9C7DF}">
      <dgm:prSet/>
      <dgm:spPr/>
      <dgm:t>
        <a:bodyPr/>
        <a:lstStyle/>
        <a:p>
          <a:endParaRPr lang="en-US"/>
        </a:p>
      </dgm:t>
    </dgm:pt>
    <dgm:pt modelId="{A6255B71-C5E2-4FFE-8E81-1B1DB9238D1B}">
      <dgm:prSet custT="1"/>
      <dgm:spPr/>
      <dgm:t>
        <a:bodyPr/>
        <a:lstStyle/>
        <a:p>
          <a:r>
            <a:rPr lang="en-US" sz="2000" b="0" dirty="0"/>
            <a:t>G:  Scientific and Educational Organization develops knowledge and understanding</a:t>
          </a:r>
        </a:p>
      </dgm:t>
    </dgm:pt>
    <dgm:pt modelId="{342410D1-6817-4A43-B822-AB239F3EC13F}" type="parTrans" cxnId="{7A8652B1-E584-43D6-AC59-3554659F13C4}">
      <dgm:prSet/>
      <dgm:spPr/>
      <dgm:t>
        <a:bodyPr/>
        <a:lstStyle/>
        <a:p>
          <a:endParaRPr lang="en-US"/>
        </a:p>
      </dgm:t>
    </dgm:pt>
    <dgm:pt modelId="{59E07A2A-0E5A-4370-A3A1-E94BB51C8149}" type="sibTrans" cxnId="{7A8652B1-E584-43D6-AC59-3554659F13C4}">
      <dgm:prSet/>
      <dgm:spPr/>
      <dgm:t>
        <a:bodyPr/>
        <a:lstStyle/>
        <a:p>
          <a:endParaRPr lang="en-US"/>
        </a:p>
      </dgm:t>
    </dgm:pt>
    <dgm:pt modelId="{70E9EA0C-997D-4099-BEA7-6604EBCCB4FE}">
      <dgm:prSet custT="1"/>
      <dgm:spPr/>
      <dgm:t>
        <a:bodyPr/>
        <a:lstStyle/>
        <a:p>
          <a:r>
            <a:rPr lang="en-US" sz="2000" b="0" kern="1200" dirty="0">
              <a:solidFill>
                <a:prstClr val="black"/>
              </a:solidFill>
              <a:latin typeface="Calibri" panose="020F0502020204030204"/>
              <a:ea typeface="+mn-ea"/>
              <a:cs typeface="+mn-cs"/>
            </a:rPr>
            <a:t>E:  </a:t>
          </a:r>
          <a:r>
            <a:rPr lang="en-US" sz="2000" b="0" kern="1200" dirty="0"/>
            <a:t>Non-Governmental Organizations (NGOs) conceive ideas and raise awareness</a:t>
          </a:r>
          <a:endParaRPr lang="en-US" sz="2000" b="0" kern="1200" dirty="0">
            <a:solidFill>
              <a:prstClr val="black"/>
            </a:solidFill>
            <a:latin typeface="Calibri" panose="020F0502020204030204"/>
            <a:ea typeface="+mn-ea"/>
            <a:cs typeface="+mn-cs"/>
          </a:endParaRPr>
        </a:p>
      </dgm:t>
    </dgm:pt>
    <dgm:pt modelId="{A34516C5-9D1C-4BDB-AF3B-84723863F33D}" type="parTrans" cxnId="{C28666CB-F9AB-48E8-8F75-30B1F82CA066}">
      <dgm:prSet/>
      <dgm:spPr/>
      <dgm:t>
        <a:bodyPr/>
        <a:lstStyle/>
        <a:p>
          <a:endParaRPr lang="en-US"/>
        </a:p>
      </dgm:t>
    </dgm:pt>
    <dgm:pt modelId="{6E48CF4C-B278-4A56-95F5-A7D59EB743ED}" type="sibTrans" cxnId="{C28666CB-F9AB-48E8-8F75-30B1F82CA066}">
      <dgm:prSet/>
      <dgm:spPr/>
      <dgm:t>
        <a:bodyPr/>
        <a:lstStyle/>
        <a:p>
          <a:endParaRPr lang="en-US"/>
        </a:p>
      </dgm:t>
    </dgm:pt>
    <dgm:pt modelId="{2C1BFE36-9DD5-4C89-AA68-67E897C31CD6}">
      <dgm:prSet phldrT="[Text]" custT="1"/>
      <dgm:spPr/>
      <dgm:t>
        <a:bodyPr/>
        <a:lstStyle/>
        <a:p>
          <a:r>
            <a:rPr lang="en-US" sz="2000" b="0" dirty="0"/>
            <a:t>A: Governments at all levels hold a leading role</a:t>
          </a:r>
        </a:p>
      </dgm:t>
    </dgm:pt>
    <dgm:pt modelId="{CD813613-3732-41DE-86A0-3CDA59486421}" type="sibTrans" cxnId="{09B0E373-7F5E-41E9-9713-BD2B18A90566}">
      <dgm:prSet/>
      <dgm:spPr/>
      <dgm:t>
        <a:bodyPr/>
        <a:lstStyle/>
        <a:p>
          <a:endParaRPr lang="en-US"/>
        </a:p>
      </dgm:t>
    </dgm:pt>
    <dgm:pt modelId="{D766B9BA-E758-4966-86F9-4943C1864330}" type="parTrans" cxnId="{09B0E373-7F5E-41E9-9713-BD2B18A90566}">
      <dgm:prSet/>
      <dgm:spPr/>
      <dgm:t>
        <a:bodyPr/>
        <a:lstStyle/>
        <a:p>
          <a:endParaRPr lang="en-US"/>
        </a:p>
      </dgm:t>
    </dgm:pt>
    <dgm:pt modelId="{5D6B73C7-7E0F-40BB-AB5E-B5E41E282842}">
      <dgm:prSet custT="1"/>
      <dgm:spPr/>
      <dgm:t>
        <a:bodyPr/>
        <a:lstStyle/>
        <a:p>
          <a:r>
            <a:rPr lang="en-US" sz="2000" b="0" dirty="0"/>
            <a:t>F:  Individuals, households, civil society and youth groups, and indigenous peoples and local communities) put theory into practice</a:t>
          </a:r>
        </a:p>
      </dgm:t>
    </dgm:pt>
    <dgm:pt modelId="{D646594E-17DE-49A1-B768-CCB753599002}" type="sibTrans" cxnId="{B3877A37-F7FA-4309-8ACB-B788DADF42B3}">
      <dgm:prSet/>
      <dgm:spPr/>
      <dgm:t>
        <a:bodyPr/>
        <a:lstStyle/>
        <a:p>
          <a:endParaRPr lang="en-US"/>
        </a:p>
      </dgm:t>
    </dgm:pt>
    <dgm:pt modelId="{C9D43A94-39BA-44EE-BDF4-00C3FF593B95}" type="parTrans" cxnId="{B3877A37-F7FA-4309-8ACB-B788DADF42B3}">
      <dgm:prSet/>
      <dgm:spPr/>
      <dgm:t>
        <a:bodyPr/>
        <a:lstStyle/>
        <a:p>
          <a:endParaRPr lang="en-US"/>
        </a:p>
      </dgm:t>
    </dgm:pt>
    <dgm:pt modelId="{96227A4F-84F4-41F4-BEEB-79418A094B10}" type="pres">
      <dgm:prSet presAssocID="{16445156-CEC9-4365-BDE5-E119DFEF212A}" presName="composite" presStyleCnt="0">
        <dgm:presLayoutVars>
          <dgm:chMax val="1"/>
          <dgm:dir/>
          <dgm:resizeHandles val="exact"/>
        </dgm:presLayoutVars>
      </dgm:prSet>
      <dgm:spPr/>
    </dgm:pt>
    <dgm:pt modelId="{D557AD16-9471-47FE-B6C0-40C0E0DB5BE1}" type="pres">
      <dgm:prSet presAssocID="{16445156-CEC9-4365-BDE5-E119DFEF212A}" presName="radial" presStyleCnt="0">
        <dgm:presLayoutVars>
          <dgm:animLvl val="ctr"/>
        </dgm:presLayoutVars>
      </dgm:prSet>
      <dgm:spPr/>
    </dgm:pt>
    <dgm:pt modelId="{C04736B9-E938-4F10-BF64-B842275D2733}" type="pres">
      <dgm:prSet presAssocID="{385D713B-FE8D-45E5-9DDF-2F3F3E0EB02E}" presName="centerShape" presStyleLbl="vennNode1" presStyleIdx="0" presStyleCnt="8" custScaleX="184966" custScaleY="125403"/>
      <dgm:spPr/>
    </dgm:pt>
    <dgm:pt modelId="{F5E8617C-387D-40F5-943E-E7161DF66805}" type="pres">
      <dgm:prSet presAssocID="{2C1BFE36-9DD5-4C89-AA68-67E897C31CD6}" presName="node" presStyleLbl="vennNode1" presStyleIdx="1" presStyleCnt="8" custScaleX="227216" custScaleY="53137" custRadScaleRad="105161" custRadScaleInc="-4989">
        <dgm:presLayoutVars>
          <dgm:bulletEnabled val="1"/>
        </dgm:presLayoutVars>
      </dgm:prSet>
      <dgm:spPr/>
    </dgm:pt>
    <dgm:pt modelId="{C9764444-5DBA-4C2D-9186-1BCA3C87AA19}" type="pres">
      <dgm:prSet presAssocID="{127CFED2-95F9-43A2-90F4-6B06620B546B}" presName="node" presStyleLbl="vennNode1" presStyleIdx="2" presStyleCnt="8" custScaleX="197995" custScaleY="90461" custRadScaleRad="166406" custRadScaleInc="27894">
        <dgm:presLayoutVars>
          <dgm:bulletEnabled val="1"/>
        </dgm:presLayoutVars>
      </dgm:prSet>
      <dgm:spPr/>
    </dgm:pt>
    <dgm:pt modelId="{0381CE7B-887B-4926-9478-94B0D925DBFC}" type="pres">
      <dgm:prSet presAssocID="{DAE7CFEE-A2EC-43A7-90B5-50FEC82C37B8}" presName="node" presStyleLbl="vennNode1" presStyleIdx="3" presStyleCnt="8" custScaleX="207307" custScaleY="59171" custRadScaleRad="164061" custRadScaleInc="-15367">
        <dgm:presLayoutVars>
          <dgm:bulletEnabled val="1"/>
        </dgm:presLayoutVars>
      </dgm:prSet>
      <dgm:spPr/>
    </dgm:pt>
    <dgm:pt modelId="{4CFA7721-AC5D-404F-80F7-FE87736EF15C}" type="pres">
      <dgm:prSet presAssocID="{94E6A9D2-8009-413C-9EAE-88030FA88541}" presName="node" presStyleLbl="vennNode1" presStyleIdx="4" presStyleCnt="8" custScaleX="221162" custScaleY="83561" custRadScaleRad="149346" custRadScaleInc="-58243">
        <dgm:presLayoutVars>
          <dgm:bulletEnabled val="1"/>
        </dgm:presLayoutVars>
      </dgm:prSet>
      <dgm:spPr/>
    </dgm:pt>
    <dgm:pt modelId="{0F724C76-199B-4812-909B-83318F9AF7C9}" type="pres">
      <dgm:prSet presAssocID="{5D6B73C7-7E0F-40BB-AB5E-B5E41E282842}" presName="node" presStyleLbl="vennNode1" presStyleIdx="5" presStyleCnt="8" custScaleX="194984" custScaleY="132656" custRadScaleRad="165585" custRadScaleInc="102500">
        <dgm:presLayoutVars>
          <dgm:bulletEnabled val="1"/>
        </dgm:presLayoutVars>
      </dgm:prSet>
      <dgm:spPr/>
    </dgm:pt>
    <dgm:pt modelId="{4FF78C17-3995-4353-BBD7-D48473607E04}" type="pres">
      <dgm:prSet presAssocID="{A6255B71-C5E2-4FFE-8E81-1B1DB9238D1B}" presName="node" presStyleLbl="vennNode1" presStyleIdx="6" presStyleCnt="8" custScaleX="187886" custScaleY="102191" custRadScaleRad="167609" custRadScaleInc="67553">
        <dgm:presLayoutVars>
          <dgm:bulletEnabled val="1"/>
        </dgm:presLayoutVars>
      </dgm:prSet>
      <dgm:spPr/>
    </dgm:pt>
    <dgm:pt modelId="{9E623978-4325-45DC-9CCC-8AAB5D7B8DBB}" type="pres">
      <dgm:prSet presAssocID="{70E9EA0C-997D-4099-BEA7-6604EBCCB4FE}" presName="node" presStyleLbl="vennNode1" presStyleIdx="7" presStyleCnt="8" custScaleX="232279" custScaleY="72739" custRadScaleRad="119334" custRadScaleInc="-195483">
        <dgm:presLayoutVars>
          <dgm:bulletEnabled val="1"/>
        </dgm:presLayoutVars>
      </dgm:prSet>
      <dgm:spPr/>
    </dgm:pt>
  </dgm:ptLst>
  <dgm:cxnLst>
    <dgm:cxn modelId="{85D8E50B-7D7A-4D07-88D4-5019A0D2C832}" type="presOf" srcId="{A6255B71-C5E2-4FFE-8E81-1B1DB9238D1B}" destId="{4FF78C17-3995-4353-BBD7-D48473607E04}" srcOrd="0" destOrd="0" presId="urn:microsoft.com/office/officeart/2005/8/layout/radial3"/>
    <dgm:cxn modelId="{06114515-8E53-4C0A-9F58-15F39CE547BC}" type="presOf" srcId="{127CFED2-95F9-43A2-90F4-6B06620B546B}" destId="{C9764444-5DBA-4C2D-9186-1BCA3C87AA19}" srcOrd="0" destOrd="0" presId="urn:microsoft.com/office/officeart/2005/8/layout/radial3"/>
    <dgm:cxn modelId="{3E01E62B-EB8F-4C2E-AD79-CAAA4FDB132B}" type="presOf" srcId="{94E6A9D2-8009-413C-9EAE-88030FA88541}" destId="{4CFA7721-AC5D-404F-80F7-FE87736EF15C}" srcOrd="0" destOrd="0" presId="urn:microsoft.com/office/officeart/2005/8/layout/radial3"/>
    <dgm:cxn modelId="{B3877A37-F7FA-4309-8ACB-B788DADF42B3}" srcId="{385D713B-FE8D-45E5-9DDF-2F3F3E0EB02E}" destId="{5D6B73C7-7E0F-40BB-AB5E-B5E41E282842}" srcOrd="4" destOrd="0" parTransId="{C9D43A94-39BA-44EE-BDF4-00C3FF593B95}" sibTransId="{D646594E-17DE-49A1-B768-CCB753599002}"/>
    <dgm:cxn modelId="{D439705B-4569-4A1A-A75D-3CD989549E3B}" type="presOf" srcId="{5D6B73C7-7E0F-40BB-AB5E-B5E41E282842}" destId="{0F724C76-199B-4812-909B-83318F9AF7C9}" srcOrd="0" destOrd="0" presId="urn:microsoft.com/office/officeart/2005/8/layout/radial3"/>
    <dgm:cxn modelId="{D2E8725C-009C-4FBD-B0F3-F5468A7E2121}" srcId="{385D713B-FE8D-45E5-9DDF-2F3F3E0EB02E}" destId="{127CFED2-95F9-43A2-90F4-6B06620B546B}" srcOrd="1" destOrd="0" parTransId="{6F3C759A-F730-47B9-9AE3-82C6EBB2245A}" sibTransId="{1A518DE9-5DA1-4ADF-AB5E-ACF5474C055C}"/>
    <dgm:cxn modelId="{DF10BE64-ECD0-42F6-8134-09D306EF1507}" srcId="{16445156-CEC9-4365-BDE5-E119DFEF212A}" destId="{385D713B-FE8D-45E5-9DDF-2F3F3E0EB02E}" srcOrd="0" destOrd="0" parTransId="{C94CF81D-0D7F-4593-AE26-FEE248D61FC4}" sibTransId="{4FE987B1-A16A-4562-BB7D-2BD0E0E1BD47}"/>
    <dgm:cxn modelId="{052E794C-EAC9-4F5A-A588-896A3E0BDEAC}" type="presOf" srcId="{16445156-CEC9-4365-BDE5-E119DFEF212A}" destId="{96227A4F-84F4-41F4-BEEB-79418A094B10}" srcOrd="0" destOrd="0" presId="urn:microsoft.com/office/officeart/2005/8/layout/radial3"/>
    <dgm:cxn modelId="{09B0E373-7F5E-41E9-9713-BD2B18A90566}" srcId="{385D713B-FE8D-45E5-9DDF-2F3F3E0EB02E}" destId="{2C1BFE36-9DD5-4C89-AA68-67E897C31CD6}" srcOrd="0" destOrd="0" parTransId="{D766B9BA-E758-4966-86F9-4943C1864330}" sibTransId="{CD813613-3732-41DE-86A0-3CDA59486421}"/>
    <dgm:cxn modelId="{C829369E-91F2-4658-80EE-E13C18D9C7DF}" srcId="{385D713B-FE8D-45E5-9DDF-2F3F3E0EB02E}" destId="{94E6A9D2-8009-413C-9EAE-88030FA88541}" srcOrd="3" destOrd="0" parTransId="{FE5DB6B8-55B1-46C6-863E-18BAA9C6219B}" sibTransId="{E9F9CF4D-3EE7-4A5D-9CC5-D1FD1EF50FAA}"/>
    <dgm:cxn modelId="{D498FEAF-F065-49E7-8568-C757229E2D96}" type="presOf" srcId="{385D713B-FE8D-45E5-9DDF-2F3F3E0EB02E}" destId="{C04736B9-E938-4F10-BF64-B842275D2733}" srcOrd="0" destOrd="0" presId="urn:microsoft.com/office/officeart/2005/8/layout/radial3"/>
    <dgm:cxn modelId="{7A8652B1-E584-43D6-AC59-3554659F13C4}" srcId="{385D713B-FE8D-45E5-9DDF-2F3F3E0EB02E}" destId="{A6255B71-C5E2-4FFE-8E81-1B1DB9238D1B}" srcOrd="5" destOrd="0" parTransId="{342410D1-6817-4A43-B822-AB239F3EC13F}" sibTransId="{59E07A2A-0E5A-4370-A3A1-E94BB51C8149}"/>
    <dgm:cxn modelId="{7D638CB2-D2D4-4DE5-8EBF-D5ABD87ACF65}" type="presOf" srcId="{DAE7CFEE-A2EC-43A7-90B5-50FEC82C37B8}" destId="{0381CE7B-887B-4926-9478-94B0D925DBFC}" srcOrd="0" destOrd="0" presId="urn:microsoft.com/office/officeart/2005/8/layout/radial3"/>
    <dgm:cxn modelId="{C28666CB-F9AB-48E8-8F75-30B1F82CA066}" srcId="{385D713B-FE8D-45E5-9DDF-2F3F3E0EB02E}" destId="{70E9EA0C-997D-4099-BEA7-6604EBCCB4FE}" srcOrd="6" destOrd="0" parTransId="{A34516C5-9D1C-4BDB-AF3B-84723863F33D}" sibTransId="{6E48CF4C-B278-4A56-95F5-A7D59EB743ED}"/>
    <dgm:cxn modelId="{DD688FD6-BA5F-4AB3-A378-9A38234C7DF7}" srcId="{385D713B-FE8D-45E5-9DDF-2F3F3E0EB02E}" destId="{DAE7CFEE-A2EC-43A7-90B5-50FEC82C37B8}" srcOrd="2" destOrd="0" parTransId="{886F72B5-1B9B-4754-9A55-37E04CAC53DD}" sibTransId="{AF36097A-1629-4F39-B55B-DC4F950E96DA}"/>
    <dgm:cxn modelId="{99F940DE-D90A-4EB2-B82B-F7E6B447D5CF}" type="presOf" srcId="{70E9EA0C-997D-4099-BEA7-6604EBCCB4FE}" destId="{9E623978-4325-45DC-9CCC-8AAB5D7B8DBB}" srcOrd="0" destOrd="0" presId="urn:microsoft.com/office/officeart/2005/8/layout/radial3"/>
    <dgm:cxn modelId="{97DC66DF-ABDC-407D-BA27-134CC8B4D343}" type="presOf" srcId="{2C1BFE36-9DD5-4C89-AA68-67E897C31CD6}" destId="{F5E8617C-387D-40F5-943E-E7161DF66805}" srcOrd="0" destOrd="0" presId="urn:microsoft.com/office/officeart/2005/8/layout/radial3"/>
    <dgm:cxn modelId="{91CDDD75-D4DB-43F0-A92B-1446D9765C27}" type="presParOf" srcId="{96227A4F-84F4-41F4-BEEB-79418A094B10}" destId="{D557AD16-9471-47FE-B6C0-40C0E0DB5BE1}" srcOrd="0" destOrd="0" presId="urn:microsoft.com/office/officeart/2005/8/layout/radial3"/>
    <dgm:cxn modelId="{286AFDFB-A5A6-492C-8301-385B9C2A9DDE}" type="presParOf" srcId="{D557AD16-9471-47FE-B6C0-40C0E0DB5BE1}" destId="{C04736B9-E938-4F10-BF64-B842275D2733}" srcOrd="0" destOrd="0" presId="urn:microsoft.com/office/officeart/2005/8/layout/radial3"/>
    <dgm:cxn modelId="{55C598C0-BECE-4D9C-BBFB-B32BE9DB83BE}" type="presParOf" srcId="{D557AD16-9471-47FE-B6C0-40C0E0DB5BE1}" destId="{F5E8617C-387D-40F5-943E-E7161DF66805}" srcOrd="1" destOrd="0" presId="urn:microsoft.com/office/officeart/2005/8/layout/radial3"/>
    <dgm:cxn modelId="{D9195790-55D4-425C-8944-8BBCEC69469A}" type="presParOf" srcId="{D557AD16-9471-47FE-B6C0-40C0E0DB5BE1}" destId="{C9764444-5DBA-4C2D-9186-1BCA3C87AA19}" srcOrd="2" destOrd="0" presId="urn:microsoft.com/office/officeart/2005/8/layout/radial3"/>
    <dgm:cxn modelId="{A88CE9F5-169B-4B16-87E1-B6981827A1E8}" type="presParOf" srcId="{D557AD16-9471-47FE-B6C0-40C0E0DB5BE1}" destId="{0381CE7B-887B-4926-9478-94B0D925DBFC}" srcOrd="3" destOrd="0" presId="urn:microsoft.com/office/officeart/2005/8/layout/radial3"/>
    <dgm:cxn modelId="{63D7BC52-6910-4CA0-A9E0-F67EC7C1951A}" type="presParOf" srcId="{D557AD16-9471-47FE-B6C0-40C0E0DB5BE1}" destId="{4CFA7721-AC5D-404F-80F7-FE87736EF15C}" srcOrd="4" destOrd="0" presId="urn:microsoft.com/office/officeart/2005/8/layout/radial3"/>
    <dgm:cxn modelId="{14AF9E79-C929-4BEB-8EBD-145B676FD364}" type="presParOf" srcId="{D557AD16-9471-47FE-B6C0-40C0E0DB5BE1}" destId="{0F724C76-199B-4812-909B-83318F9AF7C9}" srcOrd="5" destOrd="0" presId="urn:microsoft.com/office/officeart/2005/8/layout/radial3"/>
    <dgm:cxn modelId="{3BA37A88-CF5C-4827-9E78-C9034DCF58EA}" type="presParOf" srcId="{D557AD16-9471-47FE-B6C0-40C0E0DB5BE1}" destId="{4FF78C17-3995-4353-BBD7-D48473607E04}" srcOrd="6" destOrd="0" presId="urn:microsoft.com/office/officeart/2005/8/layout/radial3"/>
    <dgm:cxn modelId="{46D6D491-788C-445A-B442-32107F2BFA53}" type="presParOf" srcId="{D557AD16-9471-47FE-B6C0-40C0E0DB5BE1}" destId="{9E623978-4325-45DC-9CCC-8AAB5D7B8DBB}" srcOrd="7" destOrd="0" presId="urn:microsoft.com/office/officeart/2005/8/layout/radial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736B9-E938-4F10-BF64-B842275D2733}">
      <dsp:nvSpPr>
        <dsp:cNvPr id="0" name=""/>
        <dsp:cNvSpPr/>
      </dsp:nvSpPr>
      <dsp:spPr>
        <a:xfrm>
          <a:off x="2523196" y="835568"/>
          <a:ext cx="6611710" cy="4482598"/>
        </a:xfrm>
        <a:prstGeom prst="ellipse">
          <a:avLst/>
        </a:prstGeom>
        <a:solidFill>
          <a:schemeClr val="accent1">
            <a:shade val="80000"/>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ts val="0"/>
            </a:spcAft>
            <a:buFont typeface="Symbol" panose="05050102010706020507" pitchFamily="18" charset="2"/>
            <a:buNone/>
          </a:pPr>
          <a:r>
            <a:rPr lang="en-US" sz="2200" b="0" u="none" kern="1200" dirty="0"/>
            <a:t>1. Address Earth’s environmental emergencies and human well-being together </a:t>
          </a:r>
        </a:p>
        <a:p>
          <a:pPr marL="0" lvl="0" indent="0" algn="ctr" defTabSz="977900">
            <a:lnSpc>
              <a:spcPct val="90000"/>
            </a:lnSpc>
            <a:spcBef>
              <a:spcPct val="0"/>
            </a:spcBef>
            <a:spcAft>
              <a:spcPts val="0"/>
            </a:spcAft>
            <a:buFont typeface="Symbol" panose="05050102010706020507" pitchFamily="18" charset="2"/>
            <a:buNone/>
          </a:pPr>
          <a:r>
            <a:rPr lang="en-US" sz="2200" b="0" u="none" kern="1200" dirty="0"/>
            <a:t>2. Transform economic and financial systems so they lead and power the shift toward sustainability</a:t>
          </a:r>
        </a:p>
        <a:p>
          <a:pPr marL="0" lvl="0" indent="0" algn="ctr" defTabSz="977900">
            <a:lnSpc>
              <a:spcPct val="90000"/>
            </a:lnSpc>
            <a:spcBef>
              <a:spcPct val="0"/>
            </a:spcBef>
            <a:spcAft>
              <a:spcPts val="0"/>
            </a:spcAft>
            <a:buFont typeface="Symbol" panose="05050102010706020507" pitchFamily="18" charset="2"/>
            <a:buNone/>
          </a:pPr>
          <a:r>
            <a:rPr lang="en-US" sz="2200" b="0" u="none" kern="1200" dirty="0"/>
            <a:t>3. Transform food, water and energy systems to meet growing human needs in an equitable, resilient and environmentally friendly manner </a:t>
          </a:r>
        </a:p>
      </dsp:txBody>
      <dsp:txXfrm>
        <a:off x="3491459" y="1492029"/>
        <a:ext cx="4675184" cy="3169676"/>
      </dsp:txXfrm>
    </dsp:sp>
    <dsp:sp modelId="{F5E8617C-387D-40F5-943E-E7161DF66805}">
      <dsp:nvSpPr>
        <dsp:cNvPr id="0" name=""/>
        <dsp:cNvSpPr/>
      </dsp:nvSpPr>
      <dsp:spPr>
        <a:xfrm>
          <a:off x="3681962" y="0"/>
          <a:ext cx="4060980" cy="949705"/>
        </a:xfrm>
        <a:prstGeom prst="ellipse">
          <a:avLst/>
        </a:prstGeom>
        <a:solidFill>
          <a:schemeClr val="accent1">
            <a:shade val="80000"/>
            <a:alpha val="50000"/>
            <a:hueOff val="103871"/>
            <a:satOff val="-2286"/>
            <a:lumOff val="893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A: Governments at all levels hold a leading role</a:t>
          </a:r>
        </a:p>
      </dsp:txBody>
      <dsp:txXfrm>
        <a:off x="4276679" y="139081"/>
        <a:ext cx="2871546" cy="671543"/>
      </dsp:txXfrm>
    </dsp:sp>
    <dsp:sp modelId="{C9764444-5DBA-4C2D-9186-1BCA3C87AA19}">
      <dsp:nvSpPr>
        <dsp:cNvPr id="0" name=""/>
        <dsp:cNvSpPr/>
      </dsp:nvSpPr>
      <dsp:spPr>
        <a:xfrm>
          <a:off x="7818282" y="577249"/>
          <a:ext cx="3538719" cy="1616788"/>
        </a:xfrm>
        <a:prstGeom prst="ellipse">
          <a:avLst/>
        </a:prstGeom>
        <a:solidFill>
          <a:schemeClr val="accent1">
            <a:shade val="80000"/>
            <a:alpha val="50000"/>
            <a:hueOff val="207742"/>
            <a:satOff val="-4573"/>
            <a:lumOff val="1786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B:  Intergovernmental Organizations facilitate joint efforts </a:t>
          </a:r>
        </a:p>
      </dsp:txBody>
      <dsp:txXfrm>
        <a:off x="8336515" y="814022"/>
        <a:ext cx="2502253" cy="1143242"/>
      </dsp:txXfrm>
    </dsp:sp>
    <dsp:sp modelId="{0381CE7B-887B-4926-9478-94B0D925DBFC}">
      <dsp:nvSpPr>
        <dsp:cNvPr id="0" name=""/>
        <dsp:cNvSpPr/>
      </dsp:nvSpPr>
      <dsp:spPr>
        <a:xfrm>
          <a:off x="8024773" y="2899006"/>
          <a:ext cx="3705151" cy="1057549"/>
        </a:xfrm>
        <a:prstGeom prst="ellipse">
          <a:avLst/>
        </a:prstGeom>
        <a:solidFill>
          <a:schemeClr val="accent1">
            <a:shade val="80000"/>
            <a:alpha val="50000"/>
            <a:hueOff val="311613"/>
            <a:satOff val="-6859"/>
            <a:lumOff val="2680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C: Financial Organizations direct investments</a:t>
          </a:r>
        </a:p>
      </dsp:txBody>
      <dsp:txXfrm>
        <a:off x="8567380" y="3053880"/>
        <a:ext cx="2619937" cy="747801"/>
      </dsp:txXfrm>
    </dsp:sp>
    <dsp:sp modelId="{4CFA7721-AC5D-404F-80F7-FE87736EF15C}">
      <dsp:nvSpPr>
        <dsp:cNvPr id="0" name=""/>
        <dsp:cNvSpPr/>
      </dsp:nvSpPr>
      <dsp:spPr>
        <a:xfrm>
          <a:off x="6907241" y="4416340"/>
          <a:ext cx="3952778" cy="1493466"/>
        </a:xfrm>
        <a:prstGeom prst="ellipse">
          <a:avLst/>
        </a:prstGeom>
        <a:solidFill>
          <a:schemeClr val="accent1">
            <a:shade val="80000"/>
            <a:alpha val="50000"/>
            <a:hueOff val="415484"/>
            <a:satOff val="-9146"/>
            <a:lumOff val="3573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D:  </a:t>
          </a:r>
          <a:r>
            <a:rPr lang="en-US" sz="2000" b="0" kern="1200" dirty="0">
              <a:solidFill>
                <a:prstClr val="black"/>
              </a:solidFill>
              <a:latin typeface="Calibri" panose="020F0502020204030204"/>
              <a:ea typeface="+mn-ea"/>
              <a:cs typeface="+mn-cs"/>
            </a:rPr>
            <a:t>Private sector</a:t>
          </a:r>
          <a:r>
            <a:rPr lang="en-GB" sz="2000" b="0" kern="1200" dirty="0">
              <a:solidFill>
                <a:prstClr val="black"/>
              </a:solidFill>
              <a:latin typeface="Calibri" panose="020F0502020204030204"/>
              <a:ea typeface="+mn-ea"/>
              <a:cs typeface="+mn-cs"/>
            </a:rPr>
            <a:t> innovates and implement</a:t>
          </a:r>
          <a:r>
            <a:rPr lang="en-US" sz="2000" b="0" kern="1200" dirty="0"/>
            <a:t>s</a:t>
          </a:r>
        </a:p>
      </dsp:txBody>
      <dsp:txXfrm>
        <a:off x="7486112" y="4635053"/>
        <a:ext cx="2795036" cy="1056040"/>
      </dsp:txXfrm>
    </dsp:sp>
    <dsp:sp modelId="{0F724C76-199B-4812-909B-83318F9AF7C9}">
      <dsp:nvSpPr>
        <dsp:cNvPr id="0" name=""/>
        <dsp:cNvSpPr/>
      </dsp:nvSpPr>
      <dsp:spPr>
        <a:xfrm>
          <a:off x="68732" y="2714064"/>
          <a:ext cx="3484904" cy="2370930"/>
        </a:xfrm>
        <a:prstGeom prst="ellipse">
          <a:avLst/>
        </a:prstGeom>
        <a:solidFill>
          <a:schemeClr val="accent1">
            <a:shade val="80000"/>
            <a:alpha val="50000"/>
            <a:hueOff val="311613"/>
            <a:satOff val="-6859"/>
            <a:lumOff val="2680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F:  Individuals, households, civil society and youth groups, and indigenous peoples and local communities) put theory into practice</a:t>
          </a:r>
        </a:p>
      </dsp:txBody>
      <dsp:txXfrm>
        <a:off x="579084" y="3061279"/>
        <a:ext cx="2464200" cy="1676500"/>
      </dsp:txXfrm>
    </dsp:sp>
    <dsp:sp modelId="{4FF78C17-3995-4353-BBD7-D48473607E04}">
      <dsp:nvSpPr>
        <dsp:cNvPr id="0" name=""/>
        <dsp:cNvSpPr/>
      </dsp:nvSpPr>
      <dsp:spPr>
        <a:xfrm>
          <a:off x="297832" y="616293"/>
          <a:ext cx="3358043" cy="1826436"/>
        </a:xfrm>
        <a:prstGeom prst="ellipse">
          <a:avLst/>
        </a:prstGeom>
        <a:solidFill>
          <a:schemeClr val="accent1">
            <a:shade val="80000"/>
            <a:alpha val="50000"/>
            <a:hueOff val="207742"/>
            <a:satOff val="-4573"/>
            <a:lumOff val="1786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G:  Scientific and Educational Organization develops knowledge and understanding</a:t>
          </a:r>
        </a:p>
      </dsp:txBody>
      <dsp:txXfrm>
        <a:off x="789606" y="883768"/>
        <a:ext cx="2374495" cy="1291486"/>
      </dsp:txXfrm>
    </dsp:sp>
    <dsp:sp modelId="{9E623978-4325-45DC-9CCC-8AAB5D7B8DBB}">
      <dsp:nvSpPr>
        <dsp:cNvPr id="0" name=""/>
        <dsp:cNvSpPr/>
      </dsp:nvSpPr>
      <dsp:spPr>
        <a:xfrm>
          <a:off x="2364012" y="5035645"/>
          <a:ext cx="4151469" cy="1300047"/>
        </a:xfrm>
        <a:prstGeom prst="ellipse">
          <a:avLst/>
        </a:prstGeom>
        <a:solidFill>
          <a:schemeClr val="accent1">
            <a:shade val="80000"/>
            <a:alpha val="50000"/>
            <a:hueOff val="103871"/>
            <a:satOff val="-2286"/>
            <a:lumOff val="893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prstClr val="black"/>
              </a:solidFill>
              <a:latin typeface="Calibri" panose="020F0502020204030204"/>
              <a:ea typeface="+mn-ea"/>
              <a:cs typeface="+mn-cs"/>
            </a:rPr>
            <a:t>E:  </a:t>
          </a:r>
          <a:r>
            <a:rPr lang="en-US" sz="2000" b="0" kern="1200" dirty="0"/>
            <a:t>Non-Governmental Organizations (NGOs) conceive ideas and raise awareness</a:t>
          </a:r>
          <a:endParaRPr lang="en-US" sz="2000" b="0" kern="1200" dirty="0">
            <a:solidFill>
              <a:prstClr val="black"/>
            </a:solidFill>
            <a:latin typeface="Calibri" panose="020F0502020204030204"/>
            <a:ea typeface="+mn-ea"/>
            <a:cs typeface="+mn-cs"/>
          </a:endParaRPr>
        </a:p>
      </dsp:txBody>
      <dsp:txXfrm>
        <a:off x="2971981" y="5226032"/>
        <a:ext cx="2935531" cy="91927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A16114-94D5-C94E-A414-FD075A01461A}" type="datetimeFigureOut">
              <a:rPr lang="en-US" smtClean="0"/>
              <a:t>13/10/2021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426B78-950D-0B45-B694-D406D7D4BE9C}" type="slidenum">
              <a:rPr lang="en-US" smtClean="0"/>
              <a:t>‹#›</a:t>
            </a:fld>
            <a:endParaRPr lang="en-US"/>
          </a:p>
        </p:txBody>
      </p:sp>
    </p:spTree>
    <p:extLst>
      <p:ext uri="{BB962C8B-B14F-4D97-AF65-F5344CB8AC3E}">
        <p14:creationId xmlns:p14="http://schemas.microsoft.com/office/powerpoint/2010/main" val="312560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b="1" kern="1200" dirty="0">
                <a:solidFill>
                  <a:srgbClr val="FF0000"/>
                </a:solidFill>
                <a:effectLst/>
                <a:highlight>
                  <a:srgbClr val="FFFF00"/>
                </a:highlight>
                <a:latin typeface="+mn-lt"/>
                <a:ea typeface="+mn-ea"/>
                <a:cs typeface="+mn-cs"/>
              </a:rPr>
              <a:t>It is a synthesis of findings from some 25 major global assessments, including IPCC, IPBES, GEO, GBO and IRP. It does not reassess these assessments – it faithfully represents their carefully crafted findings - but sometimes the synthesis includes additional literature to update or complement the picture.</a:t>
            </a:r>
            <a:endParaRPr lang="nb-NO" sz="1200" b="1" kern="1200" dirty="0">
              <a:solidFill>
                <a:srgbClr val="FF0000"/>
              </a:solidFill>
              <a:effectLst/>
              <a:highlight>
                <a:srgbClr val="FFFF00"/>
              </a:highlight>
              <a:latin typeface="+mn-lt"/>
              <a:ea typeface="+mn-ea"/>
              <a:cs typeface="+mn-cs"/>
            </a:endParaRPr>
          </a:p>
          <a:p>
            <a:pPr marL="171450" lvl="0" indent="-171450">
              <a:buFont typeface="Arial" panose="020B0604020202020204" pitchFamily="34" charset="0"/>
              <a:buChar char="•"/>
            </a:pPr>
            <a:r>
              <a:rPr lang="en-GB" sz="1200" b="1" kern="1200" dirty="0">
                <a:solidFill>
                  <a:srgbClr val="FF0000"/>
                </a:solidFill>
                <a:effectLst/>
                <a:highlight>
                  <a:srgbClr val="FFFF00"/>
                </a:highlight>
                <a:latin typeface="+mn-lt"/>
                <a:ea typeface="+mn-ea"/>
                <a:cs typeface="+mn-cs"/>
              </a:rPr>
              <a:t>The synthesis is prepared by more than 50 leading experts from nearly 30 countries familiar with the major assessments.  </a:t>
            </a:r>
            <a:r>
              <a:rPr lang="en-GB" sz="1200" kern="1200" dirty="0">
                <a:solidFill>
                  <a:schemeClr val="tx1"/>
                </a:solidFill>
                <a:effectLst/>
                <a:latin typeface="+mn-lt"/>
                <a:ea typeface="+mn-ea"/>
                <a:cs typeface="+mn-cs"/>
              </a:rPr>
              <a:t>The process has been extremely rapid and taken less than a year. It has not allowed for the involvement of neither Member States not stakeholders, but the synthesis is based on the work of thousands of experts and the many governments involved in the underlying assessments.</a:t>
            </a: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 report demonstrates that the messages across assessments are consistent, and that the environmental challenges have grown in number and severity ever since the 1972 Stockholm Conference the Human Environment. The conclusion in the report is that they now combine to an environmental emergency.</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 report was launched by UNSG and UNEP ED in Feb 2021, and serves scientific basis for UNEA5 in 2021 and UNEP/Stockholm +50 in 2022.</a:t>
            </a:r>
            <a:endParaRPr lang="en-US" b="1" dirty="0"/>
          </a:p>
        </p:txBody>
      </p:sp>
      <p:sp>
        <p:nvSpPr>
          <p:cNvPr id="4" name="Slide Number Placeholder 3"/>
          <p:cNvSpPr>
            <a:spLocks noGrp="1"/>
          </p:cNvSpPr>
          <p:nvPr>
            <p:ph type="sldNum" sz="quarter" idx="5"/>
          </p:nvPr>
        </p:nvSpPr>
        <p:spPr/>
        <p:txBody>
          <a:bodyPr/>
          <a:lstStyle/>
          <a:p>
            <a:fld id="{12426B78-950D-0B45-B694-D406D7D4BE9C}" type="slidenum">
              <a:rPr lang="en-US" smtClean="0"/>
              <a:t>1</a:t>
            </a:fld>
            <a:endParaRPr lang="en-US"/>
          </a:p>
        </p:txBody>
      </p:sp>
    </p:spTree>
    <p:extLst>
      <p:ext uri="{BB962C8B-B14F-4D97-AF65-F5344CB8AC3E}">
        <p14:creationId xmlns:p14="http://schemas.microsoft.com/office/powerpoint/2010/main" val="44697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Well </a:t>
            </a:r>
            <a:r>
              <a:rPr lang="en-US" dirty="0"/>
              <a:t>the international community has agreed on these limits by setting environmental targets, informed by science. </a:t>
            </a:r>
          </a:p>
          <a:p>
            <a:pPr marL="171450" indent="-171450">
              <a:buFont typeface="Arial" panose="020B0604020202020204" pitchFamily="34" charset="0"/>
              <a:buChar char="•"/>
            </a:pPr>
            <a:r>
              <a:rPr lang="en-US" dirty="0"/>
              <a:t>Despite some progress, efforts to meet the targets have largely failed. </a:t>
            </a:r>
          </a:p>
          <a:p>
            <a:pPr marL="171450" indent="-171450">
              <a:buFont typeface="Arial" panose="020B0604020202020204" pitchFamily="34" charset="0"/>
              <a:buChar char="•"/>
            </a:pPr>
            <a:r>
              <a:rPr lang="en-GB" dirty="0"/>
              <a:t>Society is not on course to fulfil the Paris Agreement to limit global warming to well below 2°C.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 the current rate, warming will reach 1.5°C by around 2040 and possibly earlier. Taken together, current national policies to reduce greenhouse gas emissions put the world on a pathway to warming of at least 3</a:t>
            </a:r>
            <a:r>
              <a:rPr lang="en-GB" baseline="30000" dirty="0"/>
              <a:t>o</a:t>
            </a:r>
            <a:r>
              <a:rPr lang="en-GB" dirty="0"/>
              <a:t>C by 2100, but this may change with renewed pledges.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Two independent analyses, the CBD’s (Convention for Biological Diversity) GBO-5 (the Fifth Global Biodiversity Outlook) and IPBES Global Assessment, both show that none of the Aichi Biodiversity Targets have been fully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world have</a:t>
            </a:r>
            <a:r>
              <a:rPr lang="en-US" baseline="0" dirty="0"/>
              <a:t> made progress on some elements shown in green and blue, but progress in most elements are insufficient or lacking as shown in yellow and red and in some cases going backwards as shown in purple.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These agreed international goals are regularly updated as they expire as is the case for the Aichi targets. But they also may need to be updated as new knowledge emerge and this why the world in the the Paris agreement to pursue efforts to further limit the temperature increase to 1.5</a:t>
            </a:r>
            <a:r>
              <a:rPr lang="en-US" baseline="30000" dirty="0"/>
              <a:t>o</a:t>
            </a:r>
            <a:r>
              <a:rPr lang="en-US" baseline="0" dirty="0"/>
              <a: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endParaRPr lang="en-US" baseline="0" dirty="0"/>
          </a:p>
        </p:txBody>
      </p:sp>
      <p:sp>
        <p:nvSpPr>
          <p:cNvPr id="4" name="Slide Number Placeholder 3"/>
          <p:cNvSpPr>
            <a:spLocks noGrp="1"/>
          </p:cNvSpPr>
          <p:nvPr>
            <p:ph type="sldNum" sz="quarter" idx="5"/>
          </p:nvPr>
        </p:nvSpPr>
        <p:spPr/>
        <p:txBody>
          <a:bodyPr/>
          <a:lstStyle/>
          <a:p>
            <a:fld id="{12426B78-950D-0B45-B694-D406D7D4BE9C}" type="slidenum">
              <a:rPr lang="en-US" smtClean="0"/>
              <a:t>10</a:t>
            </a:fld>
            <a:endParaRPr lang="en-US"/>
          </a:p>
        </p:txBody>
      </p:sp>
    </p:spTree>
    <p:extLst>
      <p:ext uri="{BB962C8B-B14F-4D97-AF65-F5344CB8AC3E}">
        <p14:creationId xmlns:p14="http://schemas.microsoft.com/office/powerpoint/2010/main" val="260665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why we should not listen to the people who</a:t>
            </a:r>
            <a:r>
              <a:rPr lang="en-US" baseline="0" dirty="0"/>
              <a:t> would like to live in a warmer climate.</a:t>
            </a:r>
          </a:p>
          <a:p>
            <a:pPr marL="171450" indent="-171450">
              <a:buFont typeface="Arial" panose="020B0604020202020204" pitchFamily="34" charset="0"/>
              <a:buChar char="•"/>
            </a:pPr>
            <a:r>
              <a:rPr lang="en-US" dirty="0"/>
              <a:t>This burning embers diagram show assessed risks associated with climate change. </a:t>
            </a:r>
            <a:r>
              <a:rPr lang="en-US" baseline="0" dirty="0"/>
              <a:t>Risks increase from yellow via red to purple.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of the five panels cover different natural and human systems. A covers unique and threatened natural and human systems – b) extreme weather events – c) vulnerability of developing countries – d) aggregate ecological and economic impacts – e) large scale change such as changes in ocean currents.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bars in each panel indicates the four latest IPCC reports with the oldest on the left hand side and the most recent to the right.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dotted lines show how risks of climate change are considered more severe now than previously thought some 20 years ago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Risks are occurring with smaller changes in temperature than previously thought</a:t>
            </a:r>
          </a:p>
          <a:p>
            <a:pPr marL="171450" indent="-171450">
              <a:buFont typeface="Arial" panose="020B0604020202020204" pitchFamily="34" charset="0"/>
              <a:buChar char="•"/>
            </a:pPr>
            <a:r>
              <a:rPr lang="en-US" dirty="0"/>
              <a:t>Climate change together with other factors poses a significant risk to nature and people.</a:t>
            </a:r>
          </a:p>
          <a:p>
            <a:endParaRPr lang="en-US" dirty="0"/>
          </a:p>
          <a:p>
            <a:endParaRPr lang="en-US" dirty="0"/>
          </a:p>
        </p:txBody>
      </p:sp>
      <p:sp>
        <p:nvSpPr>
          <p:cNvPr id="4" name="Slide Number Placeholder 3"/>
          <p:cNvSpPr>
            <a:spLocks noGrp="1"/>
          </p:cNvSpPr>
          <p:nvPr>
            <p:ph type="sldNum" sz="quarter" idx="5"/>
          </p:nvPr>
        </p:nvSpPr>
        <p:spPr/>
        <p:txBody>
          <a:bodyPr/>
          <a:lstStyle/>
          <a:p>
            <a:fld id="{12426B78-950D-0B45-B694-D406D7D4BE9C}" type="slidenum">
              <a:rPr lang="en-US" smtClean="0"/>
              <a:t>11</a:t>
            </a:fld>
            <a:endParaRPr lang="en-US"/>
          </a:p>
        </p:txBody>
      </p:sp>
    </p:spTree>
    <p:extLst>
      <p:ext uri="{BB962C8B-B14F-4D97-AF65-F5344CB8AC3E}">
        <p14:creationId xmlns:p14="http://schemas.microsoft.com/office/powerpoint/2010/main" val="374495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Environmental degradation threatens the achievement of the SDGs.</a:t>
            </a:r>
            <a:r>
              <a:rPr lang="en-US" baseline="0" dirty="0"/>
              <a:t> Indeed Human well-being goals in the upper ring rests on production and consumption goals in the middle ring which in turn is based the goals related to nature. This version of the diagram sometimes referred to as the wedding cake is adapted from GEO.</a:t>
            </a:r>
            <a:endParaRPr lang="en-US" dirty="0"/>
          </a:p>
          <a:p>
            <a:pPr marL="171450" indent="-171450">
              <a:buFont typeface="Arial" panose="020B0604020202020204" pitchFamily="34" charset="0"/>
              <a:buChar char="•"/>
            </a:pPr>
            <a:r>
              <a:rPr lang="en-US" dirty="0"/>
              <a:t>Environmental changes are undermining hard-won development gains by causing economic costs and millions of premature deaths annually. It is impeding progress towards ending poverty and hunger, reducing inequalities and promoting sustainable economic growth, work for all and peaceful and inclusive societies.</a:t>
            </a:r>
          </a:p>
          <a:p>
            <a:pPr marL="171450" indent="-171450">
              <a:buFont typeface="Arial" panose="020B0604020202020204" pitchFamily="34" charset="0"/>
              <a:buChar char="•"/>
            </a:pPr>
            <a:r>
              <a:rPr lang="en-US" dirty="0"/>
              <a:t>In 2018, damages from climate-related natural disasters cost about $155 billion.</a:t>
            </a:r>
          </a:p>
          <a:p>
            <a:pPr marL="171450" indent="-171450">
              <a:buFont typeface="Arial" panose="020B0604020202020204" pitchFamily="34" charset="0"/>
              <a:buChar char="•"/>
            </a:pPr>
            <a:r>
              <a:rPr lang="en-US" dirty="0"/>
              <a:t>An eroding web of life means trouble. Worldwide, 3.2 billion people are adversely affected by land degradation. The loss of animal pollinators, critical to more than 75 per cent of food crops, including many fruit and vegetables and cash crops such as coffee, cocoa and almonds, threatens annual global crop output worth between $235 billion and $577 billion.</a:t>
            </a:r>
          </a:p>
          <a:p>
            <a:pPr marL="171450" indent="-171450">
              <a:buFont typeface="Arial" panose="020B0604020202020204" pitchFamily="34" charset="0"/>
              <a:buChar char="•"/>
            </a:pPr>
            <a:r>
              <a:rPr lang="en-US" dirty="0"/>
              <a:t>Pollution causes about 9 million premature deaths annually, primarily from indoor and outdoor air pollution.</a:t>
            </a:r>
          </a:p>
          <a:p>
            <a:pPr marL="171450" indent="-171450">
              <a:buFont typeface="Arial" panose="020B0604020202020204" pitchFamily="34" charset="0"/>
              <a:buChar char="•"/>
            </a:pPr>
            <a:r>
              <a:rPr lang="en-US" dirty="0"/>
              <a:t>The burden of environmental decline ways heaviest on the poor and vulnerable and looms even larger over today’s young and future generations. The more we delay action the more it will take those coming after us to solve the problem.</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34058A7-1EF4-42E6-9E2F-47C58B256A9A}" type="slidenum">
              <a:rPr lang="en-US" smtClean="0"/>
              <a:t>12</a:t>
            </a:fld>
            <a:endParaRPr lang="en-US" dirty="0"/>
          </a:p>
        </p:txBody>
      </p:sp>
    </p:spTree>
    <p:extLst>
      <p:ext uri="{BB962C8B-B14F-4D97-AF65-F5344CB8AC3E}">
        <p14:creationId xmlns:p14="http://schemas.microsoft.com/office/powerpoint/2010/main" val="2282625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Environment is about the economy, well-being, health and jobs. It is the foundation as you showed in the wedding cake diagram.</a:t>
            </a:r>
          </a:p>
          <a:p>
            <a:pPr marL="171450" indent="-171450">
              <a:buFont typeface="Arial" panose="020B0604020202020204" pitchFamily="34" charset="0"/>
              <a:buChar char="•"/>
            </a:pPr>
            <a:r>
              <a:rPr lang="en-US" dirty="0"/>
              <a:t>We are struggling to achieve the SDGs because we have failed to address the root causes of the problems. We need to turn our attention to transforming humankind's relation with nature. That is the key to a sustainable future.</a:t>
            </a:r>
          </a:p>
          <a:p>
            <a:pPr marL="171450" indent="-171450">
              <a:buFont typeface="Arial" panose="020B0604020202020204" pitchFamily="34" charset="0"/>
              <a:buChar char="•"/>
            </a:pPr>
            <a:r>
              <a:rPr lang="en-US" dirty="0"/>
              <a:t>Human knowledge, ingenuity, technology and cooperation can transform societies and economies and secure a sustainable future</a:t>
            </a:r>
          </a:p>
          <a:p>
            <a:pPr marL="171450" indent="-171450">
              <a:buFont typeface="Arial" panose="020B0604020202020204" pitchFamily="34" charset="0"/>
              <a:buChar char="•"/>
            </a:pPr>
            <a:r>
              <a:rPr lang="en-US" dirty="0"/>
              <a:t>This transformation will involve a fundamental change in the technological, economic and social organization of society, including world-views, norms, values and governance</a:t>
            </a:r>
          </a:p>
          <a:p>
            <a:pPr marL="171450" indent="-171450">
              <a:buFont typeface="Arial" panose="020B0604020202020204" pitchFamily="34" charset="0"/>
              <a:buChar char="•"/>
            </a:pPr>
            <a:r>
              <a:rPr lang="en-US" dirty="0"/>
              <a:t>Major shifts in investment and regulation are key to just and informed transformations that overcome inertia and opposition from vested interests. The vested interests are often</a:t>
            </a:r>
            <a:r>
              <a:rPr lang="en-US" baseline="0" dirty="0"/>
              <a:t> legitimate but there are ways of tackling them through long term objectives, regulations and financial instruments.</a:t>
            </a:r>
            <a:endParaRPr lang="en-US" dirty="0"/>
          </a:p>
          <a:p>
            <a:pPr marL="171450" indent="-171450">
              <a:buFont typeface="Arial" panose="020B0604020202020204" pitchFamily="34" charset="0"/>
              <a:buChar char="•"/>
            </a:pPr>
            <a:r>
              <a:rPr lang="en-US" dirty="0"/>
              <a:t>We have to start by ensuring that Earth’s environmental emergencies are addressed together to achieve sustainability.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26B78-950D-0B45-B694-D406D7D4B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5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must start by</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focusing on</a:t>
            </a:r>
            <a:r>
              <a:rPr lang="en-GB" sz="1200" dirty="0">
                <a:effectLst/>
                <a:latin typeface="Calibri" panose="020F0502020204030204" pitchFamily="34" charset="0"/>
                <a:ea typeface="Calibri" panose="020F0502020204030204" pitchFamily="34" charset="0"/>
                <a:cs typeface="Times New Roman" panose="02020603050405020304" pitchFamily="18" charset="0"/>
              </a:rPr>
              <a:t> restoring the Earths capacity to sustain human well being and adapt to it as indicated in the right hand green side of the infographic. </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t>Transformed economic, financial and productive systems can lead and power the shift to sustainability</a:t>
            </a:r>
          </a:p>
          <a:p>
            <a:pPr marL="171450" indent="-171450">
              <a:buFont typeface="Arial" panose="020B0604020202020204" pitchFamily="34" charset="0"/>
              <a:buChar char="•"/>
            </a:pPr>
            <a:r>
              <a:rPr lang="en-US" dirty="0"/>
              <a:t>Society needs to include natural capital in decision-making, eliminate environmentally harmful subsidies and invest in the transition to a sustainable future.</a:t>
            </a:r>
          </a:p>
          <a:p>
            <a:pPr marL="171450" indent="-171450">
              <a:buFont typeface="Arial" panose="020B0604020202020204" pitchFamily="34" charset="0"/>
              <a:buChar char="•"/>
            </a:pPr>
            <a:r>
              <a:rPr lang="en-US" dirty="0"/>
              <a:t>Increasingly, subsidies are calculated by including the environmental costs to society and that also shows why the economic and financial system need to be transformed and how. </a:t>
            </a:r>
          </a:p>
          <a:p>
            <a:pPr marL="171450" indent="-171450">
              <a:buFont typeface="Arial" panose="020B0604020202020204" pitchFamily="34" charset="0"/>
              <a:buChar char="•"/>
            </a:pPr>
            <a:r>
              <a:rPr lang="en-US" dirty="0"/>
              <a:t>Biodiversity, climate and other environmental finance could be ramped up by redirecting some of the values and costs associated with subsidies to fossil fuels, agriculture, fisheries  and transport which exceeds $5 trillion per year – [fossil fuels ($4.7 trillion per year) and agriculture ($600 billion per year)].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food, water and energy systems can and should be transformed to meet growing human needs.</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Keeping the planet healthy is key to providing healthy communities and well-being for all.</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2426B78-950D-0B45-B694-D406D7D4BE9C}" type="slidenum">
              <a:rPr lang="en-US" smtClean="0"/>
              <a:t>14</a:t>
            </a:fld>
            <a:endParaRPr lang="en-US"/>
          </a:p>
        </p:txBody>
      </p:sp>
    </p:spTree>
    <p:extLst>
      <p:ext uri="{BB962C8B-B14F-4D97-AF65-F5344CB8AC3E}">
        <p14:creationId xmlns:p14="http://schemas.microsoft.com/office/powerpoint/2010/main" val="202464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GB" dirty="0"/>
              <a:t>First of all we need to </a:t>
            </a:r>
            <a:r>
              <a:rPr lang="en-GB" dirty="0">
                <a:solidFill>
                  <a:schemeClr val="accent1"/>
                </a:solidFill>
                <a:ea typeface="Calibri" panose="020F0502020204030204" pitchFamily="34" charset="0"/>
              </a:rPr>
              <a:t>Close the Greenhouse Gas Emissions Gap</a:t>
            </a:r>
          </a:p>
          <a:p>
            <a:pPr marL="171450" lvl="0" indent="-171450">
              <a:buFont typeface="Arial" panose="020B0604020202020204" pitchFamily="34" charset="0"/>
              <a:buChar char="•"/>
            </a:pPr>
            <a:r>
              <a:rPr lang="en-GB" dirty="0"/>
              <a:t>To limit global warming to 1.5</a:t>
            </a:r>
            <a:r>
              <a:rPr lang="en-GB" baseline="30000" dirty="0"/>
              <a:t>o</a:t>
            </a:r>
            <a:r>
              <a:rPr lang="en-GB" dirty="0"/>
              <a:t>C, with a probability of about 50 per cent, net emissions of carbon dioxide will need to be reduced by 45 per cent by 2030 compared to 2010 levels and reach zero by 2050. </a:t>
            </a:r>
            <a:endParaRPr lang="nb-NO" dirty="0"/>
          </a:p>
          <a:p>
            <a:pPr marL="171450" lvl="0" indent="-171450">
              <a:buFont typeface="Arial" panose="020B0604020202020204" pitchFamily="34" charset="0"/>
              <a:buChar char="•"/>
            </a:pPr>
            <a:r>
              <a:rPr lang="en-GB" dirty="0"/>
              <a:t>To limit global warming to 2</a:t>
            </a:r>
            <a:r>
              <a:rPr lang="en-GB" baseline="30000" dirty="0"/>
              <a:t>o</a:t>
            </a:r>
            <a:r>
              <a:rPr lang="en-GB" dirty="0"/>
              <a:t>C, emissions need to decline by about 25 per cent by 2030 compared to 2010 levels and reach net zero by around 2070. The emissions of other greenhouse gases must also be reduced. </a:t>
            </a:r>
            <a:endParaRPr lang="nb-NO" dirty="0"/>
          </a:p>
          <a:p>
            <a:pPr marL="171450" lvl="0" indent="-171450">
              <a:buFont typeface="Arial" panose="020B0604020202020204" pitchFamily="34" charset="0"/>
              <a:buChar char="•"/>
            </a:pPr>
            <a:r>
              <a:rPr lang="en-GB" dirty="0"/>
              <a:t>More ambitious reductions would be necessary for higher certainty in limiting dangerous climate change as indicated in the emission gaps presented in this figure adapted from UNEPs Emission gap report., It shows pathways with about 66 per cent chance of limiting global warming to 1.5</a:t>
            </a:r>
            <a:r>
              <a:rPr lang="en-GB" baseline="30000" dirty="0"/>
              <a:t>o</a:t>
            </a:r>
            <a:r>
              <a:rPr lang="en-GB" dirty="0"/>
              <a:t>C and 2</a:t>
            </a:r>
            <a:r>
              <a:rPr lang="en-GB" baseline="30000" dirty="0"/>
              <a:t>o</a:t>
            </a:r>
            <a:r>
              <a:rPr lang="en-GB" dirty="0"/>
              <a:t>C. </a:t>
            </a:r>
            <a:endParaRPr lang="nb-NO" dirty="0"/>
          </a:p>
        </p:txBody>
      </p:sp>
      <p:sp>
        <p:nvSpPr>
          <p:cNvPr id="4" name="Slide Number Placeholder 3"/>
          <p:cNvSpPr>
            <a:spLocks noGrp="1"/>
          </p:cNvSpPr>
          <p:nvPr>
            <p:ph type="sldNum" sz="quarter" idx="5"/>
          </p:nvPr>
        </p:nvSpPr>
        <p:spPr/>
        <p:txBody>
          <a:bodyPr/>
          <a:lstStyle/>
          <a:p>
            <a:fld id="{C34058A7-1EF4-42E6-9E2F-47C58B256A9A}" type="slidenum">
              <a:rPr lang="en-US" smtClean="0"/>
              <a:t>15</a:t>
            </a:fld>
            <a:endParaRPr lang="en-US" dirty="0"/>
          </a:p>
        </p:txBody>
      </p:sp>
    </p:spTree>
    <p:extLst>
      <p:ext uri="{BB962C8B-B14F-4D97-AF65-F5344CB8AC3E}">
        <p14:creationId xmlns:p14="http://schemas.microsoft.com/office/powerpoint/2010/main" val="343429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Roboto" panose="02000000000000000000"/>
                <a:ea typeface="Calibri" panose="020F0502020204030204" pitchFamily="34" charset="0"/>
                <a:cs typeface="Cordia New"/>
              </a:rPr>
              <a:t>The loss of biodiversity can only be halted and reversed by providing space dedicated for nature such as through an expanded and better-managed global network of inter-connected protected areas designed to be resilient to climate change.</a:t>
            </a:r>
            <a:r>
              <a:rPr lang="en-US" dirty="0">
                <a:latin typeface="Roboto" panose="02000000000000000000"/>
                <a:ea typeface="Calibri" panose="020F0502020204030204" pitchFamily="34" charset="0"/>
                <a:cs typeface="Cordia New"/>
              </a:rPr>
              <a:t> </a:t>
            </a:r>
          </a:p>
          <a:p>
            <a:pPr marL="171450" indent="-171450">
              <a:buFont typeface="Arial" panose="020B0604020202020204" pitchFamily="34" charset="0"/>
              <a:buChar char="•"/>
            </a:pPr>
            <a:r>
              <a:rPr lang="en-US" dirty="0">
                <a:latin typeface="Roboto" panose="02000000000000000000"/>
                <a:ea typeface="Calibri" panose="020F0502020204030204" pitchFamily="34" charset="0"/>
                <a:cs typeface="Cordia New"/>
              </a:rPr>
              <a:t>Protected areas now cover more than 14 per cent of land, and almost 6 per cent of the ocean.</a:t>
            </a:r>
            <a:endParaRPr lang="en-GB" dirty="0">
              <a:latin typeface="Roboto" panose="02000000000000000000"/>
              <a:ea typeface="Calibri" panose="020F0502020204030204" pitchFamily="34" charset="0"/>
              <a:cs typeface="Cordia New"/>
            </a:endParaRPr>
          </a:p>
          <a:p>
            <a:pPr marL="171450" indent="-171450">
              <a:buFont typeface="Arial" panose="020B0604020202020204" pitchFamily="34" charset="0"/>
              <a:buChar char="•"/>
            </a:pPr>
            <a:r>
              <a:rPr lang="en-GB" dirty="0">
                <a:latin typeface="Roboto" panose="02000000000000000000"/>
                <a:ea typeface="Calibri" panose="020F0502020204030204" pitchFamily="34" charset="0"/>
                <a:cs typeface="Cordia New"/>
              </a:rPr>
              <a:t>One can only bend the curve by addressing drivers such as climate change, changing land and sea use, over-exploitation, pollution and invasive alien species achieve, sustainable production and reduce consumption as this figure adapted from the global biodiversity outlook shows. </a:t>
            </a:r>
          </a:p>
          <a:p>
            <a:pPr marL="171450" indent="-171450">
              <a:buFont typeface="Arial" panose="020B0604020202020204" pitchFamily="34" charset="0"/>
              <a:buChar char="•"/>
            </a:pPr>
            <a:r>
              <a:rPr lang="en-US" dirty="0"/>
              <a:t>Nature-based solutions, have been estimated to provide between 35 per cent and 40 per cent of the mitigation effort needed until 2030 to limit warming to 2</a:t>
            </a:r>
            <a:r>
              <a:rPr lang="en-US" baseline="30000" dirty="0"/>
              <a:t>o</a:t>
            </a:r>
            <a:r>
              <a:rPr lang="en-US" dirty="0"/>
              <a:t>C.</a:t>
            </a:r>
          </a:p>
        </p:txBody>
      </p:sp>
      <p:sp>
        <p:nvSpPr>
          <p:cNvPr id="4" name="Slide Number Placeholder 3"/>
          <p:cNvSpPr>
            <a:spLocks noGrp="1"/>
          </p:cNvSpPr>
          <p:nvPr>
            <p:ph type="sldNum" sz="quarter" idx="5"/>
          </p:nvPr>
        </p:nvSpPr>
        <p:spPr/>
        <p:txBody>
          <a:bodyPr/>
          <a:lstStyle/>
          <a:p>
            <a:fld id="{C34058A7-1EF4-42E6-9E2F-47C58B256A9A}" type="slidenum">
              <a:rPr lang="en-US" smtClean="0"/>
              <a:t>16</a:t>
            </a:fld>
            <a:endParaRPr lang="en-US" dirty="0"/>
          </a:p>
        </p:txBody>
      </p:sp>
    </p:spTree>
    <p:extLst>
      <p:ext uri="{BB962C8B-B14F-4D97-AF65-F5344CB8AC3E}">
        <p14:creationId xmlns:p14="http://schemas.microsoft.com/office/powerpoint/2010/main" val="122531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About 75% of all new infectious diseases have their origin in animals</a:t>
            </a:r>
          </a:p>
          <a:p>
            <a:pPr marL="171450" indent="-171450">
              <a:buFont typeface="Arial" panose="020B0604020202020204" pitchFamily="34" charset="0"/>
              <a:buChar char="•"/>
            </a:pPr>
            <a:r>
              <a:rPr lang="en-US" dirty="0"/>
              <a:t>700,000 potential viruses in animals and birds could pose a threat to human health</a:t>
            </a:r>
          </a:p>
          <a:p>
            <a:pPr marL="171450" indent="-171450">
              <a:buFont typeface="Arial" panose="020B0604020202020204" pitchFamily="34" charset="0"/>
              <a:buChar char="•"/>
            </a:pPr>
            <a:r>
              <a:rPr lang="en-US" dirty="0"/>
              <a:t>The risks of future zoonotic pandemics could be reduced by managing human activities and applying a holistic one-health approach </a:t>
            </a:r>
          </a:p>
          <a:p>
            <a:pPr marL="171450" indent="-171450">
              <a:buFont typeface="Arial" panose="020B0604020202020204" pitchFamily="34" charset="0"/>
              <a:buChar char="•"/>
            </a:pPr>
            <a:r>
              <a:rPr lang="en-US" dirty="0"/>
              <a:t>The COVID-19 crisis provides an impetus to accelerate transformative change. </a:t>
            </a:r>
          </a:p>
          <a:p>
            <a:pPr marL="171450" indent="-171450">
              <a:buFont typeface="Arial" panose="020B0604020202020204" pitchFamily="34" charset="0"/>
              <a:buChar char="•"/>
            </a:pPr>
            <a:r>
              <a:rPr lang="en-US" dirty="0"/>
              <a:t>The pandemic and the ensuing economic upheaval have shown the dangers of ecosystem degradation, as well as the need for international cooperation and greater social and economic resilience. </a:t>
            </a:r>
          </a:p>
          <a:p>
            <a:pPr marL="171450" indent="-171450">
              <a:buFont typeface="Arial" panose="020B0604020202020204" pitchFamily="34" charset="0"/>
              <a:buChar char="•"/>
            </a:pPr>
            <a:r>
              <a:rPr lang="en-US" dirty="0"/>
              <a:t>The crisis has had major economic costs and is triggering significant investments. Ensuring that these investments support transformative change is key to attaining sustainability.</a:t>
            </a:r>
          </a:p>
        </p:txBody>
      </p:sp>
      <p:sp>
        <p:nvSpPr>
          <p:cNvPr id="4" name="Slide Number Placeholder 3"/>
          <p:cNvSpPr>
            <a:spLocks noGrp="1"/>
          </p:cNvSpPr>
          <p:nvPr>
            <p:ph type="sldNum" sz="quarter" idx="5"/>
          </p:nvPr>
        </p:nvSpPr>
        <p:spPr/>
        <p:txBody>
          <a:bodyPr/>
          <a:lstStyle/>
          <a:p>
            <a:fld id="{12426B78-950D-0B45-B694-D406D7D4BE9C}" type="slidenum">
              <a:rPr lang="en-US" smtClean="0"/>
              <a:t>17</a:t>
            </a:fld>
            <a:endParaRPr lang="en-US"/>
          </a:p>
        </p:txBody>
      </p:sp>
    </p:spTree>
    <p:extLst>
      <p:ext uri="{BB962C8B-B14F-4D97-AF65-F5344CB8AC3E}">
        <p14:creationId xmlns:p14="http://schemas.microsoft.com/office/powerpoint/2010/main" val="355927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is certainly a key question. First thing is that we need to sign up for common vision and we need to ensure everyone that all actors have a part to play.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report identifies a number of actions that each actor can take. We do not have time to go into all of that here and now but, in general:</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Governments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hold a leading role in the economic and regulatory system. </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International organizations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facilitate joint efforts</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Financial organizations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direct investments</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Private sector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innovates and implement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Non-government organizations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conceive ideas and raise awareness</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Individuals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households, civil society, and indigenous peoples can put theory into practice</a:t>
            </a: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Scientific and Educational Organization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helps improve our knowledge and understanding – this report is a point in case</a:t>
            </a:r>
            <a:endParaRPr kumimoji="0" lang="nb-NO"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fld id="{12426B78-950D-0B45-B694-D406D7D4BE9C}" type="slidenum">
              <a:rPr lang="en-US" smtClean="0"/>
              <a:t>18</a:t>
            </a:fld>
            <a:endParaRPr lang="en-US"/>
          </a:p>
        </p:txBody>
      </p:sp>
    </p:spTree>
    <p:extLst>
      <p:ext uri="{BB962C8B-B14F-4D97-AF65-F5344CB8AC3E}">
        <p14:creationId xmlns:p14="http://schemas.microsoft.com/office/powerpoint/2010/main" val="2781987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and further resources are available through this web-link.</a:t>
            </a:r>
          </a:p>
          <a:p>
            <a:r>
              <a:rPr lang="en-US" dirty="0"/>
              <a:t>Thank you!</a:t>
            </a:r>
          </a:p>
          <a:p>
            <a:endParaRPr lang="en-US" dirty="0"/>
          </a:p>
        </p:txBody>
      </p:sp>
      <p:sp>
        <p:nvSpPr>
          <p:cNvPr id="4" name="Slide Number Placeholder 3"/>
          <p:cNvSpPr>
            <a:spLocks noGrp="1"/>
          </p:cNvSpPr>
          <p:nvPr>
            <p:ph type="sldNum" sz="quarter" idx="10"/>
          </p:nvPr>
        </p:nvSpPr>
        <p:spPr/>
        <p:txBody>
          <a:bodyPr/>
          <a:lstStyle/>
          <a:p>
            <a:fld id="{12426B78-950D-0B45-B694-D406D7D4BE9C}" type="slidenum">
              <a:rPr lang="en-US" smtClean="0"/>
              <a:t>19</a:t>
            </a:fld>
            <a:endParaRPr lang="en-US"/>
          </a:p>
        </p:txBody>
      </p:sp>
    </p:spTree>
    <p:extLst>
      <p:ext uri="{BB962C8B-B14F-4D97-AF65-F5344CB8AC3E}">
        <p14:creationId xmlns:p14="http://schemas.microsoft.com/office/powerpoint/2010/main" val="162673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On average prosperity has doubled, but about 1.3 billion people remain poor and some 700 million are hungry. These numbers have increased during the pandemic. </a:t>
            </a:r>
          </a:p>
          <a:p>
            <a:pPr marL="0" lvl="0" indent="0">
              <a:buFont typeface="Arial" panose="020B0604020202020204" pitchFamily="34" charset="0"/>
              <a:buNone/>
            </a:pPr>
            <a:r>
              <a:rPr lang="en-US" sz="1200" kern="1200" dirty="0">
                <a:solidFill>
                  <a:schemeClr val="tx1"/>
                </a:solidFill>
                <a:effectLst/>
                <a:latin typeface="+mn-lt"/>
                <a:ea typeface="+mn-ea"/>
                <a:cs typeface="+mn-cs"/>
              </a:rPr>
              <a:t>SHOW</a:t>
            </a:r>
            <a:r>
              <a:rPr lang="en-US" sz="1200" kern="1200" baseline="0" dirty="0">
                <a:solidFill>
                  <a:schemeClr val="tx1"/>
                </a:solidFill>
                <a:effectLst/>
                <a:latin typeface="+mn-lt"/>
                <a:ea typeface="+mn-ea"/>
                <a:cs typeface="+mn-cs"/>
              </a:rPr>
              <a:t> LIDE 2</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 me show you an infographic from the report. </a:t>
            </a:r>
            <a:r>
              <a:rPr lang="en-US" sz="1200" b="1" kern="1200" dirty="0">
                <a:solidFill>
                  <a:schemeClr val="tx1"/>
                </a:solidFill>
                <a:effectLst/>
                <a:latin typeface="+mn-lt"/>
                <a:ea typeface="+mn-ea"/>
                <a:cs typeface="+mn-cs"/>
              </a:rPr>
              <a:t>If we look at the left hand pink side of the infographic we see that over the last 50 years trade has grown tenfold, the global economy has grown nearly fivefold and the world population has doubled.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Rising Gross Domestic Product (GDP) overstates human progress because it does not account for declines in natural capital. </a:t>
            </a:r>
            <a:r>
              <a:rPr lang="en-US" sz="1200" kern="1200" dirty="0">
                <a:solidFill>
                  <a:schemeClr val="tx1"/>
                </a:solidFill>
                <a:effectLst/>
                <a:latin typeface="+mn-lt"/>
                <a:ea typeface="+mn-ea"/>
                <a:cs typeface="+mn-cs"/>
              </a:rPr>
              <a:t>A partial accounting for such capital, mostly natural resources, put the value of natural capital at 20 per cent of planetary wealth.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Inclusive wealth which also accounts for natural, human and social capital is a better measure of sustainable prosperity.</a:t>
            </a:r>
            <a:r>
              <a:rPr lang="en-US" sz="1200" kern="1200" dirty="0">
                <a:solidFill>
                  <a:schemeClr val="tx1"/>
                </a:solidFill>
                <a:effectLst/>
                <a:latin typeface="+mn-lt"/>
                <a:ea typeface="+mn-ea"/>
                <a:cs typeface="+mn-cs"/>
              </a:rPr>
              <a:t> Over a period of 25 years (from 1990 to 2014) the growth rate of natural wealth for a large set of countries (135) showed a progress which was nearly half</a:t>
            </a:r>
            <a:r>
              <a:rPr lang="en-US" sz="1200" kern="1200" baseline="0" dirty="0">
                <a:solidFill>
                  <a:schemeClr val="tx1"/>
                </a:solidFill>
                <a:effectLst/>
                <a:latin typeface="+mn-lt"/>
                <a:ea typeface="+mn-ea"/>
                <a:cs typeface="+mn-cs"/>
              </a:rPr>
              <a:t> of that of what GDP showed</a:t>
            </a:r>
            <a:r>
              <a:rPr lang="en-US" sz="1200" kern="1200" dirty="0">
                <a:solidFill>
                  <a:schemeClr val="tx1"/>
                </a:solidFill>
                <a:effectLst/>
                <a:latin typeface="+mn-lt"/>
                <a:ea typeface="+mn-ea"/>
                <a:cs typeface="+mn-cs"/>
              </a:rPr>
              <a:t> (1.8 per cent versus 3.4 per cent). </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Today’s increasingly unequal and resource intensive development model degrades and surpasses Earth’s finite capacity to sustain human well-being</a:t>
            </a:r>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must restore this capacity and adapt to it as indicated in this infographic. </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This is why the SG rightfully has called on the world to end the senseless and suicidal war and make peace with nature. </a:t>
            </a:r>
            <a:endParaRPr lang="nb-NO"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It can be done without surrendering hard won development gains while also honoring the rightful aspirations of poorer nations and people to enjoy better living standards. </a:t>
            </a:r>
            <a:endParaRPr lang="nb-NO"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That means transforming human relation with nature. The challenge is systemic and the coming decade is crucial.</a:t>
            </a:r>
            <a:endParaRPr lang="nb-NO"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2426B78-950D-0B45-B694-D406D7D4BE9C}" type="slidenum">
              <a:rPr lang="en-US" smtClean="0"/>
              <a:t>2</a:t>
            </a:fld>
            <a:endParaRPr lang="en-US"/>
          </a:p>
        </p:txBody>
      </p:sp>
    </p:spTree>
    <p:extLst>
      <p:ext uri="{BB962C8B-B14F-4D97-AF65-F5344CB8AC3E}">
        <p14:creationId xmlns:p14="http://schemas.microsoft.com/office/powerpoint/2010/main" val="299213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Well let me show you a few slides that illustrate the scale of human impact on the world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first of all the Earth is no longer vast. Humans now dominate the Earth as seen on this slide. </a:t>
            </a:r>
            <a:endParaRPr lang="nb-NO"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Of the combined biomass of mammals on Earth, human population constitutes about a third and livestock nearly two thirds, while wild mammals from mice to whales amount to less than 5 per cent. </a:t>
            </a:r>
            <a:endParaRPr lang="nb-NO"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058A7-1EF4-42E6-9E2F-47C58B256A9A}" type="slidenum">
              <a:rPr lang="en-US" smtClean="0"/>
              <a:t>3</a:t>
            </a:fld>
            <a:endParaRPr lang="en-US" dirty="0"/>
          </a:p>
        </p:txBody>
      </p:sp>
    </p:spTree>
    <p:extLst>
      <p:ext uri="{BB962C8B-B14F-4D97-AF65-F5344CB8AC3E}">
        <p14:creationId xmlns:p14="http://schemas.microsoft.com/office/powerpoint/2010/main" val="252408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Human development is largely fueled by a tripling in the extraction of natural resources and energy over the past 50 years. The economy has grown more, and some of that is due to increased efficiency.,</a:t>
            </a:r>
            <a:r>
              <a:rPr lang="en-US" baseline="0" dirty="0"/>
              <a:t> but we are far from a decoupling of the economy from environmental degradation.</a:t>
            </a: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figure shows that growth in global primary energy consumption is largely attributed to the growth in fossil fuels, such as coal in shown in black, oil in purple and gas shown in blue. </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About two thirds of the warming caused by greenhouse gases is due to carbon dioxide, mostly originating from the use of fossil fuels. The consumption of bioenergy is at the level of pre-industrial time. Above fossil fuels are hydropower in blue and nuclear power in pink and the thin green line is other renewables.</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figure illustrates the scale of human dependence on fossil fuels, and it serves to illustrate why halting global warming is such a tall order.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058A7-1EF4-42E6-9E2F-47C58B256A9A}" type="slidenum">
              <a:rPr lang="en-US" smtClean="0"/>
              <a:t>4</a:t>
            </a:fld>
            <a:endParaRPr lang="en-US" dirty="0"/>
          </a:p>
        </p:txBody>
      </p:sp>
    </p:spTree>
    <p:extLst>
      <p:ext uri="{BB962C8B-B14F-4D97-AF65-F5344CB8AC3E}">
        <p14:creationId xmlns:p14="http://schemas.microsoft.com/office/powerpoint/2010/main" val="146792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Three quarters of the land and two thirds of the oceans are now impacted by humans.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1/4 of global warming results from activities related to land-use </a:t>
            </a:r>
          </a:p>
          <a:p>
            <a:pPr marL="171450" indent="-171450">
              <a:buFont typeface="Arial" panose="020B0604020202020204" pitchFamily="34" charset="0"/>
              <a:buChar char="•"/>
            </a:pPr>
            <a:r>
              <a:rPr lang="en-US" dirty="0"/>
              <a:t>This figure shows global use of ice-free land and is adapted from the IPCC.</a:t>
            </a:r>
          </a:p>
          <a:p>
            <a:pPr marL="171450" indent="-171450">
              <a:buFont typeface="Arial" panose="020B0604020202020204" pitchFamily="34" charset="0"/>
              <a:buChar char="•"/>
            </a:pPr>
            <a:r>
              <a:rPr lang="en-US" dirty="0"/>
              <a:t>1/4 land has been radically transformed to cropland, plantations and other human uses. </a:t>
            </a:r>
          </a:p>
          <a:p>
            <a:pPr marL="171450" indent="-171450">
              <a:buFont typeface="Arial" panose="020B0604020202020204" pitchFamily="34" charset="0"/>
              <a:buChar char="•"/>
            </a:pPr>
            <a:r>
              <a:rPr lang="en-US" dirty="0"/>
              <a:t>Remaining near-natural land is projected to be only 10 per cent by 2050.</a:t>
            </a:r>
          </a:p>
          <a:p>
            <a:endParaRPr lang="en-US" dirty="0"/>
          </a:p>
          <a:p>
            <a:endParaRPr lang="en-US" dirty="0"/>
          </a:p>
        </p:txBody>
      </p:sp>
      <p:sp>
        <p:nvSpPr>
          <p:cNvPr id="4" name="Slide Number Placeholder 3"/>
          <p:cNvSpPr>
            <a:spLocks noGrp="1"/>
          </p:cNvSpPr>
          <p:nvPr>
            <p:ph type="sldNum" sz="quarter" idx="5"/>
          </p:nvPr>
        </p:nvSpPr>
        <p:spPr/>
        <p:txBody>
          <a:bodyPr/>
          <a:lstStyle/>
          <a:p>
            <a:fld id="{C34058A7-1EF4-42E6-9E2F-47C58B256A9A}" type="slidenum">
              <a:rPr lang="en-US" smtClean="0"/>
              <a:t>5</a:t>
            </a:fld>
            <a:endParaRPr lang="en-US" dirty="0"/>
          </a:p>
        </p:txBody>
      </p:sp>
    </p:spTree>
    <p:extLst>
      <p:ext uri="{BB962C8B-B14F-4D97-AF65-F5344CB8AC3E}">
        <p14:creationId xmlns:p14="http://schemas.microsoft.com/office/powerpoint/2010/main" val="4170150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need to address pollution and waste was a key motivation for the Stockholm conference. It is still with us.</a:t>
            </a:r>
          </a:p>
          <a:p>
            <a:pPr marL="171450" indent="-171450">
              <a:buFont typeface="Arial" panose="020B0604020202020204" pitchFamily="34" charset="0"/>
              <a:buChar char="•"/>
            </a:pPr>
            <a:r>
              <a:rPr lang="en-US" baseline="0" dirty="0"/>
              <a:t>If we look at t</a:t>
            </a:r>
            <a:r>
              <a:rPr lang="en-US" dirty="0"/>
              <a:t>he production and release of chemicals we see that it is increasing as indicated in this graph adapted from GEO-6.</a:t>
            </a:r>
          </a:p>
          <a:p>
            <a:pPr marL="171450" indent="-171450">
              <a:buFont typeface="Arial" panose="020B0604020202020204" pitchFamily="34" charset="0"/>
              <a:buChar char="•"/>
            </a:pPr>
            <a:r>
              <a:rPr lang="en-US" dirty="0"/>
              <a:t>It shows the use of Nitrogen fertilizer in blue, </a:t>
            </a:r>
          </a:p>
          <a:p>
            <a:pPr marL="171450" indent="-171450">
              <a:buFont typeface="Arial" panose="020B0604020202020204" pitchFamily="34" charset="0"/>
              <a:buChar char="•"/>
            </a:pPr>
            <a:r>
              <a:rPr lang="en-US" dirty="0"/>
              <a:t>Fertilizers entering coastal ecosystems have produced more than 400 “dead zones,” </a:t>
            </a:r>
            <a:r>
              <a:rPr lang="en-US" dirty="0" err="1"/>
              <a:t>totalling</a:t>
            </a:r>
            <a:r>
              <a:rPr lang="en-US" dirty="0"/>
              <a:t> an area greater than that of the United Kingdom or Ecuador. </a:t>
            </a:r>
          </a:p>
          <a:p>
            <a:pPr marL="171450" indent="-171450">
              <a:buFont typeface="Arial" panose="020B0604020202020204" pitchFamily="34" charset="0"/>
              <a:buChar char="•"/>
            </a:pPr>
            <a:r>
              <a:rPr lang="en-US" dirty="0"/>
              <a:t>The </a:t>
            </a:r>
            <a:r>
              <a:rPr lang="en-US" dirty="0" err="1"/>
              <a:t>graf</a:t>
            </a:r>
            <a:r>
              <a:rPr lang="en-US" dirty="0"/>
              <a:t> also shows pesticide use in red and chemical industry output in purple.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of these chemicals threaten human health and the environment. Marine plastics pollution has for instance increased tenfold since 1980.</a:t>
            </a:r>
          </a:p>
          <a:p>
            <a:endParaRPr lang="en-US" dirty="0"/>
          </a:p>
          <a:p>
            <a:endParaRPr lang="en-US" dirty="0"/>
          </a:p>
        </p:txBody>
      </p:sp>
      <p:sp>
        <p:nvSpPr>
          <p:cNvPr id="4" name="Slide Number Placeholder 3"/>
          <p:cNvSpPr>
            <a:spLocks noGrp="1"/>
          </p:cNvSpPr>
          <p:nvPr>
            <p:ph type="sldNum" sz="quarter" idx="5"/>
          </p:nvPr>
        </p:nvSpPr>
        <p:spPr/>
        <p:txBody>
          <a:bodyPr/>
          <a:lstStyle/>
          <a:p>
            <a:fld id="{C34058A7-1EF4-42E6-9E2F-47C58B256A9A}" type="slidenum">
              <a:rPr lang="en-US" smtClean="0"/>
              <a:t>6</a:t>
            </a:fld>
            <a:endParaRPr lang="en-US" dirty="0"/>
          </a:p>
        </p:txBody>
      </p:sp>
    </p:spTree>
    <p:extLst>
      <p:ext uri="{BB962C8B-B14F-4D97-AF65-F5344CB8AC3E}">
        <p14:creationId xmlns:p14="http://schemas.microsoft.com/office/powerpoint/2010/main" val="392823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scale of change is now really rapid</a:t>
            </a:r>
            <a:r>
              <a:rPr lang="en-US" baseline="0" dirty="0"/>
              <a:t> and in some instances accelerating.</a:t>
            </a:r>
          </a:p>
          <a:p>
            <a:pPr marL="171450" indent="-171450">
              <a:buFont typeface="Arial" panose="020B0604020202020204" pitchFamily="34" charset="0"/>
              <a:buChar char="•"/>
            </a:pPr>
            <a:r>
              <a:rPr lang="en-US" dirty="0"/>
              <a:t>Emissions of greenhouse gases are still increasing as shown in this figure. In fact they have doubled over the last 50 years. Natural sinks today are only able to absorb around half of anthropogenic carbon dioxide emissions, split between terrestrial ecosystems and the ocean. Current atmospheric concentrations are much higher than at any time in the past 800,000 years. </a:t>
            </a:r>
          </a:p>
          <a:p>
            <a:pPr marL="171450" indent="-171450">
              <a:buFont typeface="Arial" panose="020B0604020202020204" pitchFamily="34" charset="0"/>
              <a:buChar char="•"/>
            </a:pPr>
            <a:r>
              <a:rPr lang="en-GB" dirty="0"/>
              <a:t>The Earth’s mean near-surface temperature has already risen by more than 1</a:t>
            </a:r>
            <a:r>
              <a:rPr lang="en-GB" baseline="30000" dirty="0"/>
              <a:t>o</a:t>
            </a:r>
            <a:r>
              <a:rPr lang="en-GB" dirty="0"/>
              <a:t>C compared to the period from 1850 to 1900.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warming has already led to shifts in climate zones, changes in precipitation patterns, melting of ice sheets and glaciers, accelerating sea level rise and more frequent and more intense extreme events, threatening people and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C34058A7-1EF4-42E6-9E2F-47C58B256A9A}" type="slidenum">
              <a:rPr lang="en-US" smtClean="0"/>
              <a:t>7</a:t>
            </a:fld>
            <a:endParaRPr lang="en-US" dirty="0"/>
          </a:p>
        </p:txBody>
      </p:sp>
    </p:spTree>
    <p:extLst>
      <p:ext uri="{BB962C8B-B14F-4D97-AF65-F5344CB8AC3E}">
        <p14:creationId xmlns:p14="http://schemas.microsoft.com/office/powerpoint/2010/main" val="559387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We share the Earth with many other forms of life,</a:t>
            </a:r>
            <a:r>
              <a:rPr lang="en-US" baseline="0" dirty="0"/>
              <a:t> and we have certainly passed their capacity to sustain our impacts.</a:t>
            </a:r>
          </a:p>
          <a:p>
            <a:pPr marL="171450" lvl="0" indent="-171450">
              <a:buFont typeface="Arial" panose="020B0604020202020204" pitchFamily="34" charset="0"/>
              <a:buChar char="•"/>
            </a:pPr>
            <a:r>
              <a:rPr lang="en-US" dirty="0"/>
              <a:t>Biodiversity continues to decline at an alarming and accelerating rate.</a:t>
            </a:r>
          </a:p>
          <a:p>
            <a:pPr marL="171450" lvl="0" indent="-171450">
              <a:buFont typeface="Arial" panose="020B0604020202020204" pitchFamily="34" charset="0"/>
              <a:buChar char="•"/>
            </a:pPr>
            <a:r>
              <a:rPr lang="en-US" dirty="0"/>
              <a:t>This figure adapted from IPBES looks at the causes of biodiversity loss in terrestrial, freshwater and marine ecosystems.</a:t>
            </a:r>
          </a:p>
          <a:p>
            <a:pPr marL="171450" lvl="0" indent="-171450">
              <a:buFont typeface="Arial" panose="020B0604020202020204" pitchFamily="34" charset="0"/>
              <a:buChar char="•"/>
            </a:pPr>
            <a:r>
              <a:rPr lang="en-US" dirty="0"/>
              <a:t>The most important cause of loss is that we displace other life forms</a:t>
            </a:r>
            <a:r>
              <a:rPr lang="en-US" baseline="0" dirty="0"/>
              <a:t> through use of land and seas. If we do not displace them we eat them or exploit them in other ways. That actually constitutes the largest threat in marine ecosystems.. </a:t>
            </a:r>
          </a:p>
          <a:p>
            <a:pPr marL="171450" lvl="0" indent="-171450">
              <a:buFont typeface="Arial" panose="020B0604020202020204" pitchFamily="34" charset="0"/>
              <a:buChar char="•"/>
            </a:pPr>
            <a:r>
              <a:rPr lang="en-US" baseline="0" dirty="0"/>
              <a:t>Climate change is the third most important cause, but it is estimated to become even more significant. It is followed by </a:t>
            </a:r>
            <a:r>
              <a:rPr lang="en-US" dirty="0"/>
              <a:t>pollution, invasive species and other activities.</a:t>
            </a:r>
          </a:p>
          <a:p>
            <a:pPr marL="171450" lvl="0" indent="-171450">
              <a:buFont typeface="Arial" panose="020B0604020202020204" pitchFamily="34" charset="0"/>
              <a:buChar char="•"/>
            </a:pPr>
            <a:r>
              <a:rPr lang="en-GB" dirty="0"/>
              <a:t>One million of the world's estimated 8 million species of plants and animals are threatened with extinction. </a:t>
            </a:r>
            <a:endParaRPr lang="nb-NO" dirty="0"/>
          </a:p>
          <a:p>
            <a:pPr marL="171450" indent="-171450" defTabSz="931774">
              <a:buFont typeface="Arial" panose="020B0604020202020204" pitchFamily="34" charset="0"/>
              <a:buChar char="•"/>
              <a:defRPr/>
            </a:pPr>
            <a:r>
              <a:rPr lang="en-GB" dirty="0"/>
              <a:t>The population sizes of wild vertebrates have dropped on average by nearly 70 per cent in the last 50 years, and the abundance of many wild insect species has fallen by more than half.</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Calibri" panose="020F0502020204030204" pitchFamily="34" charset="0"/>
                <a:ea typeface="Calibri" panose="020F0502020204030204" pitchFamily="34" charset="0"/>
              </a:rPr>
              <a:t>Ecosystems are being transformed and degraded. Wetlands the most. Only 15 per cent of wetlands remain.</a:t>
            </a:r>
            <a:r>
              <a:rPr lang="en-US" dirty="0"/>
              <a: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Half</a:t>
            </a:r>
            <a:r>
              <a:rPr lang="en-US" baseline="0" dirty="0"/>
              <a:t> of warm water Coral reefs have disappeared, and may be reduced to less than 1 per cent of their former cover at </a:t>
            </a:r>
            <a:r>
              <a:rPr lang="en-US" baseline="0" dirty="0" err="1"/>
              <a:t>at</a:t>
            </a:r>
            <a:r>
              <a:rPr lang="en-US" baseline="0" dirty="0"/>
              <a:t> 2°C of warming.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number of local varieties of domesticated plants and animal breeds and their wild relatives has been reduced sharply</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of the ecosystem services essential for human well-being are eroding.</a:t>
            </a:r>
          </a:p>
          <a:p>
            <a:pPr defTabSz="931774">
              <a:defRPr/>
            </a:pPr>
            <a:endParaRPr lang="en-GB" dirty="0">
              <a:latin typeface="Calibri" panose="020F0502020204030204" pitchFamily="34" charset="0"/>
              <a:ea typeface="Calibri" panose="020F0502020204030204" pitchFamily="34" charset="0"/>
            </a:endParaRPr>
          </a:p>
          <a:p>
            <a:pPr lvl="0"/>
            <a:endParaRPr lang="en-GB" dirty="0"/>
          </a:p>
          <a:p>
            <a:pPr defTabSz="931774">
              <a:defRPr/>
            </a:pPr>
            <a:r>
              <a:rPr lang="en-GB" dirty="0"/>
              <a:t>. </a:t>
            </a:r>
          </a:p>
          <a:p>
            <a:endParaRPr lang="en-GB" dirty="0"/>
          </a:p>
        </p:txBody>
      </p:sp>
      <p:sp>
        <p:nvSpPr>
          <p:cNvPr id="4" name="Slide Number Placeholder 3"/>
          <p:cNvSpPr>
            <a:spLocks noGrp="1"/>
          </p:cNvSpPr>
          <p:nvPr>
            <p:ph type="sldNum" sz="quarter" idx="5"/>
          </p:nvPr>
        </p:nvSpPr>
        <p:spPr/>
        <p:txBody>
          <a:bodyPr/>
          <a:lstStyle/>
          <a:p>
            <a:fld id="{C34058A7-1EF4-42E6-9E2F-47C58B256A9A}" type="slidenum">
              <a:rPr lang="en-US" smtClean="0"/>
              <a:t>8</a:t>
            </a:fld>
            <a:endParaRPr lang="en-US" dirty="0"/>
          </a:p>
        </p:txBody>
      </p:sp>
    </p:spTree>
    <p:extLst>
      <p:ext uri="{BB962C8B-B14F-4D97-AF65-F5344CB8AC3E}">
        <p14:creationId xmlns:p14="http://schemas.microsoft.com/office/powerpoint/2010/main" val="316420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Add to that that the environmental emergencies are intertwined as indicated in this figure. </a:t>
            </a:r>
          </a:p>
          <a:p>
            <a:pPr marL="171450" indent="-171450" defTabSz="931774">
              <a:buFont typeface="Arial" panose="020B0604020202020204" pitchFamily="34" charset="0"/>
              <a:buChar char="•"/>
              <a:defRPr/>
            </a:pPr>
            <a:r>
              <a:rPr lang="en-US" dirty="0"/>
              <a:t>So are the environmental emergencies and development challenges.</a:t>
            </a:r>
          </a:p>
          <a:p>
            <a:pPr marL="171450" indent="-171450">
              <a:buFont typeface="Arial" panose="020B0604020202020204" pitchFamily="34" charset="0"/>
              <a:buChar char="•"/>
            </a:pPr>
            <a:r>
              <a:rPr lang="en-US" dirty="0"/>
              <a:t>They reinforce each other and are caused by the same underlying drivers and should be addressed together to achieve sustainability </a:t>
            </a:r>
          </a:p>
          <a:p>
            <a:pPr marL="171450" indent="-171450">
              <a:buFont typeface="Arial" panose="020B0604020202020204" pitchFamily="34" charset="0"/>
              <a:buChar char="•"/>
            </a:pPr>
            <a:r>
              <a:rPr lang="en-US" dirty="0"/>
              <a:t>International environmental agreements need to be aligned and become more mutually supportive</a:t>
            </a:r>
          </a:p>
        </p:txBody>
      </p:sp>
      <p:sp>
        <p:nvSpPr>
          <p:cNvPr id="4" name="Slide Number Placeholder 3"/>
          <p:cNvSpPr>
            <a:spLocks noGrp="1"/>
          </p:cNvSpPr>
          <p:nvPr>
            <p:ph type="sldNum" sz="quarter" idx="5"/>
          </p:nvPr>
        </p:nvSpPr>
        <p:spPr/>
        <p:txBody>
          <a:bodyPr/>
          <a:lstStyle/>
          <a:p>
            <a:fld id="{C34058A7-1EF4-42E6-9E2F-47C58B256A9A}" type="slidenum">
              <a:rPr lang="en-US" smtClean="0"/>
              <a:t>9</a:t>
            </a:fld>
            <a:endParaRPr lang="en-US" dirty="0"/>
          </a:p>
        </p:txBody>
      </p:sp>
    </p:spTree>
    <p:extLst>
      <p:ext uri="{BB962C8B-B14F-4D97-AF65-F5344CB8AC3E}">
        <p14:creationId xmlns:p14="http://schemas.microsoft.com/office/powerpoint/2010/main" val="3293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AC07-4ECD-274D-A461-34813D23A1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DAD18A-AA99-7244-AD35-36B5F7F22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0D051-4D76-114A-B416-A96E2CBDBC00}"/>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CFF8A74E-22F8-534D-B4EF-35F71AEC3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47C90-B25E-A346-9E9B-162B3B16D880}"/>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335395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7F9A-FB0A-374E-8E6E-9FA973B03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A5AF0C-A74C-8D41-8D0B-E760DF3D2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4928-BA9F-BE42-8F15-BBA9A42264DF}"/>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45B01EF0-F95A-7945-9A8C-35AD090D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147B9-6005-2044-8A6F-E62EBCA39236}"/>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211805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26E5D-64F1-7042-8487-B3E516156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55CE7-1A46-F24F-8E3D-5A75E4297B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F563F-D312-914B-8778-A3D9146B4842}"/>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DEFAEE13-CEB6-B842-A306-00E16204F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45253-EA51-E242-8776-3BAF9B396794}"/>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74049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C2BE-2FD4-BE43-A025-98552DC85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90BEE-8862-634E-9DAE-E2C82AD1A6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1F68F-66EB-5E4A-B72B-F8770F943045}"/>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4FD4B2E6-7E31-1941-AEBF-B1CE93BB2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437D6-1BEB-144E-AF02-C0AFE57A2DE5}"/>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45855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17B9-B148-E945-A148-AF11F998E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CA13F4-6533-8F4D-B85C-DCBEBAB82A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D4C4C-3BC4-E94B-8FFB-CF3A78D02D6F}"/>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536E3417-B0DA-8D40-BCFF-5BD793E06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3042B-AE29-6A40-9D64-EB42D4DFD3BB}"/>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397488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3EBE-5BB2-9043-B1CD-F8DEC3713C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7F21E0-BF3B-5645-B70D-243CB22420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A73481-D8A0-D844-8619-711C4427A0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3B4DE-EF38-F44E-B078-539326634548}"/>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6" name="Footer Placeholder 5">
            <a:extLst>
              <a:ext uri="{FF2B5EF4-FFF2-40B4-BE49-F238E27FC236}">
                <a16:creationId xmlns:a16="http://schemas.microsoft.com/office/drawing/2014/main" id="{901DDE1C-6604-1844-9F35-A0D30952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6A18A-AF8C-3344-A6D2-BC0EBB13AA75}"/>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230904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AABC-5F3E-F544-A989-4215E16705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4AD5C4-1F6E-E542-86B3-2FD64939D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9964D-E4CF-C64B-B22B-028802C32C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23F8C2-AAC8-294A-AE77-DC323A8B3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8550E-758E-4C47-AAF9-E6DCB4BCA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B80521-D8AC-D245-B03B-798B63C47275}"/>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8" name="Footer Placeholder 7">
            <a:extLst>
              <a:ext uri="{FF2B5EF4-FFF2-40B4-BE49-F238E27FC236}">
                <a16:creationId xmlns:a16="http://schemas.microsoft.com/office/drawing/2014/main" id="{0E73800E-41A3-6640-8D6F-5E6B752C1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F6877-5F51-7946-8AE1-D155878536C1}"/>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105130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61D1-71E2-A143-9849-E31FC4963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A9FB3-307A-DF4E-9555-451A6BB3E399}"/>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4" name="Footer Placeholder 3">
            <a:extLst>
              <a:ext uri="{FF2B5EF4-FFF2-40B4-BE49-F238E27FC236}">
                <a16:creationId xmlns:a16="http://schemas.microsoft.com/office/drawing/2014/main" id="{EE7E2E4D-59CE-554C-89A6-862894A99C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E3EB03-2311-2D40-A4C7-9075EE223428}"/>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111868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E0DE3-BED1-D54F-BEAA-EC1028D846C2}"/>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3" name="Footer Placeholder 2">
            <a:extLst>
              <a:ext uri="{FF2B5EF4-FFF2-40B4-BE49-F238E27FC236}">
                <a16:creationId xmlns:a16="http://schemas.microsoft.com/office/drawing/2014/main" id="{00F3F3F1-269A-0141-BCC5-EC8AF00559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5E10F-C896-364B-B942-D8EAE480F319}"/>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1586678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F1E7-463E-9649-AB61-F30F302CF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8889F6-1141-5F4B-9E1A-78D1C42B8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07966-BD51-484B-9E24-A0AF92E84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F7D5A-298F-7645-89AA-57AA44E11EDB}"/>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6" name="Footer Placeholder 5">
            <a:extLst>
              <a:ext uri="{FF2B5EF4-FFF2-40B4-BE49-F238E27FC236}">
                <a16:creationId xmlns:a16="http://schemas.microsoft.com/office/drawing/2014/main" id="{0F5C3A19-B82D-7848-9D80-1438A5CEA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609FB-0537-F447-8684-B7AE80CF6A0E}"/>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98533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DCD7-8C05-784F-B967-89E4284EC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38B20C-C42A-E44D-A952-19B4D305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2854BA3-09E2-2C4E-89F7-110A98FCA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5A16B-D78C-A546-8D53-5C548EAC14B0}"/>
              </a:ext>
            </a:extLst>
          </p:cNvPr>
          <p:cNvSpPr>
            <a:spLocks noGrp="1"/>
          </p:cNvSpPr>
          <p:nvPr>
            <p:ph type="dt" sz="half" idx="10"/>
          </p:nvPr>
        </p:nvSpPr>
        <p:spPr/>
        <p:txBody>
          <a:bodyPr/>
          <a:lstStyle/>
          <a:p>
            <a:fld id="{A0F30487-9C54-7E48-836D-2B2D373B8A85}" type="datetimeFigureOut">
              <a:rPr lang="en-US" smtClean="0"/>
              <a:t>13/10/2021</a:t>
            </a:fld>
            <a:endParaRPr lang="en-US"/>
          </a:p>
        </p:txBody>
      </p:sp>
      <p:sp>
        <p:nvSpPr>
          <p:cNvPr id="6" name="Footer Placeholder 5">
            <a:extLst>
              <a:ext uri="{FF2B5EF4-FFF2-40B4-BE49-F238E27FC236}">
                <a16:creationId xmlns:a16="http://schemas.microsoft.com/office/drawing/2014/main" id="{42DFF0E7-CF03-B64A-B146-9D65C2BAF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53722-7A82-4448-B7C3-02830ECCB6D1}"/>
              </a:ext>
            </a:extLst>
          </p:cNvPr>
          <p:cNvSpPr>
            <a:spLocks noGrp="1"/>
          </p:cNvSpPr>
          <p:nvPr>
            <p:ph type="sldNum" sz="quarter" idx="12"/>
          </p:nvPr>
        </p:nvSpPr>
        <p:spPr/>
        <p:txBody>
          <a:bodyPr/>
          <a:lstStyle/>
          <a:p>
            <a:fld id="{F09E0203-A09F-0842-9341-4BFD3867CFA2}" type="slidenum">
              <a:rPr lang="en-US" smtClean="0"/>
              <a:t>‹#›</a:t>
            </a:fld>
            <a:endParaRPr lang="en-US"/>
          </a:p>
        </p:txBody>
      </p:sp>
    </p:spTree>
    <p:extLst>
      <p:ext uri="{BB962C8B-B14F-4D97-AF65-F5344CB8AC3E}">
        <p14:creationId xmlns:p14="http://schemas.microsoft.com/office/powerpoint/2010/main" val="12245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929D1-5E48-A046-AAE1-BCCA5ACB1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3C9253-EABA-104E-AC57-20BBDDC8E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41176-6322-B44A-AB2A-64E15B9FE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30487-9C54-7E48-836D-2B2D373B8A85}" type="datetimeFigureOut">
              <a:rPr lang="en-US" smtClean="0"/>
              <a:t>13/10/2021</a:t>
            </a:fld>
            <a:endParaRPr lang="en-US"/>
          </a:p>
        </p:txBody>
      </p:sp>
      <p:sp>
        <p:nvSpPr>
          <p:cNvPr id="5" name="Footer Placeholder 4">
            <a:extLst>
              <a:ext uri="{FF2B5EF4-FFF2-40B4-BE49-F238E27FC236}">
                <a16:creationId xmlns:a16="http://schemas.microsoft.com/office/drawing/2014/main" id="{AE3DE3D9-F99A-6A4A-A255-F36F987B4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D6F28-6826-124D-9F1F-0239F9E50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E0203-A09F-0842-9341-4BFD3867CFA2}" type="slidenum">
              <a:rPr lang="en-US" smtClean="0"/>
              <a:t>‹#›</a:t>
            </a:fld>
            <a:endParaRPr lang="en-US"/>
          </a:p>
        </p:txBody>
      </p:sp>
    </p:spTree>
    <p:extLst>
      <p:ext uri="{BB962C8B-B14F-4D97-AF65-F5344CB8AC3E}">
        <p14:creationId xmlns:p14="http://schemas.microsoft.com/office/powerpoint/2010/main" val="38148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Colors" Target="../diagrams/colors1.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diagramLayout" Target="../diagrams/layout1.xml"/><Relationship Id="rId5" Type="http://schemas.openxmlformats.org/officeDocument/2006/relationships/image" Target="../media/image27.png"/><Relationship Id="rId10" Type="http://schemas.openxmlformats.org/officeDocument/2006/relationships/diagramData" Target="../diagrams/data1.xml"/><Relationship Id="rId4" Type="http://schemas.openxmlformats.org/officeDocument/2006/relationships/image" Target="../media/image26.png"/><Relationship Id="rId9" Type="http://schemas.openxmlformats.org/officeDocument/2006/relationships/image" Target="../media/image31.png"/><Relationship Id="rId14"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dirty="0">
                <a:solidFill>
                  <a:schemeClr val="tx1"/>
                </a:solidFill>
              </a:rPr>
              <a:t>Making Peace with Nature</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581741"/>
            <a:ext cx="6801612" cy="1553333"/>
          </a:xfrm>
        </p:spPr>
        <p:txBody>
          <a:bodyPr>
            <a:normAutofit/>
          </a:bodyPr>
          <a:lstStyle/>
          <a:p>
            <a:r>
              <a:rPr lang="en-US" sz="2800" dirty="0">
                <a:solidFill>
                  <a:schemeClr val="bg1"/>
                </a:solidFill>
              </a:rPr>
              <a:t>A scientific blueprint to tackle the climate, biodiversity and pollution emergencies</a:t>
            </a:r>
          </a:p>
          <a:p>
            <a:r>
              <a:rPr lang="en-US" sz="2800" i="1" dirty="0">
                <a:solidFill>
                  <a:schemeClr val="bg1"/>
                </a:solidFill>
              </a:rPr>
              <a:t>UNEP’s ‘Synthesis Report’</a:t>
            </a:r>
          </a:p>
        </p:txBody>
      </p:sp>
      <p:pic>
        <p:nvPicPr>
          <p:cNvPr id="7" name="Picture 6"/>
          <p:cNvPicPr>
            <a:picLocks noChangeAspect="1"/>
          </p:cNvPicPr>
          <p:nvPr/>
        </p:nvPicPr>
        <p:blipFill>
          <a:blip r:embed="rId4"/>
          <a:stretch>
            <a:fillRect/>
          </a:stretch>
        </p:blipFill>
        <p:spPr>
          <a:xfrm>
            <a:off x="10325086" y="203154"/>
            <a:ext cx="1587910" cy="1158240"/>
          </a:xfrm>
          <a:prstGeom prst="rect">
            <a:avLst/>
          </a:prstGeom>
        </p:spPr>
      </p:pic>
      <p:sp>
        <p:nvSpPr>
          <p:cNvPr id="14" name="TextBox 13"/>
          <p:cNvSpPr txBox="1"/>
          <p:nvPr/>
        </p:nvSpPr>
        <p:spPr>
          <a:xfrm>
            <a:off x="462666" y="6412323"/>
            <a:ext cx="3508464" cy="298408"/>
          </a:xfrm>
          <a:prstGeom prst="rect">
            <a:avLst/>
          </a:prstGeom>
          <a:noFill/>
        </p:spPr>
        <p:txBody>
          <a:bodyPr wrap="square" rtlCol="0">
            <a:spAutoFit/>
          </a:bodyPr>
          <a:lstStyle/>
          <a:p>
            <a:pPr algn="ctr" defTabSz="914400">
              <a:defRPr/>
            </a:pPr>
            <a:r>
              <a:rPr lang="en-GB" sz="1000" kern="0" dirty="0">
                <a:solidFill>
                  <a:prstClr val="white"/>
                </a:solidFill>
                <a:latin typeface="Roboto" panose="02000000000000000000" pitchFamily="2" charset="0"/>
              </a:rPr>
              <a:t>This project is co-funded by the European Union and  the Norwegian Ministry for Climate and Environment</a:t>
            </a:r>
          </a:p>
        </p:txBody>
      </p:sp>
      <p:pic>
        <p:nvPicPr>
          <p:cNvPr id="5" name="Picture 4" descr="Text&#10;&#10;Description automatically generated">
            <a:extLst>
              <a:ext uri="{FF2B5EF4-FFF2-40B4-BE49-F238E27FC236}">
                <a16:creationId xmlns:a16="http://schemas.microsoft.com/office/drawing/2014/main" id="{EAE17646-5F13-4FD4-A7E5-C86C67D48B71}"/>
              </a:ext>
            </a:extLst>
          </p:cNvPr>
          <p:cNvPicPr>
            <a:picLocks noChangeAspect="1"/>
          </p:cNvPicPr>
          <p:nvPr/>
        </p:nvPicPr>
        <p:blipFill>
          <a:blip r:embed="rId5"/>
          <a:stretch>
            <a:fillRect/>
          </a:stretch>
        </p:blipFill>
        <p:spPr>
          <a:xfrm>
            <a:off x="1481032" y="5649327"/>
            <a:ext cx="2695194" cy="784156"/>
          </a:xfrm>
          <a:prstGeom prst="rect">
            <a:avLst/>
          </a:prstGeom>
        </p:spPr>
      </p:pic>
      <p:pic>
        <p:nvPicPr>
          <p:cNvPr id="16" name="Picture 2">
            <a:extLst>
              <a:ext uri="{FF2B5EF4-FFF2-40B4-BE49-F238E27FC236}">
                <a16:creationId xmlns:a16="http://schemas.microsoft.com/office/drawing/2014/main" id="{FF8BFD0E-A4E2-4611-9E5D-1916C21EB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054" y="5779306"/>
            <a:ext cx="734668" cy="52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293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88B3-3224-464A-84D5-67736DB176FC}"/>
              </a:ext>
            </a:extLst>
          </p:cNvPr>
          <p:cNvSpPr>
            <a:spLocks noGrp="1"/>
          </p:cNvSpPr>
          <p:nvPr>
            <p:ph type="title"/>
          </p:nvPr>
        </p:nvSpPr>
        <p:spPr>
          <a:xfrm>
            <a:off x="538366" y="404037"/>
            <a:ext cx="2850775" cy="1967023"/>
          </a:xfrm>
        </p:spPr>
        <p:txBody>
          <a:bodyPr>
            <a:normAutofit fontScale="90000"/>
          </a:bodyPr>
          <a:lstStyle/>
          <a:p>
            <a:r>
              <a:rPr lang="en-US" sz="2800" b="1" dirty="0">
                <a:solidFill>
                  <a:schemeClr val="accent1"/>
                </a:solidFill>
                <a:latin typeface="Calibri (Body)"/>
              </a:rPr>
              <a:t>We are going beyond limits agreed in international agreements</a:t>
            </a:r>
          </a:p>
        </p:txBody>
      </p:sp>
      <p:sp>
        <p:nvSpPr>
          <p:cNvPr id="5" name="TekstSylinder 1">
            <a:extLst>
              <a:ext uri="{FF2B5EF4-FFF2-40B4-BE49-F238E27FC236}">
                <a16:creationId xmlns:a16="http://schemas.microsoft.com/office/drawing/2014/main" id="{B998C0FA-98DD-4EC6-970B-EB7F60961D33}"/>
              </a:ext>
            </a:extLst>
          </p:cNvPr>
          <p:cNvSpPr txBox="1"/>
          <p:nvPr/>
        </p:nvSpPr>
        <p:spPr>
          <a:xfrm>
            <a:off x="538366" y="2487376"/>
            <a:ext cx="3227293" cy="3477875"/>
          </a:xfrm>
          <a:prstGeom prst="rect">
            <a:avLst/>
          </a:prstGeom>
          <a:noFill/>
        </p:spPr>
        <p:txBody>
          <a:bodyPr wrap="square" rtlCol="0">
            <a:spAutoFit/>
          </a:bodyPr>
          <a:lstStyle/>
          <a:p>
            <a:r>
              <a:rPr lang="en-US" sz="2000" dirty="0"/>
              <a:t>Society is not on course to fulfil the Paris Agreement to limit global warming to well below 2°C above pre-industrial levels and to pursue efforts to further limit the temperature increase to 1.5</a:t>
            </a:r>
            <a:r>
              <a:rPr lang="en-US" sz="2000" baseline="30000" dirty="0"/>
              <a:t>o</a:t>
            </a:r>
            <a:r>
              <a:rPr lang="en-US" sz="2000" dirty="0"/>
              <a:t>C</a:t>
            </a:r>
          </a:p>
          <a:p>
            <a:endParaRPr lang="en-US" sz="2000" dirty="0"/>
          </a:p>
          <a:p>
            <a:r>
              <a:rPr lang="en-US" sz="2000" dirty="0"/>
              <a:t>None of the Aichi Targets have been fully met</a:t>
            </a:r>
          </a:p>
        </p:txBody>
      </p:sp>
      <p:pic>
        <p:nvPicPr>
          <p:cNvPr id="6" name="Picture 5">
            <a:extLst>
              <a:ext uri="{FF2B5EF4-FFF2-40B4-BE49-F238E27FC236}">
                <a16:creationId xmlns:a16="http://schemas.microsoft.com/office/drawing/2014/main" id="{63F90BE7-06F8-412E-8F82-DFFB01BE25EB}"/>
              </a:ext>
            </a:extLst>
          </p:cNvPr>
          <p:cNvPicPr>
            <a:picLocks noChangeAspect="1"/>
          </p:cNvPicPr>
          <p:nvPr/>
        </p:nvPicPr>
        <p:blipFill>
          <a:blip r:embed="rId3"/>
          <a:stretch>
            <a:fillRect/>
          </a:stretch>
        </p:blipFill>
        <p:spPr>
          <a:xfrm>
            <a:off x="3765659" y="0"/>
            <a:ext cx="8462161" cy="6858000"/>
          </a:xfrm>
          <a:prstGeom prst="rect">
            <a:avLst/>
          </a:prstGeom>
        </p:spPr>
      </p:pic>
    </p:spTree>
    <p:extLst>
      <p:ext uri="{BB962C8B-B14F-4D97-AF65-F5344CB8AC3E}">
        <p14:creationId xmlns:p14="http://schemas.microsoft.com/office/powerpoint/2010/main" val="190422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4766AF9F-8C87-4711-A95E-4D38D20676B7}"/>
              </a:ext>
            </a:extLst>
          </p:cNvPr>
          <p:cNvPicPr>
            <a:picLocks noChangeAspect="1"/>
          </p:cNvPicPr>
          <p:nvPr/>
        </p:nvPicPr>
        <p:blipFill rotWithShape="1">
          <a:blip r:embed="rId3"/>
          <a:srcRect r="12442"/>
          <a:stretch/>
        </p:blipFill>
        <p:spPr>
          <a:xfrm>
            <a:off x="4960400" y="0"/>
            <a:ext cx="7231600" cy="6858000"/>
          </a:xfrm>
          <a:prstGeom prst="rect">
            <a:avLst/>
          </a:prstGeom>
        </p:spPr>
      </p:pic>
      <p:sp>
        <p:nvSpPr>
          <p:cNvPr id="8" name="Title 1">
            <a:extLst>
              <a:ext uri="{FF2B5EF4-FFF2-40B4-BE49-F238E27FC236}">
                <a16:creationId xmlns:a16="http://schemas.microsoft.com/office/drawing/2014/main" id="{B03B078E-30C2-46C4-A27D-96A70DB8B5AF}"/>
              </a:ext>
            </a:extLst>
          </p:cNvPr>
          <p:cNvSpPr>
            <a:spLocks noGrp="1"/>
          </p:cNvSpPr>
          <p:nvPr>
            <p:ph type="title"/>
          </p:nvPr>
        </p:nvSpPr>
        <p:spPr>
          <a:xfrm>
            <a:off x="890117" y="2039547"/>
            <a:ext cx="3951914" cy="2128692"/>
          </a:xfrm>
        </p:spPr>
        <p:txBody>
          <a:bodyPr>
            <a:normAutofit/>
          </a:bodyPr>
          <a:lstStyle/>
          <a:p>
            <a:r>
              <a:rPr lang="en-US" sz="2000" dirty="0"/>
              <a:t>Risks of climate change are more severe than previously thought </a:t>
            </a:r>
            <a:br>
              <a:rPr lang="en-US" sz="2000" dirty="0"/>
            </a:br>
            <a:br>
              <a:rPr lang="en-US" sz="2000" dirty="0"/>
            </a:br>
            <a:br>
              <a:rPr lang="en-US" sz="2000" dirty="0"/>
            </a:br>
            <a:r>
              <a:rPr lang="en-US" sz="2000" dirty="0"/>
              <a:t>And are occurring with smaller changes in temperature</a:t>
            </a:r>
          </a:p>
        </p:txBody>
      </p:sp>
      <p:sp>
        <p:nvSpPr>
          <p:cNvPr id="9" name="Rectangle 8">
            <a:extLst>
              <a:ext uri="{FF2B5EF4-FFF2-40B4-BE49-F238E27FC236}">
                <a16:creationId xmlns:a16="http://schemas.microsoft.com/office/drawing/2014/main" id="{4C0C6832-DE99-4819-86A9-1CAF6F7DFAE7}"/>
              </a:ext>
            </a:extLst>
          </p:cNvPr>
          <p:cNvSpPr/>
          <p:nvPr/>
        </p:nvSpPr>
        <p:spPr>
          <a:xfrm>
            <a:off x="451264" y="493178"/>
            <a:ext cx="4390767" cy="954107"/>
          </a:xfrm>
          <a:prstGeom prst="rect">
            <a:avLst/>
          </a:prstGeom>
        </p:spPr>
        <p:txBody>
          <a:bodyPr wrap="square">
            <a:spAutoFit/>
          </a:bodyPr>
          <a:lstStyle/>
          <a:p>
            <a:pPr algn="ctr">
              <a:spcBef>
                <a:spcPts val="600"/>
              </a:spcBef>
              <a:spcAft>
                <a:spcPts val="600"/>
              </a:spcAft>
            </a:pPr>
            <a:r>
              <a:rPr lang="en-US" sz="2800" b="1" dirty="0">
                <a:solidFill>
                  <a:schemeClr val="accent1"/>
                </a:solidFill>
                <a:ea typeface="Calibri" panose="020F0502020204030204" pitchFamily="34" charset="0"/>
              </a:rPr>
              <a:t>Risks associated with climate change</a:t>
            </a:r>
            <a:endParaRPr lang="en-US" sz="2800" dirty="0">
              <a:ea typeface="Calibri" panose="020F0502020204030204" pitchFamily="34" charset="0"/>
            </a:endParaRPr>
          </a:p>
        </p:txBody>
      </p:sp>
    </p:spTree>
    <p:extLst>
      <p:ext uri="{BB962C8B-B14F-4D97-AF65-F5344CB8AC3E}">
        <p14:creationId xmlns:p14="http://schemas.microsoft.com/office/powerpoint/2010/main" val="187241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139080" y="381892"/>
            <a:ext cx="6946438" cy="954107"/>
          </a:xfrm>
          <a:prstGeom prst="rect">
            <a:avLst/>
          </a:prstGeom>
        </p:spPr>
        <p:txBody>
          <a:bodyPr wrap="square">
            <a:spAutoFit/>
          </a:bodyPr>
          <a:lstStyle/>
          <a:p>
            <a:pPr algn="ctr">
              <a:spcBef>
                <a:spcPts val="600"/>
              </a:spcBef>
              <a:spcAft>
                <a:spcPts val="600"/>
              </a:spcAft>
            </a:pPr>
            <a:r>
              <a:rPr lang="en-GB" sz="2800" b="1" dirty="0">
                <a:solidFill>
                  <a:schemeClr val="accent1"/>
                </a:solidFill>
                <a:ea typeface="Calibri" panose="020F0502020204030204" pitchFamily="34" charset="0"/>
              </a:rPr>
              <a:t>Environmental degradation threatens the achievement of the SDGs</a:t>
            </a:r>
            <a:endParaRPr lang="en-US" sz="2800" dirty="0">
              <a:solidFill>
                <a:schemeClr val="accent1"/>
              </a:solidFill>
              <a:effectLst/>
              <a:ea typeface="Calibri" panose="020F0502020204030204" pitchFamily="34" charset="0"/>
            </a:endParaRPr>
          </a:p>
        </p:txBody>
      </p:sp>
      <p:sp>
        <p:nvSpPr>
          <p:cNvPr id="8" name="TekstSylinder 7"/>
          <p:cNvSpPr txBox="1"/>
          <p:nvPr/>
        </p:nvSpPr>
        <p:spPr>
          <a:xfrm>
            <a:off x="650033" y="2014854"/>
            <a:ext cx="5368212" cy="3477875"/>
          </a:xfrm>
          <a:prstGeom prst="rect">
            <a:avLst/>
          </a:prstGeom>
          <a:noFill/>
        </p:spPr>
        <p:txBody>
          <a:bodyPr wrap="square" rtlCol="0">
            <a:spAutoFit/>
          </a:bodyPr>
          <a:lstStyle/>
          <a:p>
            <a:r>
              <a:rPr lang="en-US" sz="2000" dirty="0"/>
              <a:t>In 2018, damages from climate-related natural disasters cost about $155 billion</a:t>
            </a:r>
          </a:p>
          <a:p>
            <a:endParaRPr lang="en-US" sz="2000" dirty="0"/>
          </a:p>
          <a:p>
            <a:endParaRPr lang="en-US" sz="2000" dirty="0"/>
          </a:p>
          <a:p>
            <a:r>
              <a:rPr lang="en-US" sz="2000" dirty="0"/>
              <a:t>Worldwide, 3.2 billion people are adversely affected by land degradation</a:t>
            </a:r>
          </a:p>
          <a:p>
            <a:endParaRPr lang="en-US" sz="2000" dirty="0"/>
          </a:p>
          <a:p>
            <a:endParaRPr lang="en-US" sz="2000" dirty="0"/>
          </a:p>
          <a:p>
            <a:r>
              <a:rPr lang="en-US" sz="2000" dirty="0"/>
              <a:t>Pollution causes about 9 million premature deaths annually, primarily from indoor and outdoor air pollution</a:t>
            </a:r>
          </a:p>
        </p:txBody>
      </p:sp>
      <p:pic>
        <p:nvPicPr>
          <p:cNvPr id="4" name="Picture 3" descr="Timeline&#10;&#10;Description automatically generated">
            <a:extLst>
              <a:ext uri="{FF2B5EF4-FFF2-40B4-BE49-F238E27FC236}">
                <a16:creationId xmlns:a16="http://schemas.microsoft.com/office/drawing/2014/main" id="{AEB97A16-C56F-4BA0-8529-E820CB1F1C14}"/>
              </a:ext>
            </a:extLst>
          </p:cNvPr>
          <p:cNvPicPr>
            <a:picLocks noChangeAspect="1"/>
          </p:cNvPicPr>
          <p:nvPr/>
        </p:nvPicPr>
        <p:blipFill>
          <a:blip r:embed="rId3"/>
          <a:stretch>
            <a:fillRect/>
          </a:stretch>
        </p:blipFill>
        <p:spPr>
          <a:xfrm>
            <a:off x="6647858" y="-9994"/>
            <a:ext cx="5245562" cy="6858000"/>
          </a:xfrm>
          <a:prstGeom prst="rect">
            <a:avLst/>
          </a:prstGeom>
        </p:spPr>
      </p:pic>
    </p:spTree>
    <p:extLst>
      <p:ext uri="{BB962C8B-B14F-4D97-AF65-F5344CB8AC3E}">
        <p14:creationId xmlns:p14="http://schemas.microsoft.com/office/powerpoint/2010/main" val="213908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4">
            <a:extLst>
              <a:ext uri="{FF2B5EF4-FFF2-40B4-BE49-F238E27FC236}">
                <a16:creationId xmlns:a16="http://schemas.microsoft.com/office/drawing/2014/main" id="{FCECA9E1-9407-F145-A6C2-53FC00B97D05}"/>
              </a:ext>
            </a:extLst>
          </p:cNvPr>
          <p:cNvSpPr/>
          <p:nvPr/>
        </p:nvSpPr>
        <p:spPr>
          <a:xfrm>
            <a:off x="1341409" y="521367"/>
            <a:ext cx="9455222" cy="607858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Calibri" panose="020F0502020204030204" pitchFamily="34" charset="0"/>
                <a:cs typeface="+mn-cs"/>
              </a:rPr>
              <a:t>Transforming humankind's relation with nature is the key to a sustainable future</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Human knowledge, ingenuity, technology and cooperation can transform societies and economies and secure a sustainable future</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This transformation will involve a fundamental change in the technological, economic and social organization of society, including world-views, norms, values and governance</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Major shifts in investment and regulation are key to just and informed transformations that overcome inertia and opposition from vested interests</a:t>
            </a:r>
          </a:p>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104541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3611142" y="-7736"/>
            <a:ext cx="5322269" cy="6858594"/>
          </a:xfrm>
          <a:prstGeom prst="rect">
            <a:avLst/>
          </a:prstGeom>
        </p:spPr>
      </p:pic>
      <p:pic>
        <p:nvPicPr>
          <p:cNvPr id="3" name="Picture 2">
            <a:extLst>
              <a:ext uri="{FF2B5EF4-FFF2-40B4-BE49-F238E27FC236}">
                <a16:creationId xmlns:a16="http://schemas.microsoft.com/office/drawing/2014/main" id="{40742D1A-78A4-4139-BC97-CFF4E7F06A17}"/>
              </a:ext>
            </a:extLst>
          </p:cNvPr>
          <p:cNvPicPr>
            <a:picLocks noChangeAspect="1"/>
          </p:cNvPicPr>
          <p:nvPr/>
        </p:nvPicPr>
        <p:blipFill>
          <a:blip r:embed="rId4"/>
          <a:stretch>
            <a:fillRect/>
          </a:stretch>
        </p:blipFill>
        <p:spPr>
          <a:xfrm rot="21409356">
            <a:off x="794926" y="-215476"/>
            <a:ext cx="1910714" cy="271604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sp3d>
        </p:spPr>
      </p:pic>
      <p:pic>
        <p:nvPicPr>
          <p:cNvPr id="4" name="Picture 4">
            <a:extLst>
              <a:ext uri="{FF2B5EF4-FFF2-40B4-BE49-F238E27FC236}">
                <a16:creationId xmlns:a16="http://schemas.microsoft.com/office/drawing/2014/main" id="{9FC17C00-DA5E-4787-8735-9A9B13188913}"/>
              </a:ext>
            </a:extLst>
          </p:cNvPr>
          <p:cNvPicPr>
            <a:picLocks noChangeAspect="1"/>
          </p:cNvPicPr>
          <p:nvPr/>
        </p:nvPicPr>
        <p:blipFill>
          <a:blip r:embed="rId5"/>
          <a:stretch>
            <a:fillRect/>
          </a:stretch>
        </p:blipFill>
        <p:spPr>
          <a:xfrm>
            <a:off x="9551325" y="5460335"/>
            <a:ext cx="1953663" cy="1080597"/>
          </a:xfrm>
          <a:prstGeom prst="rect">
            <a:avLst/>
          </a:prstGeom>
        </p:spPr>
      </p:pic>
      <p:pic>
        <p:nvPicPr>
          <p:cNvPr id="5" name="Picture 6">
            <a:extLst>
              <a:ext uri="{FF2B5EF4-FFF2-40B4-BE49-F238E27FC236}">
                <a16:creationId xmlns:a16="http://schemas.microsoft.com/office/drawing/2014/main" id="{67BDE3C9-1A29-42F3-AEFB-463532F6BF10}"/>
              </a:ext>
            </a:extLst>
          </p:cNvPr>
          <p:cNvPicPr>
            <a:picLocks noChangeAspect="1"/>
          </p:cNvPicPr>
          <p:nvPr/>
        </p:nvPicPr>
        <p:blipFill>
          <a:blip r:embed="rId6"/>
          <a:stretch>
            <a:fillRect/>
          </a:stretch>
        </p:blipFill>
        <p:spPr>
          <a:xfrm>
            <a:off x="979636" y="5250058"/>
            <a:ext cx="1645943" cy="1180785"/>
          </a:xfrm>
          <a:prstGeom prst="rect">
            <a:avLst/>
          </a:prstGeom>
        </p:spPr>
      </p:pic>
      <p:pic>
        <p:nvPicPr>
          <p:cNvPr id="6" name="Picture 13">
            <a:extLst>
              <a:ext uri="{FF2B5EF4-FFF2-40B4-BE49-F238E27FC236}">
                <a16:creationId xmlns:a16="http://schemas.microsoft.com/office/drawing/2014/main" id="{C56E4AC3-B879-45F2-BBF1-F5C43EE98D7C}"/>
              </a:ext>
            </a:extLst>
          </p:cNvPr>
          <p:cNvPicPr>
            <a:picLocks noChangeAspect="1"/>
          </p:cNvPicPr>
          <p:nvPr/>
        </p:nvPicPr>
        <p:blipFill>
          <a:blip r:embed="rId7"/>
          <a:stretch>
            <a:fillRect/>
          </a:stretch>
        </p:blipFill>
        <p:spPr>
          <a:xfrm>
            <a:off x="580506" y="2658793"/>
            <a:ext cx="1166473" cy="1631631"/>
          </a:xfrm>
          <a:prstGeom prst="rect">
            <a:avLst/>
          </a:prstGeom>
        </p:spPr>
      </p:pic>
      <p:pic>
        <p:nvPicPr>
          <p:cNvPr id="8" name="Picture 4">
            <a:extLst>
              <a:ext uri="{FF2B5EF4-FFF2-40B4-BE49-F238E27FC236}">
                <a16:creationId xmlns:a16="http://schemas.microsoft.com/office/drawing/2014/main" id="{0BBAEA49-0B30-482F-8A81-98A420E10777}"/>
              </a:ext>
            </a:extLst>
          </p:cNvPr>
          <p:cNvPicPr>
            <a:picLocks noChangeAspect="1"/>
          </p:cNvPicPr>
          <p:nvPr/>
        </p:nvPicPr>
        <p:blipFill rotWithShape="1">
          <a:blip r:embed="rId8"/>
          <a:srcRect b="8030"/>
          <a:stretch/>
        </p:blipFill>
        <p:spPr>
          <a:xfrm>
            <a:off x="9701661" y="2963652"/>
            <a:ext cx="1159316" cy="1573005"/>
          </a:xfrm>
          <a:prstGeom prst="rect">
            <a:avLst/>
          </a:prstGeom>
        </p:spPr>
      </p:pic>
      <p:pic>
        <p:nvPicPr>
          <p:cNvPr id="9" name="Picture 5">
            <a:extLst>
              <a:ext uri="{FF2B5EF4-FFF2-40B4-BE49-F238E27FC236}">
                <a16:creationId xmlns:a16="http://schemas.microsoft.com/office/drawing/2014/main" id="{700A5191-2A81-4F22-A921-9FE363CA8DD9}"/>
              </a:ext>
            </a:extLst>
          </p:cNvPr>
          <p:cNvPicPr>
            <a:picLocks noChangeAspect="1"/>
          </p:cNvPicPr>
          <p:nvPr/>
        </p:nvPicPr>
        <p:blipFill>
          <a:blip r:embed="rId9"/>
          <a:stretch>
            <a:fillRect/>
          </a:stretch>
        </p:blipFill>
        <p:spPr>
          <a:xfrm>
            <a:off x="10017899" y="943829"/>
            <a:ext cx="1524286" cy="1187941"/>
          </a:xfrm>
          <a:prstGeom prst="rect">
            <a:avLst/>
          </a:prstGeom>
        </p:spPr>
      </p:pic>
    </p:spTree>
    <p:extLst>
      <p:ext uri="{BB962C8B-B14F-4D97-AF65-F5344CB8AC3E}">
        <p14:creationId xmlns:p14="http://schemas.microsoft.com/office/powerpoint/2010/main" val="73377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0" y="182392"/>
            <a:ext cx="12191999" cy="523220"/>
          </a:xfrm>
          <a:prstGeom prst="rect">
            <a:avLst/>
          </a:prstGeom>
        </p:spPr>
        <p:txBody>
          <a:bodyPr wrap="square">
            <a:spAutoFit/>
          </a:bodyPr>
          <a:lstStyle/>
          <a:p>
            <a:pPr marL="0" marR="0" algn="ctr">
              <a:spcBef>
                <a:spcPts val="600"/>
              </a:spcBef>
              <a:spcAft>
                <a:spcPts val="600"/>
              </a:spcAft>
            </a:pPr>
            <a:r>
              <a:rPr lang="en-GB" sz="2800" b="1" dirty="0">
                <a:solidFill>
                  <a:schemeClr val="accent1"/>
                </a:solidFill>
                <a:effectLst/>
                <a:ea typeface="Calibri" panose="020F0502020204030204" pitchFamily="34" charset="0"/>
              </a:rPr>
              <a:t>Closing the </a:t>
            </a:r>
            <a:r>
              <a:rPr lang="en-GB" sz="2800" b="1" dirty="0">
                <a:solidFill>
                  <a:schemeClr val="accent1"/>
                </a:solidFill>
                <a:ea typeface="Calibri" panose="020F0502020204030204" pitchFamily="34" charset="0"/>
              </a:rPr>
              <a:t>Greenhouse Gas</a:t>
            </a:r>
            <a:r>
              <a:rPr lang="en-GB" sz="2800" b="1" dirty="0">
                <a:solidFill>
                  <a:schemeClr val="accent1"/>
                </a:solidFill>
                <a:effectLst/>
                <a:ea typeface="Calibri" panose="020F0502020204030204" pitchFamily="34" charset="0"/>
              </a:rPr>
              <a:t> Emissions Gap</a:t>
            </a:r>
          </a:p>
        </p:txBody>
      </p:sp>
      <p:sp>
        <p:nvSpPr>
          <p:cNvPr id="6" name="TekstSylinder 5"/>
          <p:cNvSpPr txBox="1"/>
          <p:nvPr/>
        </p:nvSpPr>
        <p:spPr>
          <a:xfrm>
            <a:off x="199480" y="1482208"/>
            <a:ext cx="2982260" cy="3901555"/>
          </a:xfrm>
          <a:prstGeom prst="rect">
            <a:avLst/>
          </a:prstGeom>
          <a:noFill/>
        </p:spPr>
        <p:txBody>
          <a:bodyPr wrap="square" rtlCol="0">
            <a:spAutoFit/>
          </a:bodyPr>
          <a:lstStyle/>
          <a:p>
            <a:r>
              <a:rPr lang="en-US" sz="2000" b="1" dirty="0">
                <a:ea typeface="Roboto" panose="02000000000000000000"/>
                <a:cs typeface="Roboto" panose="02000000000000000000"/>
              </a:rPr>
              <a:t>CO</a:t>
            </a:r>
            <a:r>
              <a:rPr lang="en-US" sz="2000" b="1" baseline="-25000" dirty="0">
                <a:ea typeface="Roboto" panose="02000000000000000000"/>
                <a:cs typeface="Roboto" panose="02000000000000000000"/>
              </a:rPr>
              <a:t>2 </a:t>
            </a:r>
            <a:r>
              <a:rPr lang="en-US" sz="2000" b="1" dirty="0">
                <a:ea typeface="Roboto" panose="02000000000000000000"/>
                <a:cs typeface="Roboto" panose="02000000000000000000"/>
              </a:rPr>
              <a:t>emissions need to be: </a:t>
            </a:r>
          </a:p>
          <a:p>
            <a:pPr marL="342900" indent="-342900">
              <a:buFont typeface="Arial" panose="020B0604020202020204" pitchFamily="34" charset="0"/>
              <a:buChar char="•"/>
            </a:pPr>
            <a:r>
              <a:rPr lang="en-US" sz="2000" dirty="0">
                <a:ea typeface="Roboto" panose="02000000000000000000"/>
                <a:cs typeface="Roboto" panose="02000000000000000000"/>
              </a:rPr>
              <a:t>reduced by 45% by 2030 and </a:t>
            </a:r>
          </a:p>
          <a:p>
            <a:pPr marL="342900" indent="-342900">
              <a:buFont typeface="Arial" panose="020B0604020202020204" pitchFamily="34" charset="0"/>
              <a:buChar char="•"/>
            </a:pPr>
            <a:r>
              <a:rPr lang="en-US" sz="2000" dirty="0">
                <a:ea typeface="Roboto" panose="02000000000000000000"/>
                <a:cs typeface="Roboto" panose="02000000000000000000"/>
              </a:rPr>
              <a:t>net zero by 2050 </a:t>
            </a:r>
          </a:p>
          <a:p>
            <a:r>
              <a:rPr lang="en-US" sz="2000" i="1" dirty="0">
                <a:ea typeface="Roboto" panose="02000000000000000000"/>
                <a:cs typeface="Roboto" panose="02000000000000000000"/>
              </a:rPr>
              <a:t>to limit global warming to 1.5</a:t>
            </a:r>
            <a:r>
              <a:rPr lang="en-US" sz="2000" i="1" baseline="30000" dirty="0">
                <a:ea typeface="Roboto" panose="02000000000000000000"/>
                <a:cs typeface="Roboto" panose="02000000000000000000"/>
              </a:rPr>
              <a:t>o</a:t>
            </a:r>
            <a:r>
              <a:rPr lang="en-US" sz="2000" i="1" dirty="0">
                <a:ea typeface="Roboto" panose="02000000000000000000"/>
                <a:cs typeface="Roboto" panose="02000000000000000000"/>
              </a:rPr>
              <a:t>C </a:t>
            </a:r>
            <a:r>
              <a:rPr lang="en-US" sz="2000" dirty="0">
                <a:ea typeface="Roboto" panose="02000000000000000000"/>
                <a:cs typeface="Roboto" panose="02000000000000000000"/>
              </a:rPr>
              <a:t>– and</a:t>
            </a:r>
          </a:p>
          <a:p>
            <a:endParaRPr lang="en-US" sz="2000" dirty="0">
              <a:ea typeface="Roboto" panose="02000000000000000000"/>
              <a:cs typeface="Roboto" panose="02000000000000000000"/>
            </a:endParaRPr>
          </a:p>
          <a:p>
            <a:pPr marL="342900" indent="-342900">
              <a:buFont typeface="Arial" panose="020B0604020202020204" pitchFamily="34" charset="0"/>
              <a:buChar char="•"/>
            </a:pPr>
            <a:r>
              <a:rPr lang="en-US" sz="2000" dirty="0">
                <a:ea typeface="Roboto" panose="02000000000000000000"/>
                <a:cs typeface="Roboto" panose="02000000000000000000"/>
              </a:rPr>
              <a:t>decline by 25% by 2030 and </a:t>
            </a:r>
          </a:p>
          <a:p>
            <a:pPr marL="342900" indent="-342900">
              <a:buFont typeface="Arial" panose="020B0604020202020204" pitchFamily="34" charset="0"/>
              <a:buChar char="•"/>
            </a:pPr>
            <a:r>
              <a:rPr lang="en-US" sz="2000" dirty="0">
                <a:ea typeface="Roboto" panose="02000000000000000000"/>
                <a:cs typeface="Roboto" panose="02000000000000000000"/>
              </a:rPr>
              <a:t>reach net zero by around 2070</a:t>
            </a:r>
            <a:r>
              <a:rPr lang="en-GB" sz="2000" dirty="0"/>
              <a:t> </a:t>
            </a:r>
          </a:p>
          <a:p>
            <a:r>
              <a:rPr lang="en-GB" sz="2000" i="1" dirty="0"/>
              <a:t>to limit warming to 2</a:t>
            </a:r>
            <a:r>
              <a:rPr lang="en-GB" sz="2000" i="1" baseline="30000" dirty="0"/>
              <a:t>o</a:t>
            </a:r>
            <a:r>
              <a:rPr lang="en-GB" sz="2000" i="1" dirty="0"/>
              <a:t>C</a:t>
            </a:r>
            <a:endParaRPr lang="en-US" sz="2000" i="1" dirty="0"/>
          </a:p>
        </p:txBody>
      </p:sp>
      <p:pic>
        <p:nvPicPr>
          <p:cNvPr id="7" name="Picture 6" descr="Diagram&#10;&#10;Description automatically generated">
            <a:extLst>
              <a:ext uri="{FF2B5EF4-FFF2-40B4-BE49-F238E27FC236}">
                <a16:creationId xmlns:a16="http://schemas.microsoft.com/office/drawing/2014/main" id="{44AEAA08-54AD-420F-8FD6-5F20CBE4BDB2}"/>
              </a:ext>
            </a:extLst>
          </p:cNvPr>
          <p:cNvPicPr>
            <a:picLocks noChangeAspect="1"/>
          </p:cNvPicPr>
          <p:nvPr/>
        </p:nvPicPr>
        <p:blipFill rotWithShape="1">
          <a:blip r:embed="rId3"/>
          <a:srcRect l="5148" t="11712" r="4878" b="3328"/>
          <a:stretch/>
        </p:blipFill>
        <p:spPr>
          <a:xfrm>
            <a:off x="3429222" y="894079"/>
            <a:ext cx="8762777" cy="5963921"/>
          </a:xfrm>
          <a:prstGeom prst="rect">
            <a:avLst/>
          </a:prstGeom>
        </p:spPr>
      </p:pic>
    </p:spTree>
    <p:extLst>
      <p:ext uri="{BB962C8B-B14F-4D97-AF65-F5344CB8AC3E}">
        <p14:creationId xmlns:p14="http://schemas.microsoft.com/office/powerpoint/2010/main" val="3024760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0" y="572756"/>
            <a:ext cx="12192000" cy="523220"/>
          </a:xfrm>
          <a:prstGeom prst="rect">
            <a:avLst/>
          </a:prstGeom>
        </p:spPr>
        <p:txBody>
          <a:bodyPr wrap="square">
            <a:spAutoFit/>
          </a:bodyPr>
          <a:lstStyle/>
          <a:p>
            <a:pPr algn="ctr">
              <a:spcBef>
                <a:spcPts val="600"/>
              </a:spcBef>
              <a:spcAft>
                <a:spcPts val="600"/>
              </a:spcAft>
            </a:pPr>
            <a:r>
              <a:rPr lang="en-GB" sz="2800" b="1" dirty="0">
                <a:solidFill>
                  <a:schemeClr val="accent1"/>
                </a:solidFill>
                <a:effectLst/>
                <a:latin typeface="Calibri (Body)"/>
                <a:ea typeface="Roboto" panose="02000000000000000000"/>
                <a:cs typeface="Roboto" panose="02000000000000000000"/>
              </a:rPr>
              <a:t>Aligned actions for protecting and restoring life on Earth</a:t>
            </a:r>
            <a:endParaRPr lang="en-US" sz="2800" dirty="0">
              <a:effectLst/>
              <a:ea typeface="Calibri" panose="020F0502020204030204" pitchFamily="34" charset="0"/>
            </a:endParaRPr>
          </a:p>
        </p:txBody>
      </p:sp>
      <p:sp>
        <p:nvSpPr>
          <p:cNvPr id="7" name="TekstSylinder 6"/>
          <p:cNvSpPr txBox="1"/>
          <p:nvPr/>
        </p:nvSpPr>
        <p:spPr>
          <a:xfrm>
            <a:off x="323851" y="1690062"/>
            <a:ext cx="3523254" cy="3477875"/>
          </a:xfrm>
          <a:prstGeom prst="rect">
            <a:avLst/>
          </a:prstGeom>
          <a:noFill/>
        </p:spPr>
        <p:txBody>
          <a:bodyPr wrap="square" rtlCol="0">
            <a:spAutoFit/>
          </a:bodyPr>
          <a:lstStyle/>
          <a:p>
            <a:r>
              <a:rPr lang="en-US" sz="2000" dirty="0">
                <a:ea typeface="Roboto" panose="02000000000000000000"/>
                <a:cs typeface="Roboto" panose="02000000000000000000"/>
              </a:rPr>
              <a:t>The loss of biodiversity can only be halted and reversed by providing space dedicated for nature while also addressing drivers such as: </a:t>
            </a:r>
          </a:p>
          <a:p>
            <a:endParaRPr lang="en-US" sz="2000" dirty="0">
              <a:ea typeface="Roboto" panose="02000000000000000000"/>
              <a:cs typeface="Roboto" panose="02000000000000000000"/>
            </a:endParaRPr>
          </a:p>
          <a:p>
            <a:pPr marL="342900" indent="-342900">
              <a:buFont typeface="Arial" panose="020B0604020202020204" pitchFamily="34" charset="0"/>
              <a:buChar char="•"/>
            </a:pPr>
            <a:r>
              <a:rPr lang="en-US" sz="2000" dirty="0">
                <a:ea typeface="Roboto" panose="02000000000000000000"/>
                <a:cs typeface="Roboto" panose="02000000000000000000"/>
              </a:rPr>
              <a:t>changing land and sea use, </a:t>
            </a:r>
          </a:p>
          <a:p>
            <a:pPr marL="342900" indent="-342900">
              <a:buFont typeface="Arial" panose="020B0604020202020204" pitchFamily="34" charset="0"/>
              <a:buChar char="•"/>
            </a:pPr>
            <a:r>
              <a:rPr lang="en-US" sz="2000" dirty="0">
                <a:ea typeface="Roboto" panose="02000000000000000000"/>
                <a:cs typeface="Roboto" panose="02000000000000000000"/>
              </a:rPr>
              <a:t>over-exploitation, </a:t>
            </a:r>
          </a:p>
          <a:p>
            <a:pPr marL="342900" indent="-342900">
              <a:buFont typeface="Arial" panose="020B0604020202020204" pitchFamily="34" charset="0"/>
              <a:buChar char="•"/>
            </a:pPr>
            <a:r>
              <a:rPr lang="en-US" sz="2000" dirty="0">
                <a:ea typeface="Roboto" panose="02000000000000000000"/>
                <a:cs typeface="Roboto" panose="02000000000000000000"/>
              </a:rPr>
              <a:t>climate change, </a:t>
            </a:r>
          </a:p>
          <a:p>
            <a:pPr marL="342900" indent="-342900">
              <a:buFont typeface="Arial" panose="020B0604020202020204" pitchFamily="34" charset="0"/>
              <a:buChar char="•"/>
            </a:pPr>
            <a:r>
              <a:rPr lang="en-US" sz="2000" dirty="0">
                <a:ea typeface="Roboto" panose="02000000000000000000"/>
                <a:cs typeface="Roboto" panose="02000000000000000000"/>
              </a:rPr>
              <a:t>pollution and </a:t>
            </a:r>
          </a:p>
          <a:p>
            <a:pPr marL="342900" indent="-342900">
              <a:buFont typeface="Arial" panose="020B0604020202020204" pitchFamily="34" charset="0"/>
              <a:buChar char="•"/>
            </a:pPr>
            <a:r>
              <a:rPr lang="en-US" sz="2000" dirty="0">
                <a:ea typeface="Roboto" panose="02000000000000000000"/>
                <a:cs typeface="Roboto" panose="02000000000000000000"/>
              </a:rPr>
              <a:t>invasive alien species</a:t>
            </a:r>
            <a:endParaRPr lang="en-US" sz="2000" dirty="0"/>
          </a:p>
        </p:txBody>
      </p:sp>
      <p:pic>
        <p:nvPicPr>
          <p:cNvPr id="6" name="Picture 5" descr="Chart&#10;&#10;Description automatically generated">
            <a:extLst>
              <a:ext uri="{FF2B5EF4-FFF2-40B4-BE49-F238E27FC236}">
                <a16:creationId xmlns:a16="http://schemas.microsoft.com/office/drawing/2014/main" id="{8921C5A2-46C3-48CB-8F32-9C9F4DD739BA}"/>
              </a:ext>
            </a:extLst>
          </p:cNvPr>
          <p:cNvPicPr>
            <a:picLocks noChangeAspect="1"/>
          </p:cNvPicPr>
          <p:nvPr/>
        </p:nvPicPr>
        <p:blipFill rotWithShape="1">
          <a:blip r:embed="rId3"/>
          <a:srcRect l="5167" t="5980" r="5371" b="3442"/>
          <a:stretch/>
        </p:blipFill>
        <p:spPr>
          <a:xfrm>
            <a:off x="4086591" y="1442126"/>
            <a:ext cx="8105409" cy="4843118"/>
          </a:xfrm>
          <a:prstGeom prst="rect">
            <a:avLst/>
          </a:prstGeom>
        </p:spPr>
      </p:pic>
    </p:spTree>
    <p:extLst>
      <p:ext uri="{BB962C8B-B14F-4D97-AF65-F5344CB8AC3E}">
        <p14:creationId xmlns:p14="http://schemas.microsoft.com/office/powerpoint/2010/main" val="104054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20BD-4A6D-409D-B954-3D3300FE37E9}"/>
              </a:ext>
            </a:extLst>
          </p:cNvPr>
          <p:cNvSpPr>
            <a:spLocks noGrp="1"/>
          </p:cNvSpPr>
          <p:nvPr>
            <p:ph type="title"/>
          </p:nvPr>
        </p:nvSpPr>
        <p:spPr>
          <a:xfrm>
            <a:off x="42729" y="313850"/>
            <a:ext cx="4298535" cy="985111"/>
          </a:xfrm>
        </p:spPr>
        <p:txBody>
          <a:bodyPr>
            <a:normAutofit/>
          </a:bodyPr>
          <a:lstStyle/>
          <a:p>
            <a:pPr algn="ctr"/>
            <a:r>
              <a:rPr lang="en-US" sz="2800" b="1" dirty="0">
                <a:solidFill>
                  <a:schemeClr val="accent1"/>
                </a:solidFill>
                <a:latin typeface="Calibri (Body)"/>
              </a:rPr>
              <a:t>Zoonotic</a:t>
            </a:r>
            <a:r>
              <a:rPr lang="en-US" sz="2800" b="1" dirty="0"/>
              <a:t> </a:t>
            </a:r>
            <a:r>
              <a:rPr lang="en-US" sz="2800" b="1" dirty="0">
                <a:solidFill>
                  <a:schemeClr val="accent1"/>
                </a:solidFill>
                <a:latin typeface="Calibri (Body)"/>
              </a:rPr>
              <a:t>Diseases</a:t>
            </a:r>
          </a:p>
        </p:txBody>
      </p:sp>
      <p:sp>
        <p:nvSpPr>
          <p:cNvPr id="3" name="Content Placeholder 2">
            <a:extLst>
              <a:ext uri="{FF2B5EF4-FFF2-40B4-BE49-F238E27FC236}">
                <a16:creationId xmlns:a16="http://schemas.microsoft.com/office/drawing/2014/main" id="{7E427A21-B5F5-44AC-A785-3A246D0B293F}"/>
              </a:ext>
            </a:extLst>
          </p:cNvPr>
          <p:cNvSpPr>
            <a:spLocks noGrp="1"/>
          </p:cNvSpPr>
          <p:nvPr>
            <p:ph idx="1"/>
          </p:nvPr>
        </p:nvSpPr>
        <p:spPr>
          <a:xfrm>
            <a:off x="375391" y="1513565"/>
            <a:ext cx="4255806" cy="4878002"/>
          </a:xfrm>
        </p:spPr>
        <p:txBody>
          <a:bodyPr>
            <a:normAutofit/>
          </a:bodyPr>
          <a:lstStyle/>
          <a:p>
            <a:r>
              <a:rPr lang="en-US" sz="2200" dirty="0"/>
              <a:t>About 75% of all new infectious diseases have their origin in animals</a:t>
            </a:r>
          </a:p>
          <a:p>
            <a:endParaRPr lang="en-US" sz="2200" dirty="0"/>
          </a:p>
          <a:p>
            <a:r>
              <a:rPr lang="en-US" sz="2200" dirty="0"/>
              <a:t>700,000 potential viruses in animals and birds could pose a threat to human health</a:t>
            </a:r>
          </a:p>
          <a:p>
            <a:endParaRPr lang="en-US" sz="2200" dirty="0"/>
          </a:p>
          <a:p>
            <a:r>
              <a:rPr lang="en-US" sz="2200" dirty="0"/>
              <a:t>The risks of future zoonotic pandemics could be reduced by managing human activities and applying a holistic one-health approach </a:t>
            </a:r>
          </a:p>
        </p:txBody>
      </p:sp>
      <p:pic>
        <p:nvPicPr>
          <p:cNvPr id="6" name="Picture 5" descr="A picture containing diagram&#10;&#10;Description automatically generated">
            <a:extLst>
              <a:ext uri="{FF2B5EF4-FFF2-40B4-BE49-F238E27FC236}">
                <a16:creationId xmlns:a16="http://schemas.microsoft.com/office/drawing/2014/main" id="{BE3D9E7C-3046-48E7-A0AC-BB0111164BC1}"/>
              </a:ext>
            </a:extLst>
          </p:cNvPr>
          <p:cNvPicPr>
            <a:picLocks noChangeAspect="1"/>
          </p:cNvPicPr>
          <p:nvPr/>
        </p:nvPicPr>
        <p:blipFill rotWithShape="1">
          <a:blip r:embed="rId3"/>
          <a:srcRect l="5641" t="4218" r="6119" b="4082"/>
          <a:stretch/>
        </p:blipFill>
        <p:spPr>
          <a:xfrm>
            <a:off x="4921129" y="0"/>
            <a:ext cx="6868174" cy="6858000"/>
          </a:xfrm>
          <a:prstGeom prst="rect">
            <a:avLst/>
          </a:prstGeom>
        </p:spPr>
      </p:pic>
    </p:spTree>
    <p:extLst>
      <p:ext uri="{BB962C8B-B14F-4D97-AF65-F5344CB8AC3E}">
        <p14:creationId xmlns:p14="http://schemas.microsoft.com/office/powerpoint/2010/main" val="344567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ADCDB03-A325-45ED-89FB-A89B39CB0B3C}"/>
              </a:ext>
            </a:extLst>
          </p:cNvPr>
          <p:cNvPicPr>
            <a:picLocks noChangeAspect="1"/>
          </p:cNvPicPr>
          <p:nvPr/>
        </p:nvPicPr>
        <p:blipFill>
          <a:blip r:embed="rId3"/>
          <a:stretch>
            <a:fillRect/>
          </a:stretch>
        </p:blipFill>
        <p:spPr>
          <a:xfrm rot="1118262">
            <a:off x="7324958" y="62630"/>
            <a:ext cx="1381125" cy="952500"/>
          </a:xfrm>
          <a:prstGeom prst="rect">
            <a:avLst/>
          </a:prstGeom>
        </p:spPr>
      </p:pic>
      <p:pic>
        <p:nvPicPr>
          <p:cNvPr id="7" name="Picture 4">
            <a:extLst>
              <a:ext uri="{FF2B5EF4-FFF2-40B4-BE49-F238E27FC236}">
                <a16:creationId xmlns:a16="http://schemas.microsoft.com/office/drawing/2014/main" id="{E968B8CA-0E70-4B42-9136-ADCED90D8866}"/>
              </a:ext>
            </a:extLst>
          </p:cNvPr>
          <p:cNvPicPr>
            <a:picLocks noChangeAspect="1"/>
          </p:cNvPicPr>
          <p:nvPr/>
        </p:nvPicPr>
        <p:blipFill>
          <a:blip r:embed="rId4"/>
          <a:stretch>
            <a:fillRect/>
          </a:stretch>
        </p:blipFill>
        <p:spPr>
          <a:xfrm rot="1368283">
            <a:off x="11056799" y="1571030"/>
            <a:ext cx="962025" cy="1266825"/>
          </a:xfrm>
          <a:prstGeom prst="rect">
            <a:avLst/>
          </a:prstGeom>
        </p:spPr>
      </p:pic>
      <p:pic>
        <p:nvPicPr>
          <p:cNvPr id="8" name="Picture 6">
            <a:extLst>
              <a:ext uri="{FF2B5EF4-FFF2-40B4-BE49-F238E27FC236}">
                <a16:creationId xmlns:a16="http://schemas.microsoft.com/office/drawing/2014/main" id="{D5F17D82-6207-4393-A763-40247BD8C4B0}"/>
              </a:ext>
            </a:extLst>
          </p:cNvPr>
          <p:cNvPicPr>
            <a:picLocks noChangeAspect="1"/>
          </p:cNvPicPr>
          <p:nvPr/>
        </p:nvPicPr>
        <p:blipFill>
          <a:blip r:embed="rId5"/>
          <a:stretch>
            <a:fillRect/>
          </a:stretch>
        </p:blipFill>
        <p:spPr>
          <a:xfrm rot="21363149">
            <a:off x="10839450" y="3934307"/>
            <a:ext cx="1352550" cy="962025"/>
          </a:xfrm>
          <a:prstGeom prst="rect">
            <a:avLst/>
          </a:prstGeom>
        </p:spPr>
      </p:pic>
      <p:sp>
        <p:nvSpPr>
          <p:cNvPr id="6" name="Rectangle 4">
            <a:extLst>
              <a:ext uri="{FF2B5EF4-FFF2-40B4-BE49-F238E27FC236}">
                <a16:creationId xmlns:a16="http://schemas.microsoft.com/office/drawing/2014/main" id="{FCECA9E1-9407-F145-A6C2-53FC00B97D05}"/>
              </a:ext>
            </a:extLst>
          </p:cNvPr>
          <p:cNvSpPr/>
          <p:nvPr/>
        </p:nvSpPr>
        <p:spPr>
          <a:xfrm>
            <a:off x="618134" y="233109"/>
            <a:ext cx="6946438" cy="523220"/>
          </a:xfrm>
          <a:prstGeom prst="rect">
            <a:avLst/>
          </a:prstGeom>
        </p:spPr>
        <p:txBody>
          <a:bodyPr wrap="square">
            <a:spAutoFit/>
          </a:bodyPr>
          <a:lstStyle/>
          <a:p>
            <a:pPr>
              <a:spcBef>
                <a:spcPts val="600"/>
              </a:spcBef>
              <a:spcAft>
                <a:spcPts val="600"/>
              </a:spcAft>
            </a:pPr>
            <a:r>
              <a:rPr lang="en-GB" sz="2800" b="1" dirty="0">
                <a:solidFill>
                  <a:schemeClr val="accent1"/>
                </a:solidFill>
                <a:ea typeface="Calibri" panose="020F0502020204030204" pitchFamily="34" charset="0"/>
              </a:rPr>
              <a:t>Role of actors</a:t>
            </a:r>
            <a:endParaRPr lang="en-US" sz="2800" dirty="0">
              <a:solidFill>
                <a:schemeClr val="accent1"/>
              </a:solidFill>
              <a:effectLst/>
              <a:ea typeface="Calibri" panose="020F0502020204030204" pitchFamily="34" charset="0"/>
            </a:endParaRPr>
          </a:p>
        </p:txBody>
      </p:sp>
      <p:pic>
        <p:nvPicPr>
          <p:cNvPr id="9" name="Picture 4">
            <a:extLst>
              <a:ext uri="{FF2B5EF4-FFF2-40B4-BE49-F238E27FC236}">
                <a16:creationId xmlns:a16="http://schemas.microsoft.com/office/drawing/2014/main" id="{89446E4F-5C75-498E-B1F6-B37F440596D6}"/>
              </a:ext>
            </a:extLst>
          </p:cNvPr>
          <p:cNvPicPr>
            <a:picLocks noChangeAspect="1"/>
          </p:cNvPicPr>
          <p:nvPr/>
        </p:nvPicPr>
        <p:blipFill>
          <a:blip r:embed="rId6"/>
          <a:stretch>
            <a:fillRect/>
          </a:stretch>
        </p:blipFill>
        <p:spPr>
          <a:xfrm rot="21018367">
            <a:off x="10800668" y="5549967"/>
            <a:ext cx="1143000" cy="876300"/>
          </a:xfrm>
          <a:prstGeom prst="rect">
            <a:avLst/>
          </a:prstGeom>
        </p:spPr>
      </p:pic>
      <p:pic>
        <p:nvPicPr>
          <p:cNvPr id="10" name="Picture 6">
            <a:extLst>
              <a:ext uri="{FF2B5EF4-FFF2-40B4-BE49-F238E27FC236}">
                <a16:creationId xmlns:a16="http://schemas.microsoft.com/office/drawing/2014/main" id="{5AB90AE5-738A-4290-B8CF-4D8E78935753}"/>
              </a:ext>
            </a:extLst>
          </p:cNvPr>
          <p:cNvPicPr>
            <a:picLocks noChangeAspect="1"/>
          </p:cNvPicPr>
          <p:nvPr/>
        </p:nvPicPr>
        <p:blipFill>
          <a:blip r:embed="rId7"/>
          <a:stretch>
            <a:fillRect/>
          </a:stretch>
        </p:blipFill>
        <p:spPr>
          <a:xfrm rot="21170477">
            <a:off x="1987436" y="5527590"/>
            <a:ext cx="790575" cy="1171575"/>
          </a:xfrm>
          <a:prstGeom prst="rect">
            <a:avLst/>
          </a:prstGeom>
        </p:spPr>
      </p:pic>
      <p:pic>
        <p:nvPicPr>
          <p:cNvPr id="11" name="Picture 8">
            <a:extLst>
              <a:ext uri="{FF2B5EF4-FFF2-40B4-BE49-F238E27FC236}">
                <a16:creationId xmlns:a16="http://schemas.microsoft.com/office/drawing/2014/main" id="{2144AA24-7AEB-4AE3-93F3-75E8235942D3}"/>
              </a:ext>
            </a:extLst>
          </p:cNvPr>
          <p:cNvPicPr>
            <a:picLocks noChangeAspect="1"/>
          </p:cNvPicPr>
          <p:nvPr/>
        </p:nvPicPr>
        <p:blipFill>
          <a:blip r:embed="rId8"/>
          <a:stretch>
            <a:fillRect/>
          </a:stretch>
        </p:blipFill>
        <p:spPr>
          <a:xfrm rot="1875616">
            <a:off x="295374" y="2511276"/>
            <a:ext cx="895350" cy="1238250"/>
          </a:xfrm>
          <a:prstGeom prst="rect">
            <a:avLst/>
          </a:prstGeom>
        </p:spPr>
      </p:pic>
      <p:pic>
        <p:nvPicPr>
          <p:cNvPr id="12" name="Picture 10">
            <a:extLst>
              <a:ext uri="{FF2B5EF4-FFF2-40B4-BE49-F238E27FC236}">
                <a16:creationId xmlns:a16="http://schemas.microsoft.com/office/drawing/2014/main" id="{0D0FD8CC-7020-4B5F-A636-D9DE13E58782}"/>
              </a:ext>
            </a:extLst>
          </p:cNvPr>
          <p:cNvPicPr>
            <a:picLocks noChangeAspect="1"/>
          </p:cNvPicPr>
          <p:nvPr/>
        </p:nvPicPr>
        <p:blipFill>
          <a:blip r:embed="rId9"/>
          <a:stretch>
            <a:fillRect/>
          </a:stretch>
        </p:blipFill>
        <p:spPr>
          <a:xfrm rot="2085900">
            <a:off x="84310" y="714213"/>
            <a:ext cx="1114425" cy="1247775"/>
          </a:xfrm>
          <a:prstGeom prst="rect">
            <a:avLst/>
          </a:prstGeom>
        </p:spPr>
      </p:pic>
      <p:graphicFrame>
        <p:nvGraphicFramePr>
          <p:cNvPr id="4" name="Content Placeholder 3">
            <a:extLst>
              <a:ext uri="{FF2B5EF4-FFF2-40B4-BE49-F238E27FC236}">
                <a16:creationId xmlns:a16="http://schemas.microsoft.com/office/drawing/2014/main" id="{BEE9718B-2CA1-40DC-BCCC-58219996EDCD}"/>
              </a:ext>
            </a:extLst>
          </p:cNvPr>
          <p:cNvGraphicFramePr>
            <a:graphicFrameLocks noGrp="1"/>
          </p:cNvGraphicFramePr>
          <p:nvPr>
            <p:ph idx="1"/>
            <p:extLst>
              <p:ext uri="{D42A27DB-BD31-4B8C-83A1-F6EECF244321}">
                <p14:modId xmlns:p14="http://schemas.microsoft.com/office/powerpoint/2010/main" val="2616206864"/>
              </p:ext>
            </p:extLst>
          </p:nvPr>
        </p:nvGraphicFramePr>
        <p:xfrm>
          <a:off x="247608" y="238923"/>
          <a:ext cx="11831658" cy="66190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40895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5DC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C4B51C-C66A-4625-849E-68E9E2896C2F}"/>
              </a:ext>
            </a:extLst>
          </p:cNvPr>
          <p:cNvPicPr>
            <a:picLocks noChangeAspect="1"/>
          </p:cNvPicPr>
          <p:nvPr/>
        </p:nvPicPr>
        <p:blipFill rotWithShape="1">
          <a:blip r:embed="rId3"/>
          <a:srcRect r="1682"/>
          <a:stretch/>
        </p:blipFill>
        <p:spPr>
          <a:xfrm>
            <a:off x="967178" y="0"/>
            <a:ext cx="10136252" cy="6858000"/>
          </a:xfrm>
          <a:prstGeom prst="rect">
            <a:avLst/>
          </a:prstGeom>
        </p:spPr>
      </p:pic>
      <p:sp>
        <p:nvSpPr>
          <p:cNvPr id="10" name="Title 1">
            <a:extLst>
              <a:ext uri="{FF2B5EF4-FFF2-40B4-BE49-F238E27FC236}">
                <a16:creationId xmlns:a16="http://schemas.microsoft.com/office/drawing/2014/main" id="{D3AA3FD4-0C19-41F2-8562-F9225063C510}"/>
              </a:ext>
            </a:extLst>
          </p:cNvPr>
          <p:cNvSpPr txBox="1">
            <a:spLocks/>
          </p:cNvSpPr>
          <p:nvPr/>
        </p:nvSpPr>
        <p:spPr>
          <a:xfrm>
            <a:off x="3183073" y="2436256"/>
            <a:ext cx="5704461" cy="1914162"/>
          </a:xfrm>
          <a:prstGeom prst="rect">
            <a:avLst/>
          </a:prstGeom>
          <a:solidFill>
            <a:schemeClr val="bg1">
              <a:alpha val="60000"/>
            </a:schemeClr>
          </a:solidFill>
          <a:ln w="38100" cap="sq">
            <a:solidFill>
              <a:schemeClr val="tx1"/>
            </a:solidFill>
            <a:miter lim="800000"/>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#PeacewithNature</a:t>
            </a:r>
          </a:p>
          <a:p>
            <a:pPr marL="0" indent="0" algn="ctr" fontAlgn="t">
              <a:buNone/>
            </a:pPr>
            <a:r>
              <a:rPr lang="en-US" sz="2000" b="1" i="1" dirty="0">
                <a:solidFill>
                  <a:srgbClr val="0070C0"/>
                </a:solidFill>
              </a:rPr>
              <a:t>Information, resources and contacts: </a:t>
            </a:r>
            <a:r>
              <a:rPr lang="en-US" sz="2000" b="1" i="1" dirty="0">
                <a:solidFill>
                  <a:srgbClr val="00B0F0"/>
                </a:solidFill>
              </a:rPr>
              <a:t>https://www.unep.org/resources/making-peace-nature</a:t>
            </a:r>
            <a:endParaRPr lang="en-US" sz="4400" dirty="0">
              <a:solidFill>
                <a:srgbClr val="0070C0"/>
              </a:solidFill>
            </a:endParaRPr>
          </a:p>
        </p:txBody>
      </p:sp>
      <p:pic>
        <p:nvPicPr>
          <p:cNvPr id="16" name="Picture 15">
            <a:extLst>
              <a:ext uri="{FF2B5EF4-FFF2-40B4-BE49-F238E27FC236}">
                <a16:creationId xmlns:a16="http://schemas.microsoft.com/office/drawing/2014/main" id="{7BF3E5C1-1CAE-4A5F-AA35-50ED7048531F}"/>
              </a:ext>
            </a:extLst>
          </p:cNvPr>
          <p:cNvPicPr>
            <a:picLocks noChangeAspect="1"/>
          </p:cNvPicPr>
          <p:nvPr/>
        </p:nvPicPr>
        <p:blipFill>
          <a:blip r:embed="rId4"/>
          <a:stretch>
            <a:fillRect/>
          </a:stretch>
        </p:blipFill>
        <p:spPr>
          <a:xfrm>
            <a:off x="10944851" y="192127"/>
            <a:ext cx="1174034" cy="856354"/>
          </a:xfrm>
          <a:prstGeom prst="rect">
            <a:avLst/>
          </a:prstGeom>
        </p:spPr>
      </p:pic>
      <p:sp>
        <p:nvSpPr>
          <p:cNvPr id="17" name="TextBox 16">
            <a:extLst>
              <a:ext uri="{FF2B5EF4-FFF2-40B4-BE49-F238E27FC236}">
                <a16:creationId xmlns:a16="http://schemas.microsoft.com/office/drawing/2014/main" id="{F6B41024-CDC8-44F9-92F3-760605AC7AF6}"/>
              </a:ext>
            </a:extLst>
          </p:cNvPr>
          <p:cNvSpPr txBox="1"/>
          <p:nvPr/>
        </p:nvSpPr>
        <p:spPr>
          <a:xfrm>
            <a:off x="0" y="5075608"/>
            <a:ext cx="3508464" cy="298408"/>
          </a:xfrm>
          <a:prstGeom prst="rect">
            <a:avLst/>
          </a:prstGeom>
          <a:noFill/>
        </p:spPr>
        <p:txBody>
          <a:bodyPr wrap="square" rtlCol="0">
            <a:spAutoFit/>
          </a:bodyPr>
          <a:lstStyle/>
          <a:p>
            <a:pPr algn="ctr" defTabSz="914400">
              <a:defRPr/>
            </a:pPr>
            <a:r>
              <a:rPr lang="en-GB" sz="1000" kern="0" dirty="0">
                <a:solidFill>
                  <a:prstClr val="white"/>
                </a:solidFill>
                <a:latin typeface="Roboto" panose="02000000000000000000" pitchFamily="2" charset="0"/>
              </a:rPr>
              <a:t>This project is co-funded by the European Union and  the Norwegian Ministry for Climate and Environment</a:t>
            </a:r>
          </a:p>
        </p:txBody>
      </p:sp>
      <p:pic>
        <p:nvPicPr>
          <p:cNvPr id="18" name="Picture 17" descr="Text&#10;&#10;Description automatically generated">
            <a:extLst>
              <a:ext uri="{FF2B5EF4-FFF2-40B4-BE49-F238E27FC236}">
                <a16:creationId xmlns:a16="http://schemas.microsoft.com/office/drawing/2014/main" id="{E629F2D1-129C-420A-B44A-570E8F35E63C}"/>
              </a:ext>
            </a:extLst>
          </p:cNvPr>
          <p:cNvPicPr>
            <a:picLocks noChangeAspect="1"/>
          </p:cNvPicPr>
          <p:nvPr/>
        </p:nvPicPr>
        <p:blipFill>
          <a:blip r:embed="rId5"/>
          <a:stretch>
            <a:fillRect/>
          </a:stretch>
        </p:blipFill>
        <p:spPr>
          <a:xfrm>
            <a:off x="967178" y="5374549"/>
            <a:ext cx="2695194" cy="784156"/>
          </a:xfrm>
          <a:prstGeom prst="rect">
            <a:avLst/>
          </a:prstGeom>
        </p:spPr>
      </p:pic>
      <p:pic>
        <p:nvPicPr>
          <p:cNvPr id="19" name="Picture 2">
            <a:extLst>
              <a:ext uri="{FF2B5EF4-FFF2-40B4-BE49-F238E27FC236}">
                <a16:creationId xmlns:a16="http://schemas.microsoft.com/office/drawing/2014/main" id="{4362D2D5-7D97-4143-88A3-15D196810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 y="5504528"/>
            <a:ext cx="734668" cy="52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07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3794026" y="6891"/>
            <a:ext cx="5322269" cy="6858594"/>
          </a:xfrm>
          <a:prstGeom prst="rect">
            <a:avLst/>
          </a:prstGeom>
        </p:spPr>
      </p:pic>
      <p:pic>
        <p:nvPicPr>
          <p:cNvPr id="5" name="Picture 2">
            <a:extLst>
              <a:ext uri="{FF2B5EF4-FFF2-40B4-BE49-F238E27FC236}">
                <a16:creationId xmlns:a16="http://schemas.microsoft.com/office/drawing/2014/main" id="{40742D1A-78A4-4139-BC97-CFF4E7F06A17}"/>
              </a:ext>
            </a:extLst>
          </p:cNvPr>
          <p:cNvPicPr>
            <a:picLocks noChangeAspect="1"/>
          </p:cNvPicPr>
          <p:nvPr/>
        </p:nvPicPr>
        <p:blipFill>
          <a:blip r:embed="rId4"/>
          <a:stretch>
            <a:fillRect/>
          </a:stretch>
        </p:blipFill>
        <p:spPr>
          <a:xfrm rot="21409356">
            <a:off x="794926" y="-215476"/>
            <a:ext cx="1910714" cy="271604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sp3d>
        </p:spPr>
      </p:pic>
      <p:pic>
        <p:nvPicPr>
          <p:cNvPr id="6" name="Picture 4">
            <a:extLst>
              <a:ext uri="{FF2B5EF4-FFF2-40B4-BE49-F238E27FC236}">
                <a16:creationId xmlns:a16="http://schemas.microsoft.com/office/drawing/2014/main" id="{9FC17C00-DA5E-4787-8735-9A9B13188913}"/>
              </a:ext>
            </a:extLst>
          </p:cNvPr>
          <p:cNvPicPr>
            <a:picLocks noChangeAspect="1"/>
          </p:cNvPicPr>
          <p:nvPr/>
        </p:nvPicPr>
        <p:blipFill>
          <a:blip r:embed="rId5"/>
          <a:stretch>
            <a:fillRect/>
          </a:stretch>
        </p:blipFill>
        <p:spPr>
          <a:xfrm>
            <a:off x="9551325" y="5460335"/>
            <a:ext cx="1953663" cy="1080597"/>
          </a:xfrm>
          <a:prstGeom prst="rect">
            <a:avLst/>
          </a:prstGeom>
        </p:spPr>
      </p:pic>
      <p:pic>
        <p:nvPicPr>
          <p:cNvPr id="7" name="Picture 6">
            <a:extLst>
              <a:ext uri="{FF2B5EF4-FFF2-40B4-BE49-F238E27FC236}">
                <a16:creationId xmlns:a16="http://schemas.microsoft.com/office/drawing/2014/main" id="{67BDE3C9-1A29-42F3-AEFB-463532F6BF10}"/>
              </a:ext>
            </a:extLst>
          </p:cNvPr>
          <p:cNvPicPr>
            <a:picLocks noChangeAspect="1"/>
          </p:cNvPicPr>
          <p:nvPr/>
        </p:nvPicPr>
        <p:blipFill>
          <a:blip r:embed="rId6"/>
          <a:stretch>
            <a:fillRect/>
          </a:stretch>
        </p:blipFill>
        <p:spPr>
          <a:xfrm>
            <a:off x="979636" y="5250058"/>
            <a:ext cx="1645943" cy="1180785"/>
          </a:xfrm>
          <a:prstGeom prst="rect">
            <a:avLst/>
          </a:prstGeom>
        </p:spPr>
      </p:pic>
      <p:pic>
        <p:nvPicPr>
          <p:cNvPr id="8" name="Picture 13">
            <a:extLst>
              <a:ext uri="{FF2B5EF4-FFF2-40B4-BE49-F238E27FC236}">
                <a16:creationId xmlns:a16="http://schemas.microsoft.com/office/drawing/2014/main" id="{C56E4AC3-B879-45F2-BBF1-F5C43EE98D7C}"/>
              </a:ext>
            </a:extLst>
          </p:cNvPr>
          <p:cNvPicPr>
            <a:picLocks noChangeAspect="1"/>
          </p:cNvPicPr>
          <p:nvPr/>
        </p:nvPicPr>
        <p:blipFill>
          <a:blip r:embed="rId7"/>
          <a:stretch>
            <a:fillRect/>
          </a:stretch>
        </p:blipFill>
        <p:spPr>
          <a:xfrm>
            <a:off x="580506" y="2658793"/>
            <a:ext cx="1166473" cy="1631631"/>
          </a:xfrm>
          <a:prstGeom prst="rect">
            <a:avLst/>
          </a:prstGeom>
        </p:spPr>
      </p:pic>
      <p:pic>
        <p:nvPicPr>
          <p:cNvPr id="9" name="Picture 4">
            <a:extLst>
              <a:ext uri="{FF2B5EF4-FFF2-40B4-BE49-F238E27FC236}">
                <a16:creationId xmlns:a16="http://schemas.microsoft.com/office/drawing/2014/main" id="{0BBAEA49-0B30-482F-8A81-98A420E10777}"/>
              </a:ext>
            </a:extLst>
          </p:cNvPr>
          <p:cNvPicPr>
            <a:picLocks noChangeAspect="1"/>
          </p:cNvPicPr>
          <p:nvPr/>
        </p:nvPicPr>
        <p:blipFill rotWithShape="1">
          <a:blip r:embed="rId8"/>
          <a:srcRect b="8030"/>
          <a:stretch/>
        </p:blipFill>
        <p:spPr>
          <a:xfrm>
            <a:off x="9701661" y="2963652"/>
            <a:ext cx="1159316" cy="1573005"/>
          </a:xfrm>
          <a:prstGeom prst="rect">
            <a:avLst/>
          </a:prstGeom>
        </p:spPr>
      </p:pic>
      <p:pic>
        <p:nvPicPr>
          <p:cNvPr id="10" name="Picture 5">
            <a:extLst>
              <a:ext uri="{FF2B5EF4-FFF2-40B4-BE49-F238E27FC236}">
                <a16:creationId xmlns:a16="http://schemas.microsoft.com/office/drawing/2014/main" id="{700A5191-2A81-4F22-A921-9FE363CA8DD9}"/>
              </a:ext>
            </a:extLst>
          </p:cNvPr>
          <p:cNvPicPr>
            <a:picLocks noChangeAspect="1"/>
          </p:cNvPicPr>
          <p:nvPr/>
        </p:nvPicPr>
        <p:blipFill>
          <a:blip r:embed="rId9"/>
          <a:stretch>
            <a:fillRect/>
          </a:stretch>
        </p:blipFill>
        <p:spPr>
          <a:xfrm>
            <a:off x="10017899" y="943829"/>
            <a:ext cx="1524286" cy="1187941"/>
          </a:xfrm>
          <a:prstGeom prst="rect">
            <a:avLst/>
          </a:prstGeom>
        </p:spPr>
      </p:pic>
    </p:spTree>
    <p:extLst>
      <p:ext uri="{BB962C8B-B14F-4D97-AF65-F5344CB8AC3E}">
        <p14:creationId xmlns:p14="http://schemas.microsoft.com/office/powerpoint/2010/main" val="126458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189411" y="417444"/>
            <a:ext cx="11848012" cy="1354217"/>
          </a:xfrm>
          <a:prstGeom prst="rect">
            <a:avLst/>
          </a:prstGeom>
        </p:spPr>
        <p:txBody>
          <a:bodyPr wrap="square">
            <a:spAutoFit/>
          </a:bodyPr>
          <a:lstStyle/>
          <a:p>
            <a:pPr algn="ctr">
              <a:spcBef>
                <a:spcPts val="600"/>
              </a:spcBef>
              <a:spcAft>
                <a:spcPts val="600"/>
              </a:spcAft>
            </a:pPr>
            <a:r>
              <a:rPr lang="en-US" sz="2800" b="1" dirty="0">
                <a:solidFill>
                  <a:schemeClr val="accent1"/>
                </a:solidFill>
                <a:ea typeface="Calibri" panose="020F0502020204030204" pitchFamily="34" charset="0"/>
              </a:rPr>
              <a:t>Humans now have a major impact on the Earth</a:t>
            </a:r>
          </a:p>
          <a:p>
            <a:pPr algn="ctr">
              <a:spcBef>
                <a:spcPts val="600"/>
              </a:spcBef>
              <a:spcAft>
                <a:spcPts val="600"/>
              </a:spcAft>
            </a:pPr>
            <a:r>
              <a:rPr lang="en-US" sz="2200" dirty="0">
                <a:ea typeface="Calibri" panose="020F0502020204030204" pitchFamily="34" charset="0"/>
              </a:rPr>
              <a:t>Of the combined biomass of mammals on Earth, human population now constitutes about a third and livestock nearly two thirds, while wild mammals now amount to less than 5 per cent</a:t>
            </a:r>
          </a:p>
        </p:txBody>
      </p:sp>
      <p:pic>
        <p:nvPicPr>
          <p:cNvPr id="29" name="Picture 28">
            <a:extLst>
              <a:ext uri="{FF2B5EF4-FFF2-40B4-BE49-F238E27FC236}">
                <a16:creationId xmlns:a16="http://schemas.microsoft.com/office/drawing/2014/main" id="{881D1FFA-33B6-489C-829F-B30E07C5973D}"/>
              </a:ext>
            </a:extLst>
          </p:cNvPr>
          <p:cNvPicPr>
            <a:picLocks noChangeAspect="1"/>
          </p:cNvPicPr>
          <p:nvPr/>
        </p:nvPicPr>
        <p:blipFill rotWithShape="1">
          <a:blip r:embed="rId3"/>
          <a:srcRect l="7815" t="16593" r="8925" b="4457"/>
          <a:stretch/>
        </p:blipFill>
        <p:spPr>
          <a:xfrm>
            <a:off x="1656747" y="1829326"/>
            <a:ext cx="8913339" cy="4803301"/>
          </a:xfrm>
          <a:prstGeom prst="rect">
            <a:avLst/>
          </a:prstGeom>
        </p:spPr>
      </p:pic>
    </p:spTree>
    <p:extLst>
      <p:ext uri="{BB962C8B-B14F-4D97-AF65-F5344CB8AC3E}">
        <p14:creationId xmlns:p14="http://schemas.microsoft.com/office/powerpoint/2010/main" val="140077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189411" y="417444"/>
            <a:ext cx="11848012" cy="461665"/>
          </a:xfrm>
          <a:prstGeom prst="rect">
            <a:avLst/>
          </a:prstGeom>
        </p:spPr>
        <p:txBody>
          <a:bodyPr wrap="square">
            <a:spAutoFit/>
          </a:bodyPr>
          <a:lstStyle/>
          <a:p>
            <a:pPr algn="ctr">
              <a:spcBef>
                <a:spcPts val="600"/>
              </a:spcBef>
              <a:spcAft>
                <a:spcPts val="600"/>
              </a:spcAft>
            </a:pPr>
            <a:r>
              <a:rPr lang="en-US" sz="2400" b="1" dirty="0">
                <a:solidFill>
                  <a:schemeClr val="accent1"/>
                </a:solidFill>
                <a:ea typeface="Calibri" panose="020F0502020204030204" pitchFamily="34" charset="0"/>
              </a:rPr>
              <a:t>Extraction of natural resources and production of energy has tripled the past 50 years</a:t>
            </a:r>
          </a:p>
        </p:txBody>
      </p:sp>
      <p:pic>
        <p:nvPicPr>
          <p:cNvPr id="3" name="Picture 2" descr="Chart, line chart, histogram&#10;&#10;Description automatically generated">
            <a:extLst>
              <a:ext uri="{FF2B5EF4-FFF2-40B4-BE49-F238E27FC236}">
                <a16:creationId xmlns:a16="http://schemas.microsoft.com/office/drawing/2014/main" id="{B0C72AF9-8297-4DF0-94FB-9B1FFC354975}"/>
              </a:ext>
            </a:extLst>
          </p:cNvPr>
          <p:cNvPicPr>
            <a:picLocks noChangeAspect="1"/>
          </p:cNvPicPr>
          <p:nvPr/>
        </p:nvPicPr>
        <p:blipFill>
          <a:blip r:embed="rId3"/>
          <a:stretch>
            <a:fillRect/>
          </a:stretch>
        </p:blipFill>
        <p:spPr>
          <a:xfrm>
            <a:off x="1577929" y="879109"/>
            <a:ext cx="8892363" cy="6024501"/>
          </a:xfrm>
          <a:prstGeom prst="rect">
            <a:avLst/>
          </a:prstGeom>
        </p:spPr>
      </p:pic>
    </p:spTree>
    <p:extLst>
      <p:ext uri="{BB962C8B-B14F-4D97-AF65-F5344CB8AC3E}">
        <p14:creationId xmlns:p14="http://schemas.microsoft.com/office/powerpoint/2010/main" val="314404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1" y="180052"/>
            <a:ext cx="4390767" cy="1384995"/>
          </a:xfrm>
          <a:prstGeom prst="rect">
            <a:avLst/>
          </a:prstGeom>
        </p:spPr>
        <p:txBody>
          <a:bodyPr wrap="square">
            <a:spAutoFit/>
          </a:bodyPr>
          <a:lstStyle/>
          <a:p>
            <a:pPr algn="ctr">
              <a:spcBef>
                <a:spcPts val="600"/>
              </a:spcBef>
              <a:spcAft>
                <a:spcPts val="600"/>
              </a:spcAft>
            </a:pPr>
            <a:r>
              <a:rPr lang="en-US" sz="2800" b="1" dirty="0">
                <a:solidFill>
                  <a:schemeClr val="accent1"/>
                </a:solidFill>
                <a:ea typeface="Calibri" panose="020F0502020204030204" pitchFamily="34" charset="0"/>
              </a:rPr>
              <a:t>Humanity has a major impact on 3/4 of land and on 2/3 of oceans</a:t>
            </a:r>
            <a:endParaRPr lang="en-US" sz="2800" dirty="0">
              <a:ea typeface="Calibri" panose="020F0502020204030204" pitchFamily="34" charset="0"/>
            </a:endParaRPr>
          </a:p>
        </p:txBody>
      </p:sp>
      <p:sp>
        <p:nvSpPr>
          <p:cNvPr id="2" name="TekstSylinder 1"/>
          <p:cNvSpPr txBox="1"/>
          <p:nvPr/>
        </p:nvSpPr>
        <p:spPr>
          <a:xfrm>
            <a:off x="580765" y="2241283"/>
            <a:ext cx="3229238" cy="3477875"/>
          </a:xfrm>
          <a:prstGeom prst="rect">
            <a:avLst/>
          </a:prstGeom>
          <a:noFill/>
        </p:spPr>
        <p:txBody>
          <a:bodyPr wrap="square" rtlCol="0">
            <a:spAutoFit/>
          </a:bodyPr>
          <a:lstStyle/>
          <a:p>
            <a:r>
              <a:rPr lang="en-US" sz="2000" dirty="0"/>
              <a:t>1/4 of global warming results from activities related to land-use </a:t>
            </a:r>
          </a:p>
          <a:p>
            <a:endParaRPr lang="en-US" sz="2000" dirty="0"/>
          </a:p>
          <a:p>
            <a:r>
              <a:rPr lang="en-US" sz="2000" dirty="0"/>
              <a:t>1/4 land has been radically transformed</a:t>
            </a:r>
          </a:p>
          <a:p>
            <a:endParaRPr lang="en-US" sz="2000" dirty="0"/>
          </a:p>
          <a:p>
            <a:r>
              <a:rPr lang="en-US" sz="2000" dirty="0"/>
              <a:t>Remaining near-natural land is projected to be only 10 per cent by 2050</a:t>
            </a:r>
          </a:p>
          <a:p>
            <a:endParaRPr lang="en-US" sz="2000" dirty="0"/>
          </a:p>
        </p:txBody>
      </p:sp>
      <p:pic>
        <p:nvPicPr>
          <p:cNvPr id="6" name="Picture 5" descr="A picture containing chart&#10;&#10;Description automatically generated">
            <a:extLst>
              <a:ext uri="{FF2B5EF4-FFF2-40B4-BE49-F238E27FC236}">
                <a16:creationId xmlns:a16="http://schemas.microsoft.com/office/drawing/2014/main" id="{0908B342-D956-43B9-94D9-3E7FE19B7616}"/>
              </a:ext>
            </a:extLst>
          </p:cNvPr>
          <p:cNvPicPr>
            <a:picLocks noChangeAspect="1"/>
          </p:cNvPicPr>
          <p:nvPr/>
        </p:nvPicPr>
        <p:blipFill rotWithShape="1">
          <a:blip r:embed="rId3"/>
          <a:srcRect l="5478" t="4622" r="5969" b="3887"/>
          <a:stretch/>
        </p:blipFill>
        <p:spPr>
          <a:xfrm>
            <a:off x="4690324" y="-1"/>
            <a:ext cx="7394584" cy="6844241"/>
          </a:xfrm>
          <a:prstGeom prst="rect">
            <a:avLst/>
          </a:prstGeom>
        </p:spPr>
      </p:pic>
    </p:spTree>
    <p:extLst>
      <p:ext uri="{BB962C8B-B14F-4D97-AF65-F5344CB8AC3E}">
        <p14:creationId xmlns:p14="http://schemas.microsoft.com/office/powerpoint/2010/main" val="2286996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189411" y="274320"/>
            <a:ext cx="11848012" cy="1015663"/>
          </a:xfrm>
          <a:prstGeom prst="rect">
            <a:avLst/>
          </a:prstGeom>
        </p:spPr>
        <p:txBody>
          <a:bodyPr wrap="square">
            <a:spAutoFit/>
          </a:bodyPr>
          <a:lstStyle/>
          <a:p>
            <a:pPr marL="0" marR="0" algn="ctr">
              <a:spcBef>
                <a:spcPts val="600"/>
              </a:spcBef>
              <a:spcAft>
                <a:spcPts val="600"/>
              </a:spcAft>
            </a:pPr>
            <a:r>
              <a:rPr lang="en-GB" sz="2800" b="1" dirty="0">
                <a:solidFill>
                  <a:schemeClr val="accent1"/>
                </a:solidFill>
                <a:effectLst/>
                <a:ea typeface="Calibri" panose="020F0502020204030204" pitchFamily="34" charset="0"/>
              </a:rPr>
              <a:t>The production and release of chemicals is increasing fast</a:t>
            </a:r>
          </a:p>
          <a:p>
            <a:pPr marL="0" marR="0" algn="ctr">
              <a:spcBef>
                <a:spcPts val="600"/>
              </a:spcBef>
              <a:spcAft>
                <a:spcPts val="600"/>
              </a:spcAft>
            </a:pPr>
            <a:r>
              <a:rPr lang="en-GB" sz="2200" dirty="0">
                <a:ea typeface="Calibri" panose="020F0502020204030204" pitchFamily="34" charset="0"/>
              </a:rPr>
              <a:t>Some of these chemicals threaten human health and the environment</a:t>
            </a:r>
            <a:endParaRPr lang="en-GB" sz="2200" dirty="0">
              <a:effectLst/>
              <a:ea typeface="Calibri" panose="020F0502020204030204" pitchFamily="34" charset="0"/>
            </a:endParaRPr>
          </a:p>
        </p:txBody>
      </p:sp>
      <p:pic>
        <p:nvPicPr>
          <p:cNvPr id="3" name="Picture 2" descr="Chart, line chart&#10;&#10;Description automatically generated">
            <a:extLst>
              <a:ext uri="{FF2B5EF4-FFF2-40B4-BE49-F238E27FC236}">
                <a16:creationId xmlns:a16="http://schemas.microsoft.com/office/drawing/2014/main" id="{446620CF-2E34-4B70-AE68-4809C2257874}"/>
              </a:ext>
            </a:extLst>
          </p:cNvPr>
          <p:cNvPicPr>
            <a:picLocks noChangeAspect="1"/>
          </p:cNvPicPr>
          <p:nvPr/>
        </p:nvPicPr>
        <p:blipFill>
          <a:blip r:embed="rId3"/>
          <a:stretch>
            <a:fillRect/>
          </a:stretch>
        </p:blipFill>
        <p:spPr>
          <a:xfrm>
            <a:off x="774548" y="1289983"/>
            <a:ext cx="10642904" cy="5589610"/>
          </a:xfrm>
          <a:prstGeom prst="rect">
            <a:avLst/>
          </a:prstGeom>
        </p:spPr>
      </p:pic>
    </p:spTree>
    <p:extLst>
      <p:ext uri="{BB962C8B-B14F-4D97-AF65-F5344CB8AC3E}">
        <p14:creationId xmlns:p14="http://schemas.microsoft.com/office/powerpoint/2010/main" val="105248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253021" y="345882"/>
            <a:ext cx="11848012" cy="1354217"/>
          </a:xfrm>
          <a:prstGeom prst="rect">
            <a:avLst/>
          </a:prstGeom>
        </p:spPr>
        <p:txBody>
          <a:bodyPr wrap="square">
            <a:spAutoFit/>
          </a:bodyPr>
          <a:lstStyle/>
          <a:p>
            <a:pPr marL="0" marR="0" algn="ctr">
              <a:spcBef>
                <a:spcPts val="600"/>
              </a:spcBef>
              <a:spcAft>
                <a:spcPts val="600"/>
              </a:spcAft>
            </a:pPr>
            <a:r>
              <a:rPr lang="en-GB" sz="2800" b="1" dirty="0">
                <a:solidFill>
                  <a:schemeClr val="accent1"/>
                </a:solidFill>
                <a:ea typeface="Calibri" panose="020F0502020204030204" pitchFamily="34" charset="0"/>
              </a:rPr>
              <a:t>Human </a:t>
            </a:r>
            <a:r>
              <a:rPr lang="en-GB" sz="2800" b="1" dirty="0">
                <a:solidFill>
                  <a:schemeClr val="accent1"/>
                </a:solidFill>
                <a:effectLst/>
                <a:ea typeface="Calibri" panose="020F0502020204030204" pitchFamily="34" charset="0"/>
              </a:rPr>
              <a:t>Emissions of Greenhouse Gases Continue to Increase </a:t>
            </a:r>
            <a:endParaRPr lang="en-GB" sz="2800" b="1" dirty="0">
              <a:solidFill>
                <a:schemeClr val="accent1"/>
              </a:solidFill>
              <a:ea typeface="Calibri" panose="020F0502020204030204" pitchFamily="34" charset="0"/>
            </a:endParaRPr>
          </a:p>
          <a:p>
            <a:pPr algn="ctr">
              <a:spcBef>
                <a:spcPts val="600"/>
              </a:spcBef>
              <a:spcAft>
                <a:spcPts val="600"/>
              </a:spcAft>
            </a:pPr>
            <a:r>
              <a:rPr lang="en-US" sz="2200" dirty="0">
                <a:effectLst/>
                <a:latin typeface="Calibri (Body)"/>
                <a:ea typeface="Calibri" panose="020F0502020204030204" pitchFamily="34" charset="0"/>
              </a:rPr>
              <a:t>The world is already more than 1</a:t>
            </a:r>
            <a:r>
              <a:rPr lang="en-US" sz="2200" baseline="30000" dirty="0">
                <a:latin typeface="Calibri (Body)"/>
                <a:ea typeface="Calibri" panose="020F0502020204030204" pitchFamily="34" charset="0"/>
              </a:rPr>
              <a:t>o</a:t>
            </a:r>
            <a:r>
              <a:rPr lang="en-US" sz="2200" dirty="0">
                <a:latin typeface="Calibri (Body)"/>
                <a:ea typeface="Calibri" panose="020F0502020204030204" pitchFamily="34" charset="0"/>
              </a:rPr>
              <a:t>C warmer than a century ago, accelerating sea level rise, with more frequent and intense extreme events, threatening people and nature</a:t>
            </a:r>
            <a:endParaRPr lang="en-US" sz="2200" dirty="0">
              <a:effectLst/>
              <a:ea typeface="Calibri" panose="020F0502020204030204" pitchFamily="34" charset="0"/>
            </a:endParaRPr>
          </a:p>
        </p:txBody>
      </p:sp>
      <p:pic>
        <p:nvPicPr>
          <p:cNvPr id="3" name="Picture 2" descr="Chart&#10;&#10;Description automatically generated">
            <a:extLst>
              <a:ext uri="{FF2B5EF4-FFF2-40B4-BE49-F238E27FC236}">
                <a16:creationId xmlns:a16="http://schemas.microsoft.com/office/drawing/2014/main" id="{C9EC3EFE-BB0D-420E-9BB8-A5E6C121FD9B}"/>
              </a:ext>
            </a:extLst>
          </p:cNvPr>
          <p:cNvPicPr>
            <a:picLocks noChangeAspect="1"/>
          </p:cNvPicPr>
          <p:nvPr/>
        </p:nvPicPr>
        <p:blipFill>
          <a:blip r:embed="rId3"/>
          <a:stretch>
            <a:fillRect/>
          </a:stretch>
        </p:blipFill>
        <p:spPr>
          <a:xfrm>
            <a:off x="284869" y="1700099"/>
            <a:ext cx="11622261" cy="5082299"/>
          </a:xfrm>
          <a:prstGeom prst="rect">
            <a:avLst/>
          </a:prstGeom>
        </p:spPr>
      </p:pic>
    </p:spTree>
    <p:extLst>
      <p:ext uri="{BB962C8B-B14F-4D97-AF65-F5344CB8AC3E}">
        <p14:creationId xmlns:p14="http://schemas.microsoft.com/office/powerpoint/2010/main" val="11021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CA9E1-9407-F145-A6C2-53FC00B97D05}"/>
              </a:ext>
            </a:extLst>
          </p:cNvPr>
          <p:cNvSpPr/>
          <p:nvPr/>
        </p:nvSpPr>
        <p:spPr>
          <a:xfrm>
            <a:off x="65315" y="314076"/>
            <a:ext cx="11991702" cy="8063746"/>
          </a:xfrm>
          <a:prstGeom prst="rect">
            <a:avLst/>
          </a:prstGeom>
        </p:spPr>
        <p:txBody>
          <a:bodyPr wrap="square">
            <a:spAutoFit/>
          </a:bodyPr>
          <a:lstStyle/>
          <a:p>
            <a:pPr algn="ctr">
              <a:spcBef>
                <a:spcPts val="600"/>
              </a:spcBef>
              <a:spcAft>
                <a:spcPts val="600"/>
              </a:spcAft>
            </a:pPr>
            <a:r>
              <a:rPr lang="en-US" sz="2800" b="1" dirty="0">
                <a:solidFill>
                  <a:schemeClr val="accent1"/>
                </a:solidFill>
                <a:ea typeface="Calibri" panose="020F0502020204030204" pitchFamily="34" charset="0"/>
              </a:rPr>
              <a:t>Biodiversity continues to decline at an alarming and accelerating rate</a:t>
            </a:r>
          </a:p>
          <a:p>
            <a:pPr algn="ctr">
              <a:spcBef>
                <a:spcPts val="600"/>
              </a:spcBef>
              <a:spcAft>
                <a:spcPts val="600"/>
              </a:spcAft>
            </a:pPr>
            <a:r>
              <a:rPr lang="en-US" sz="2000" dirty="0">
                <a:ea typeface="Calibri" panose="020F0502020204030204" pitchFamily="34" charset="0"/>
              </a:rPr>
              <a:t>1 million of the world's estimated 8 million plants and animals species are threatened with extinction - population sizes and abundance are dropping - ecosystems are being degraded - ecosystem services are eroding</a:t>
            </a:r>
            <a:endParaRPr lang="en-US" sz="2800" dirty="0">
              <a:effectLst/>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ffectLst/>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ffectLst/>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ffectLst/>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a typeface="Calibri" panose="020F0502020204030204" pitchFamily="34" charset="0"/>
            </a:endParaRPr>
          </a:p>
          <a:p>
            <a:pPr marL="457200" marR="0" indent="-457200" algn="ctr">
              <a:spcBef>
                <a:spcPts val="600"/>
              </a:spcBef>
              <a:spcAft>
                <a:spcPts val="600"/>
              </a:spcAft>
              <a:buFont typeface="Arial" panose="020B0604020202020204" pitchFamily="34" charset="0"/>
              <a:buChar char="•"/>
            </a:pPr>
            <a:endParaRPr lang="en-US" sz="2800" dirty="0">
              <a:effectLst/>
              <a:ea typeface="Calibri" panose="020F0502020204030204" pitchFamily="34" charset="0"/>
            </a:endParaRPr>
          </a:p>
          <a:p>
            <a:pPr algn="ctr"/>
            <a:endParaRPr lang="en-US" sz="3200" b="1" dirty="0">
              <a:solidFill>
                <a:schemeClr val="tx2">
                  <a:lumMod val="50000"/>
                </a:schemeClr>
              </a:solidFill>
              <a:latin typeface="Arial" panose="020B0604020202020204" pitchFamily="34" charset="0"/>
              <a:cs typeface="Arial" panose="020B0604020202020204" pitchFamily="34" charset="0"/>
            </a:endParaRPr>
          </a:p>
          <a:p>
            <a:pPr algn="ctr"/>
            <a:endParaRPr lang="en-US" sz="2200" b="1" dirty="0">
              <a:solidFill>
                <a:schemeClr val="tx2"/>
              </a:solidFill>
              <a:latin typeface="Arial" panose="020B0604020202020204" pitchFamily="34" charset="0"/>
              <a:cs typeface="Arial" panose="020B0604020202020204" pitchFamily="34" charset="0"/>
            </a:endParaRPr>
          </a:p>
          <a:p>
            <a:pPr algn="ctr"/>
            <a:endParaRPr lang="en-US" sz="3200" b="1" dirty="0">
              <a:solidFill>
                <a:srgbClr val="C00000"/>
              </a:solidFill>
              <a:latin typeface="Arial" panose="020B0604020202020204" pitchFamily="34" charset="0"/>
              <a:cs typeface="Arial" panose="020B0604020202020204" pitchFamily="34" charset="0"/>
            </a:endParaRPr>
          </a:p>
          <a:p>
            <a:pPr algn="ctr"/>
            <a:r>
              <a:rPr lang="en-US" sz="2500" dirty="0">
                <a:latin typeface="Arial" panose="020B0604020202020204" pitchFamily="34" charset="0"/>
                <a:cs typeface="Arial" panose="020B0604020202020204" pitchFamily="34" charset="0"/>
              </a:rPr>
              <a:t>.</a:t>
            </a:r>
          </a:p>
        </p:txBody>
      </p:sp>
      <p:pic>
        <p:nvPicPr>
          <p:cNvPr id="3" name="Picture 2" descr="Chart&#10;&#10;Description automatically generated">
            <a:extLst>
              <a:ext uri="{FF2B5EF4-FFF2-40B4-BE49-F238E27FC236}">
                <a16:creationId xmlns:a16="http://schemas.microsoft.com/office/drawing/2014/main" id="{C2CC497B-7862-47B4-9F8E-121618C237D6}"/>
              </a:ext>
            </a:extLst>
          </p:cNvPr>
          <p:cNvPicPr>
            <a:picLocks noChangeAspect="1"/>
          </p:cNvPicPr>
          <p:nvPr/>
        </p:nvPicPr>
        <p:blipFill>
          <a:blip r:embed="rId3"/>
          <a:stretch>
            <a:fillRect/>
          </a:stretch>
        </p:blipFill>
        <p:spPr>
          <a:xfrm>
            <a:off x="1124802" y="1636295"/>
            <a:ext cx="9942395" cy="5221705"/>
          </a:xfrm>
          <a:prstGeom prst="rect">
            <a:avLst/>
          </a:prstGeom>
        </p:spPr>
      </p:pic>
    </p:spTree>
    <p:extLst>
      <p:ext uri="{BB962C8B-B14F-4D97-AF65-F5344CB8AC3E}">
        <p14:creationId xmlns:p14="http://schemas.microsoft.com/office/powerpoint/2010/main" val="75894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56722" y="2418407"/>
            <a:ext cx="3424999" cy="3170099"/>
          </a:xfrm>
          <a:prstGeom prst="rect">
            <a:avLst/>
          </a:prstGeom>
          <a:noFill/>
        </p:spPr>
        <p:txBody>
          <a:bodyPr wrap="square" rtlCol="0">
            <a:spAutoFit/>
          </a:bodyPr>
          <a:lstStyle/>
          <a:p>
            <a:r>
              <a:rPr lang="en-US" sz="2000" dirty="0"/>
              <a:t>Earth’s environmental emergencies and development challenges should be addressed together to achieve sustainability</a:t>
            </a:r>
          </a:p>
          <a:p>
            <a:endParaRPr lang="en-US" sz="2000" dirty="0"/>
          </a:p>
          <a:p>
            <a:r>
              <a:rPr lang="en-US" sz="2000" dirty="0"/>
              <a:t>International environmental agreements need to be aligned and become more mutually supportive</a:t>
            </a:r>
          </a:p>
        </p:txBody>
      </p:sp>
      <p:pic>
        <p:nvPicPr>
          <p:cNvPr id="4" name="Picture 3" descr="Diagram&#10;&#10;Description automatically generated">
            <a:extLst>
              <a:ext uri="{FF2B5EF4-FFF2-40B4-BE49-F238E27FC236}">
                <a16:creationId xmlns:a16="http://schemas.microsoft.com/office/drawing/2014/main" id="{ADF47382-8380-47F1-BB29-2554C442B079}"/>
              </a:ext>
            </a:extLst>
          </p:cNvPr>
          <p:cNvPicPr>
            <a:picLocks noChangeAspect="1"/>
          </p:cNvPicPr>
          <p:nvPr/>
        </p:nvPicPr>
        <p:blipFill rotWithShape="1">
          <a:blip r:embed="rId3"/>
          <a:srcRect l="5769" t="5593" r="20339" b="7037"/>
          <a:stretch/>
        </p:blipFill>
        <p:spPr>
          <a:xfrm>
            <a:off x="4149345" y="0"/>
            <a:ext cx="8042655" cy="6858000"/>
          </a:xfrm>
          <a:prstGeom prst="rect">
            <a:avLst/>
          </a:prstGeom>
        </p:spPr>
      </p:pic>
      <p:sp>
        <p:nvSpPr>
          <p:cNvPr id="5" name="Rectangle 4">
            <a:extLst>
              <a:ext uri="{FF2B5EF4-FFF2-40B4-BE49-F238E27FC236}">
                <a16:creationId xmlns:a16="http://schemas.microsoft.com/office/drawing/2014/main" id="{FCECA9E1-9407-F145-A6C2-53FC00B97D05}"/>
              </a:ext>
            </a:extLst>
          </p:cNvPr>
          <p:cNvSpPr/>
          <p:nvPr/>
        </p:nvSpPr>
        <p:spPr>
          <a:xfrm>
            <a:off x="75501" y="642419"/>
            <a:ext cx="4723002" cy="954107"/>
          </a:xfrm>
          <a:prstGeom prst="rect">
            <a:avLst/>
          </a:prstGeom>
        </p:spPr>
        <p:txBody>
          <a:bodyPr wrap="square">
            <a:spAutoFit/>
          </a:bodyPr>
          <a:lstStyle/>
          <a:p>
            <a:pPr algn="ctr">
              <a:spcBef>
                <a:spcPts val="600"/>
              </a:spcBef>
              <a:spcAft>
                <a:spcPts val="600"/>
              </a:spcAft>
            </a:pPr>
            <a:r>
              <a:rPr lang="en-US" sz="2800" b="1" dirty="0">
                <a:solidFill>
                  <a:schemeClr val="accent1"/>
                </a:solidFill>
                <a:ea typeface="Calibri" panose="020F0502020204030204" pitchFamily="34" charset="0"/>
              </a:rPr>
              <a:t>The environmental emergencies are intertwined</a:t>
            </a:r>
          </a:p>
        </p:txBody>
      </p:sp>
    </p:spTree>
    <p:extLst>
      <p:ext uri="{BB962C8B-B14F-4D97-AF65-F5344CB8AC3E}">
        <p14:creationId xmlns:p14="http://schemas.microsoft.com/office/powerpoint/2010/main" val="390421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A02E80-D97B-BB4E-9463-06AA165769A6}" vid="{5196EADF-DCBB-9C41-A65B-81DF0ACF3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UNEP Corporate Presentation template</Template>
  <TotalTime>17502</TotalTime>
  <Words>3743</Words>
  <Application>Microsoft Office PowerPoint</Application>
  <PresentationFormat>Widescreen</PresentationFormat>
  <Paragraphs>225</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 (Body)</vt:lpstr>
      <vt:lpstr>Roboto</vt:lpstr>
      <vt:lpstr>Arial</vt:lpstr>
      <vt:lpstr>Calibri</vt:lpstr>
      <vt:lpstr>Calibri Light</vt:lpstr>
      <vt:lpstr>Symbol</vt:lpstr>
      <vt:lpstr>Office Theme</vt:lpstr>
      <vt:lpstr>Making Peace with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going beyond limits agreed in international agreements</vt:lpstr>
      <vt:lpstr>Risks of climate change are more severe than previously thought    And are occurring with smaller changes in temperature</vt:lpstr>
      <vt:lpstr>PowerPoint Presentation</vt:lpstr>
      <vt:lpstr>PowerPoint Presentation</vt:lpstr>
      <vt:lpstr>PowerPoint Presentation</vt:lpstr>
      <vt:lpstr>PowerPoint Presentation</vt:lpstr>
      <vt:lpstr>PowerPoint Presentation</vt:lpstr>
      <vt:lpstr>Zoonotic Diseases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Elizabeth Kosse</dc:creator>
  <cp:lastModifiedBy>Jian Liu</cp:lastModifiedBy>
  <cp:revision>199</cp:revision>
  <cp:lastPrinted>2021-04-14T22:48:25Z</cp:lastPrinted>
  <dcterms:created xsi:type="dcterms:W3CDTF">2020-11-23T11:14:57Z</dcterms:created>
  <dcterms:modified xsi:type="dcterms:W3CDTF">2021-10-13T15:20:01Z</dcterms:modified>
</cp:coreProperties>
</file>