
<file path=[Content_Types].xml><?xml version="1.0" encoding="utf-8"?>
<Types xmlns="http://schemas.openxmlformats.org/package/2006/content-types">
  <Default Extension="jfif" ContentType="image/jpeg"/>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7" r:id="rId2"/>
    <p:sldId id="258" r:id="rId3"/>
    <p:sldId id="278" r:id="rId4"/>
    <p:sldId id="259" r:id="rId5"/>
    <p:sldId id="282" r:id="rId6"/>
    <p:sldId id="279" r:id="rId7"/>
    <p:sldId id="283" r:id="rId8"/>
    <p:sldId id="281" r:id="rId9"/>
    <p:sldId id="260" r:id="rId10"/>
    <p:sldId id="262" r:id="rId11"/>
    <p:sldId id="280"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35" autoAdjust="0"/>
    <p:restoredTop sz="89091" autoAdjust="0"/>
  </p:normalViewPr>
  <p:slideViewPr>
    <p:cSldViewPr snapToGrid="0">
      <p:cViewPr varScale="1">
        <p:scale>
          <a:sx n="102" d="100"/>
          <a:sy n="102" d="100"/>
        </p:scale>
        <p:origin x="912" y="10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D7A90C-9711-4983-B7D2-1708DD1FB8EC}" type="datetimeFigureOut">
              <a:rPr lang="en-US" smtClean="0"/>
              <a:t>8/23/2023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4AE962-2FAE-4BEE-85EE-4E3387EBD3BA}" type="slidenum">
              <a:rPr lang="en-US" smtClean="0"/>
              <a:t>‹#›</a:t>
            </a:fld>
            <a:endParaRPr lang="en-US"/>
          </a:p>
        </p:txBody>
      </p:sp>
    </p:spTree>
    <p:extLst>
      <p:ext uri="{BB962C8B-B14F-4D97-AF65-F5344CB8AC3E}">
        <p14:creationId xmlns:p14="http://schemas.microsoft.com/office/powerpoint/2010/main" val="883787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4AE962-2FAE-4BEE-85EE-4E3387EBD3BA}" type="slidenum">
              <a:rPr lang="en-US" smtClean="0"/>
              <a:t>16</a:t>
            </a:fld>
            <a:endParaRPr lang="en-US"/>
          </a:p>
        </p:txBody>
      </p:sp>
    </p:spTree>
    <p:extLst>
      <p:ext uri="{BB962C8B-B14F-4D97-AF65-F5344CB8AC3E}">
        <p14:creationId xmlns:p14="http://schemas.microsoft.com/office/powerpoint/2010/main" val="42039150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4AE962-2FAE-4BEE-85EE-4E3387EBD3BA}" type="slidenum">
              <a:rPr lang="en-US" smtClean="0"/>
              <a:t>25</a:t>
            </a:fld>
            <a:endParaRPr lang="en-US"/>
          </a:p>
        </p:txBody>
      </p:sp>
    </p:spTree>
    <p:extLst>
      <p:ext uri="{BB962C8B-B14F-4D97-AF65-F5344CB8AC3E}">
        <p14:creationId xmlns:p14="http://schemas.microsoft.com/office/powerpoint/2010/main" val="3899901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4AE962-2FAE-4BEE-85EE-4E3387EBD3BA}" type="slidenum">
              <a:rPr lang="en-US" smtClean="0"/>
              <a:t>17</a:t>
            </a:fld>
            <a:endParaRPr lang="en-US"/>
          </a:p>
        </p:txBody>
      </p:sp>
    </p:spTree>
    <p:extLst>
      <p:ext uri="{BB962C8B-B14F-4D97-AF65-F5344CB8AC3E}">
        <p14:creationId xmlns:p14="http://schemas.microsoft.com/office/powerpoint/2010/main" val="357989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4AE962-2FAE-4BEE-85EE-4E3387EBD3BA}" type="slidenum">
              <a:rPr lang="en-US" smtClean="0"/>
              <a:t>18</a:t>
            </a:fld>
            <a:endParaRPr lang="en-US"/>
          </a:p>
        </p:txBody>
      </p:sp>
    </p:spTree>
    <p:extLst>
      <p:ext uri="{BB962C8B-B14F-4D97-AF65-F5344CB8AC3E}">
        <p14:creationId xmlns:p14="http://schemas.microsoft.com/office/powerpoint/2010/main" val="28937337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4AE962-2FAE-4BEE-85EE-4E3387EBD3BA}" type="slidenum">
              <a:rPr lang="en-US" smtClean="0"/>
              <a:t>19</a:t>
            </a:fld>
            <a:endParaRPr lang="en-US"/>
          </a:p>
        </p:txBody>
      </p:sp>
    </p:spTree>
    <p:extLst>
      <p:ext uri="{BB962C8B-B14F-4D97-AF65-F5344CB8AC3E}">
        <p14:creationId xmlns:p14="http://schemas.microsoft.com/office/powerpoint/2010/main" val="18975442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4AE962-2FAE-4BEE-85EE-4E3387EBD3BA}" type="slidenum">
              <a:rPr lang="en-US" smtClean="0"/>
              <a:t>20</a:t>
            </a:fld>
            <a:endParaRPr lang="en-US"/>
          </a:p>
        </p:txBody>
      </p:sp>
    </p:spTree>
    <p:extLst>
      <p:ext uri="{BB962C8B-B14F-4D97-AF65-F5344CB8AC3E}">
        <p14:creationId xmlns:p14="http://schemas.microsoft.com/office/powerpoint/2010/main" val="11035856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4AE962-2FAE-4BEE-85EE-4E3387EBD3BA}" type="slidenum">
              <a:rPr lang="en-US" smtClean="0"/>
              <a:t>21</a:t>
            </a:fld>
            <a:endParaRPr lang="en-US"/>
          </a:p>
        </p:txBody>
      </p:sp>
    </p:spTree>
    <p:extLst>
      <p:ext uri="{BB962C8B-B14F-4D97-AF65-F5344CB8AC3E}">
        <p14:creationId xmlns:p14="http://schemas.microsoft.com/office/powerpoint/2010/main" val="427576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4AE962-2FAE-4BEE-85EE-4E3387EBD3BA}" type="slidenum">
              <a:rPr lang="en-US" smtClean="0"/>
              <a:t>22</a:t>
            </a:fld>
            <a:endParaRPr lang="en-US"/>
          </a:p>
        </p:txBody>
      </p:sp>
    </p:spTree>
    <p:extLst>
      <p:ext uri="{BB962C8B-B14F-4D97-AF65-F5344CB8AC3E}">
        <p14:creationId xmlns:p14="http://schemas.microsoft.com/office/powerpoint/2010/main" val="17818849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4AE962-2FAE-4BEE-85EE-4E3387EBD3BA}" type="slidenum">
              <a:rPr lang="en-US" smtClean="0"/>
              <a:t>23</a:t>
            </a:fld>
            <a:endParaRPr lang="en-US"/>
          </a:p>
        </p:txBody>
      </p:sp>
    </p:spTree>
    <p:extLst>
      <p:ext uri="{BB962C8B-B14F-4D97-AF65-F5344CB8AC3E}">
        <p14:creationId xmlns:p14="http://schemas.microsoft.com/office/powerpoint/2010/main" val="16984087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4AE962-2FAE-4BEE-85EE-4E3387EBD3BA}" type="slidenum">
              <a:rPr lang="en-US" smtClean="0"/>
              <a:t>24</a:t>
            </a:fld>
            <a:endParaRPr lang="en-US"/>
          </a:p>
        </p:txBody>
      </p:sp>
    </p:spTree>
    <p:extLst>
      <p:ext uri="{BB962C8B-B14F-4D97-AF65-F5344CB8AC3E}">
        <p14:creationId xmlns:p14="http://schemas.microsoft.com/office/powerpoint/2010/main" val="3831635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F14C48E-E519-4FBD-A1D3-27234145B168}" type="datetimeFigureOut">
              <a:rPr lang="en-US" smtClean="0"/>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1C65B-CB37-4BAF-8ACA-195AC8FC602C}" type="slidenum">
              <a:rPr lang="en-US" smtClean="0"/>
              <a:t>‹#›</a:t>
            </a:fld>
            <a:endParaRPr lang="en-US"/>
          </a:p>
        </p:txBody>
      </p:sp>
    </p:spTree>
    <p:extLst>
      <p:ext uri="{BB962C8B-B14F-4D97-AF65-F5344CB8AC3E}">
        <p14:creationId xmlns:p14="http://schemas.microsoft.com/office/powerpoint/2010/main" val="3988023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F14C48E-E519-4FBD-A1D3-27234145B168}" type="datetimeFigureOut">
              <a:rPr lang="en-US" smtClean="0"/>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1C65B-CB37-4BAF-8ACA-195AC8FC602C}" type="slidenum">
              <a:rPr lang="en-US" smtClean="0"/>
              <a:t>‹#›</a:t>
            </a:fld>
            <a:endParaRPr lang="en-US"/>
          </a:p>
        </p:txBody>
      </p:sp>
    </p:spTree>
    <p:extLst>
      <p:ext uri="{BB962C8B-B14F-4D97-AF65-F5344CB8AC3E}">
        <p14:creationId xmlns:p14="http://schemas.microsoft.com/office/powerpoint/2010/main" val="1533495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F14C48E-E519-4FBD-A1D3-27234145B168}" type="datetimeFigureOut">
              <a:rPr lang="en-US" smtClean="0"/>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1C65B-CB37-4BAF-8ACA-195AC8FC602C}" type="slidenum">
              <a:rPr lang="en-US" smtClean="0"/>
              <a:t>‹#›</a:t>
            </a:fld>
            <a:endParaRPr lang="en-US"/>
          </a:p>
        </p:txBody>
      </p:sp>
    </p:spTree>
    <p:extLst>
      <p:ext uri="{BB962C8B-B14F-4D97-AF65-F5344CB8AC3E}">
        <p14:creationId xmlns:p14="http://schemas.microsoft.com/office/powerpoint/2010/main" val="110540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F14C48E-E519-4FBD-A1D3-27234145B168}" type="datetimeFigureOut">
              <a:rPr lang="en-US" smtClean="0"/>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1C65B-CB37-4BAF-8ACA-195AC8FC602C}" type="slidenum">
              <a:rPr lang="en-US" smtClean="0"/>
              <a:t>‹#›</a:t>
            </a:fld>
            <a:endParaRPr lang="en-US"/>
          </a:p>
        </p:txBody>
      </p:sp>
    </p:spTree>
    <p:extLst>
      <p:ext uri="{BB962C8B-B14F-4D97-AF65-F5344CB8AC3E}">
        <p14:creationId xmlns:p14="http://schemas.microsoft.com/office/powerpoint/2010/main" val="3914373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F14C48E-E519-4FBD-A1D3-27234145B168}" type="datetimeFigureOut">
              <a:rPr lang="en-US" smtClean="0"/>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1C65B-CB37-4BAF-8ACA-195AC8FC602C}" type="slidenum">
              <a:rPr lang="en-US" smtClean="0"/>
              <a:t>‹#›</a:t>
            </a:fld>
            <a:endParaRPr lang="en-US"/>
          </a:p>
        </p:txBody>
      </p:sp>
    </p:spTree>
    <p:extLst>
      <p:ext uri="{BB962C8B-B14F-4D97-AF65-F5344CB8AC3E}">
        <p14:creationId xmlns:p14="http://schemas.microsoft.com/office/powerpoint/2010/main" val="3116436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F14C48E-E519-4FBD-A1D3-27234145B168}" type="datetimeFigureOut">
              <a:rPr lang="en-US" smtClean="0"/>
              <a:t>8/23/2023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1C65B-CB37-4BAF-8ACA-195AC8FC602C}" type="slidenum">
              <a:rPr lang="en-US" smtClean="0"/>
              <a:t>‹#›</a:t>
            </a:fld>
            <a:endParaRPr lang="en-US"/>
          </a:p>
        </p:txBody>
      </p:sp>
    </p:spTree>
    <p:extLst>
      <p:ext uri="{BB962C8B-B14F-4D97-AF65-F5344CB8AC3E}">
        <p14:creationId xmlns:p14="http://schemas.microsoft.com/office/powerpoint/2010/main" val="1795852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F14C48E-E519-4FBD-A1D3-27234145B168}" type="datetimeFigureOut">
              <a:rPr lang="en-US" smtClean="0"/>
              <a:t>8/23/2023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B1C65B-CB37-4BAF-8ACA-195AC8FC602C}" type="slidenum">
              <a:rPr lang="en-US" smtClean="0"/>
              <a:t>‹#›</a:t>
            </a:fld>
            <a:endParaRPr lang="en-US"/>
          </a:p>
        </p:txBody>
      </p:sp>
    </p:spTree>
    <p:extLst>
      <p:ext uri="{BB962C8B-B14F-4D97-AF65-F5344CB8AC3E}">
        <p14:creationId xmlns:p14="http://schemas.microsoft.com/office/powerpoint/2010/main" val="117882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F14C48E-E519-4FBD-A1D3-27234145B168}" type="datetimeFigureOut">
              <a:rPr lang="en-US" smtClean="0"/>
              <a:t>8/23/2023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B1C65B-CB37-4BAF-8ACA-195AC8FC602C}" type="slidenum">
              <a:rPr lang="en-US" smtClean="0"/>
              <a:t>‹#›</a:t>
            </a:fld>
            <a:endParaRPr lang="en-US"/>
          </a:p>
        </p:txBody>
      </p:sp>
    </p:spTree>
    <p:extLst>
      <p:ext uri="{BB962C8B-B14F-4D97-AF65-F5344CB8AC3E}">
        <p14:creationId xmlns:p14="http://schemas.microsoft.com/office/powerpoint/2010/main" val="4272232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14C48E-E519-4FBD-A1D3-27234145B168}" type="datetimeFigureOut">
              <a:rPr lang="en-US" smtClean="0"/>
              <a:t>8/23/2023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B1C65B-CB37-4BAF-8ACA-195AC8FC602C}" type="slidenum">
              <a:rPr lang="en-US" smtClean="0"/>
              <a:t>‹#›</a:t>
            </a:fld>
            <a:endParaRPr lang="en-US"/>
          </a:p>
        </p:txBody>
      </p:sp>
    </p:spTree>
    <p:extLst>
      <p:ext uri="{BB962C8B-B14F-4D97-AF65-F5344CB8AC3E}">
        <p14:creationId xmlns:p14="http://schemas.microsoft.com/office/powerpoint/2010/main" val="3920950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F14C48E-E519-4FBD-A1D3-27234145B168}" type="datetimeFigureOut">
              <a:rPr lang="en-US" smtClean="0"/>
              <a:t>8/23/2023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1C65B-CB37-4BAF-8ACA-195AC8FC602C}" type="slidenum">
              <a:rPr lang="en-US" smtClean="0"/>
              <a:t>‹#›</a:t>
            </a:fld>
            <a:endParaRPr lang="en-US"/>
          </a:p>
        </p:txBody>
      </p:sp>
    </p:spTree>
    <p:extLst>
      <p:ext uri="{BB962C8B-B14F-4D97-AF65-F5344CB8AC3E}">
        <p14:creationId xmlns:p14="http://schemas.microsoft.com/office/powerpoint/2010/main" val="455604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F14C48E-E519-4FBD-A1D3-27234145B168}" type="datetimeFigureOut">
              <a:rPr lang="en-US" smtClean="0"/>
              <a:t>8/23/2023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1C65B-CB37-4BAF-8ACA-195AC8FC602C}" type="slidenum">
              <a:rPr lang="en-US" smtClean="0"/>
              <a:t>‹#›</a:t>
            </a:fld>
            <a:endParaRPr lang="en-US"/>
          </a:p>
        </p:txBody>
      </p:sp>
    </p:spTree>
    <p:extLst>
      <p:ext uri="{BB962C8B-B14F-4D97-AF65-F5344CB8AC3E}">
        <p14:creationId xmlns:p14="http://schemas.microsoft.com/office/powerpoint/2010/main" val="1033011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14C48E-E519-4FBD-A1D3-27234145B168}" type="datetimeFigureOut">
              <a:rPr lang="en-US" smtClean="0"/>
              <a:t>8/23/2023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B1C65B-CB37-4BAF-8ACA-195AC8FC602C}" type="slidenum">
              <a:rPr lang="en-US" smtClean="0"/>
              <a:t>‹#›</a:t>
            </a:fld>
            <a:endParaRPr lang="en-US"/>
          </a:p>
        </p:txBody>
      </p:sp>
    </p:spTree>
    <p:extLst>
      <p:ext uri="{BB962C8B-B14F-4D97-AF65-F5344CB8AC3E}">
        <p14:creationId xmlns:p14="http://schemas.microsoft.com/office/powerpoint/2010/main" val="2591828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f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2055" y="365125"/>
            <a:ext cx="10515600" cy="5924839"/>
          </a:xfrm>
        </p:spPr>
        <p:txBody>
          <a:bodyPr>
            <a:noAutofit/>
          </a:bodyPr>
          <a:lstStyle/>
          <a:p>
            <a:pPr algn="ctr"/>
            <a:br>
              <a:rPr lang="en-US" sz="2800" b="1" dirty="0"/>
            </a:br>
            <a:r>
              <a:rPr lang="en-US" sz="2800" b="1" dirty="0"/>
              <a:t> </a:t>
            </a:r>
            <a:br>
              <a:rPr lang="en-US" sz="2800" b="1" dirty="0"/>
            </a:br>
            <a:r>
              <a:rPr lang="en-US" sz="2800" b="1" dirty="0"/>
              <a:t>Country Paper on Environmental Audit of </a:t>
            </a:r>
            <a:r>
              <a:rPr lang="en-US" sz="2800" b="1" cap="all" dirty="0"/>
              <a:t>D</a:t>
            </a:r>
            <a:r>
              <a:rPr lang="en-US" sz="2800" b="1" dirty="0"/>
              <a:t>epletion</a:t>
            </a:r>
            <a:r>
              <a:rPr lang="en-US" sz="2800" b="1" cap="all" dirty="0"/>
              <a:t> </a:t>
            </a:r>
            <a:r>
              <a:rPr lang="en-US" sz="2800" b="1" dirty="0"/>
              <a:t>of</a:t>
            </a:r>
            <a:r>
              <a:rPr lang="en-US" sz="2800" b="1" cap="all" dirty="0"/>
              <a:t> u</a:t>
            </a:r>
            <a:r>
              <a:rPr lang="en-US" sz="2800" b="1" dirty="0"/>
              <a:t>nderground</a:t>
            </a:r>
            <a:r>
              <a:rPr lang="en-US" sz="2800" b="1" cap="all" dirty="0"/>
              <a:t> W</a:t>
            </a:r>
            <a:r>
              <a:rPr lang="en-US" sz="2800" b="1" dirty="0"/>
              <a:t>ater</a:t>
            </a:r>
            <a:r>
              <a:rPr lang="en-US" sz="2800" b="1" cap="all" dirty="0"/>
              <a:t> R</a:t>
            </a:r>
            <a:r>
              <a:rPr lang="en-US" sz="2800" b="1" dirty="0"/>
              <a:t>esources</a:t>
            </a:r>
            <a:r>
              <a:rPr lang="en-US" sz="2800" b="1" cap="all" dirty="0"/>
              <a:t> </a:t>
            </a:r>
            <a:r>
              <a:rPr lang="en-US" sz="2800" b="1" dirty="0"/>
              <a:t>in </a:t>
            </a:r>
            <a:r>
              <a:rPr lang="en-US" sz="2800" b="1" cap="all" dirty="0"/>
              <a:t>Q</a:t>
            </a:r>
            <a:r>
              <a:rPr lang="en-US" sz="2800" b="1" dirty="0"/>
              <a:t>uetta </a:t>
            </a:r>
            <a:br>
              <a:rPr lang="en-US" sz="2800" b="1" dirty="0"/>
            </a:br>
            <a:r>
              <a:rPr lang="en-US" sz="2800" b="1" dirty="0"/>
              <a:t> </a:t>
            </a:r>
            <a:br>
              <a:rPr lang="en-US" sz="2800" b="1" dirty="0"/>
            </a:br>
            <a:r>
              <a:rPr lang="en-US" sz="2800" b="1" dirty="0"/>
              <a:t>for</a:t>
            </a:r>
            <a:br>
              <a:rPr lang="en-US" sz="2800" b="1" dirty="0"/>
            </a:br>
            <a:r>
              <a:rPr lang="en-US" sz="2800" b="1" dirty="0"/>
              <a:t> </a:t>
            </a:r>
            <a:br>
              <a:rPr lang="en-US" sz="2800" b="1" dirty="0"/>
            </a:br>
            <a:r>
              <a:rPr lang="en-US" sz="2800" b="1" dirty="0"/>
              <a:t>The 9</a:t>
            </a:r>
            <a:r>
              <a:rPr lang="en-US" sz="2800" b="1" baseline="30000" dirty="0"/>
              <a:t>th</a:t>
            </a:r>
            <a:r>
              <a:rPr lang="en-US" sz="2800" b="1" dirty="0"/>
              <a:t> </a:t>
            </a:r>
            <a:r>
              <a:rPr lang="en-US" sz="2800" b="1" cap="all" dirty="0" err="1"/>
              <a:t>asosai</a:t>
            </a:r>
            <a:r>
              <a:rPr lang="en-US" sz="2800" b="1" dirty="0"/>
              <a:t> Seminar on Environmental Auditing </a:t>
            </a:r>
            <a:r>
              <a:rPr lang="en-GB" sz="2800" b="1" dirty="0"/>
              <a:t>(August 23-25, 2023)</a:t>
            </a:r>
            <a:br>
              <a:rPr lang="en-US" sz="2800" b="1" dirty="0"/>
            </a:br>
            <a:r>
              <a:rPr lang="en-US" sz="2800" b="1" dirty="0"/>
              <a:t>Kazakhstan</a:t>
            </a:r>
            <a:br>
              <a:rPr lang="en-US" sz="2800" b="1" dirty="0"/>
            </a:br>
            <a:r>
              <a:rPr lang="en-US" sz="2800" b="1" dirty="0"/>
              <a:t> </a:t>
            </a:r>
            <a:br>
              <a:rPr lang="en-US" sz="2800" b="1" dirty="0"/>
            </a:br>
            <a:r>
              <a:rPr lang="en-US" sz="2800" b="1" dirty="0"/>
              <a:t>by</a:t>
            </a:r>
            <a:br>
              <a:rPr lang="en-US" sz="2800" b="1" dirty="0"/>
            </a:br>
            <a:r>
              <a:rPr lang="en-US" sz="2800" b="1" dirty="0"/>
              <a:t> </a:t>
            </a:r>
            <a:br>
              <a:rPr lang="en-US" sz="2800" b="1" dirty="0"/>
            </a:br>
            <a:br>
              <a:rPr lang="en-US" sz="2800" b="1" dirty="0"/>
            </a:br>
            <a:r>
              <a:rPr lang="en-US" sz="2800" b="1" dirty="0"/>
              <a:t>  Muhammad Raza Shah, Director General </a:t>
            </a:r>
            <a:br>
              <a:rPr lang="en-US" sz="2800" b="1" dirty="0"/>
            </a:br>
            <a:r>
              <a:rPr lang="en-US" sz="2800" b="1" dirty="0"/>
              <a:t>   Office of the Auditor General of Pakistan</a:t>
            </a:r>
            <a:br>
              <a:rPr lang="en-US" sz="2800" b="1" dirty="0"/>
            </a:br>
            <a:endParaRPr lang="en-US" sz="2800" b="1" dirty="0"/>
          </a:p>
        </p:txBody>
      </p:sp>
    </p:spTree>
    <p:extLst>
      <p:ext uri="{BB962C8B-B14F-4D97-AF65-F5344CB8AC3E}">
        <p14:creationId xmlns:p14="http://schemas.microsoft.com/office/powerpoint/2010/main" val="865696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03457"/>
          </a:xfrm>
          <a:ln>
            <a:solidFill>
              <a:schemeClr val="accent1"/>
            </a:solidFill>
          </a:ln>
        </p:spPr>
        <p:txBody>
          <a:bodyPr>
            <a:normAutofit/>
          </a:bodyPr>
          <a:lstStyle/>
          <a:p>
            <a:r>
              <a:rPr lang="en-US" sz="2800" b="1" dirty="0"/>
              <a:t>Introduction</a:t>
            </a:r>
            <a:endParaRPr lang="en-US" dirty="0"/>
          </a:p>
        </p:txBody>
      </p:sp>
      <p:sp>
        <p:nvSpPr>
          <p:cNvPr id="3" name="Content Placeholder 2"/>
          <p:cNvSpPr>
            <a:spLocks noGrp="1"/>
          </p:cNvSpPr>
          <p:nvPr>
            <p:ph idx="1"/>
          </p:nvPr>
        </p:nvSpPr>
        <p:spPr>
          <a:xfrm>
            <a:off x="701723" y="2008908"/>
            <a:ext cx="10515600" cy="4033117"/>
          </a:xfrm>
        </p:spPr>
        <p:txBody>
          <a:bodyPr>
            <a:normAutofit/>
          </a:bodyPr>
          <a:lstStyle/>
          <a:p>
            <a:pPr algn="just" fontAlgn="base">
              <a:lnSpc>
                <a:spcPct val="100000"/>
              </a:lnSpc>
            </a:pPr>
            <a:r>
              <a:rPr lang="en-US" sz="2400" dirty="0">
                <a:latin typeface="+mj-lt"/>
              </a:rPr>
              <a:t>It was with this background that the DAGP assessed the auditability of water safety related issues and accordingly selected the topic of depletion of underground water in Quetta</a:t>
            </a:r>
          </a:p>
          <a:p>
            <a:pPr algn="just" fontAlgn="base">
              <a:lnSpc>
                <a:spcPct val="100000"/>
              </a:lnSpc>
            </a:pPr>
            <a:r>
              <a:rPr lang="en-US" sz="2400" dirty="0">
                <a:latin typeface="+mj-lt"/>
              </a:rPr>
              <a:t> The purpose was to examine the issue from all possible angles and report findings as well as recommendations to the policy makers and stakeholders.</a:t>
            </a:r>
          </a:p>
        </p:txBody>
      </p:sp>
    </p:spTree>
    <p:extLst>
      <p:ext uri="{BB962C8B-B14F-4D97-AF65-F5344CB8AC3E}">
        <p14:creationId xmlns:p14="http://schemas.microsoft.com/office/powerpoint/2010/main" val="2965723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4402"/>
            <a:ext cx="10515600" cy="844243"/>
          </a:xfrm>
        </p:spPr>
        <p:txBody>
          <a:bodyPr/>
          <a:lstStyle/>
          <a:p>
            <a:pPr algn="ctr"/>
            <a:r>
              <a:rPr lang="en-US" dirty="0"/>
              <a:t>Drinking Water scarcity</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3961" y="1194619"/>
            <a:ext cx="11371007" cy="5486400"/>
          </a:xfrm>
        </p:spPr>
      </p:pic>
    </p:spTree>
    <p:extLst>
      <p:ext uri="{BB962C8B-B14F-4D97-AF65-F5344CB8AC3E}">
        <p14:creationId xmlns:p14="http://schemas.microsoft.com/office/powerpoint/2010/main" val="2664141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45019"/>
          </a:xfrm>
          <a:ln>
            <a:solidFill>
              <a:schemeClr val="accent1"/>
            </a:solidFill>
          </a:ln>
        </p:spPr>
        <p:txBody>
          <a:bodyPr>
            <a:normAutofit/>
          </a:bodyPr>
          <a:lstStyle/>
          <a:p>
            <a:r>
              <a:rPr lang="en-US" sz="2800" b="1" dirty="0"/>
              <a:t>Audit Objective</a:t>
            </a:r>
            <a:endParaRPr lang="en-US" dirty="0"/>
          </a:p>
        </p:txBody>
      </p:sp>
      <p:sp>
        <p:nvSpPr>
          <p:cNvPr id="3" name="Content Placeholder 2"/>
          <p:cNvSpPr>
            <a:spLocks noGrp="1"/>
          </p:cNvSpPr>
          <p:nvPr>
            <p:ph idx="1"/>
          </p:nvPr>
        </p:nvSpPr>
        <p:spPr>
          <a:xfrm>
            <a:off x="701723" y="1939636"/>
            <a:ext cx="10515600" cy="4102390"/>
          </a:xfrm>
        </p:spPr>
        <p:txBody>
          <a:bodyPr>
            <a:normAutofit/>
          </a:bodyPr>
          <a:lstStyle/>
          <a:p>
            <a:pPr algn="just"/>
            <a:r>
              <a:rPr lang="en-US" sz="2400" dirty="0">
                <a:latin typeface="+mj-lt"/>
              </a:rPr>
              <a:t>The overall objective of the environment audit was to examine and evaluate the main causes of depletion of underground water resources in Quetta and policy initiatives undertaken to overcome the issue of water availability for drinking and other purposes. </a:t>
            </a:r>
          </a:p>
          <a:p>
            <a:pPr algn="just"/>
            <a:r>
              <a:rPr lang="en-US" sz="2400" dirty="0">
                <a:latin typeface="+mj-lt"/>
              </a:rPr>
              <a:t>Besides, the aim was also to assess and analyze the implementation status of the applicable rules / regulations and policy interventions meant for water safety in the Quetta region.  </a:t>
            </a:r>
          </a:p>
        </p:txBody>
      </p:sp>
    </p:spTree>
    <p:extLst>
      <p:ext uri="{BB962C8B-B14F-4D97-AF65-F5344CB8AC3E}">
        <p14:creationId xmlns:p14="http://schemas.microsoft.com/office/powerpoint/2010/main" val="921929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17311"/>
          </a:xfrm>
          <a:ln>
            <a:solidFill>
              <a:schemeClr val="accent1"/>
            </a:solidFill>
          </a:ln>
        </p:spPr>
        <p:txBody>
          <a:bodyPr>
            <a:normAutofit/>
          </a:bodyPr>
          <a:lstStyle/>
          <a:p>
            <a:r>
              <a:rPr lang="en-US" sz="2800" b="1" dirty="0"/>
              <a:t>Audit Scope And Methodology</a:t>
            </a:r>
            <a:endParaRPr lang="en-US" dirty="0"/>
          </a:p>
        </p:txBody>
      </p:sp>
      <p:sp>
        <p:nvSpPr>
          <p:cNvPr id="3" name="Content Placeholder 2"/>
          <p:cNvSpPr>
            <a:spLocks noGrp="1"/>
          </p:cNvSpPr>
          <p:nvPr>
            <p:ph idx="1"/>
          </p:nvPr>
        </p:nvSpPr>
        <p:spPr>
          <a:xfrm>
            <a:off x="674427" y="1745672"/>
            <a:ext cx="10515600" cy="4779819"/>
          </a:xfrm>
        </p:spPr>
        <p:txBody>
          <a:bodyPr>
            <a:normAutofit/>
          </a:bodyPr>
          <a:lstStyle/>
          <a:p>
            <a:pPr algn="just"/>
            <a:r>
              <a:rPr lang="en-US" sz="2400" dirty="0">
                <a:latin typeface="+mj-lt"/>
              </a:rPr>
              <a:t>The scope of audit extended to examining the activities carried out by a number of relevant departments and agencies of Government of the </a:t>
            </a:r>
            <a:r>
              <a:rPr lang="en-US" sz="2400" dirty="0" err="1">
                <a:latin typeface="+mj-lt"/>
              </a:rPr>
              <a:t>Balochistan</a:t>
            </a:r>
            <a:r>
              <a:rPr lang="en-US" sz="2400" dirty="0">
                <a:latin typeface="+mj-lt"/>
              </a:rPr>
              <a:t> including Provincial Irrigation Department(PID), Provincial Public Health Department (PHED), Quetta Water and Sanitation Authority (QWSA), Forest and Wildlife Department (F&amp;WD), Agriculture Department and Environment Protection Agency (EPA).</a:t>
            </a:r>
          </a:p>
          <a:p>
            <a:pPr algn="just"/>
            <a:r>
              <a:rPr lang="en-US" sz="2400" dirty="0">
                <a:latin typeface="+mj-lt"/>
              </a:rPr>
              <a:t>The audit was conducted in accordance with guidelines of the International Standards of Supreme Audit Institutions (ISSAIs) adopted by the Auditor General of Pakistan.</a:t>
            </a:r>
          </a:p>
          <a:p>
            <a:pPr algn="just"/>
            <a:r>
              <a:rPr lang="en-US" sz="2400" dirty="0">
                <a:latin typeface="+mj-lt"/>
              </a:rPr>
              <a:t>The evidence was primarily gathered by applying procedures like inquiries from the management; survey questionnaires, review of documents and reports and interpretation and analysis of primary and secondary data. Data was also collected through observation and structured and unstructured interviews from the relevant officials. </a:t>
            </a:r>
          </a:p>
          <a:p>
            <a:pPr algn="just"/>
            <a:endParaRPr lang="en-US" sz="2400" dirty="0">
              <a:latin typeface="+mj-lt"/>
            </a:endParaRPr>
          </a:p>
        </p:txBody>
      </p:sp>
    </p:spTree>
    <p:extLst>
      <p:ext uri="{BB962C8B-B14F-4D97-AF65-F5344CB8AC3E}">
        <p14:creationId xmlns:p14="http://schemas.microsoft.com/office/powerpoint/2010/main" val="3083406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214293"/>
          </a:xfrm>
          <a:ln>
            <a:solidFill>
              <a:schemeClr val="accent1"/>
            </a:solidFill>
          </a:ln>
        </p:spPr>
        <p:txBody>
          <a:bodyPr>
            <a:normAutofit/>
          </a:bodyPr>
          <a:lstStyle/>
          <a:p>
            <a:r>
              <a:rPr lang="en-US" sz="2800" b="1" dirty="0"/>
              <a:t>Audit Scope And Methodology</a:t>
            </a:r>
            <a:endParaRPr lang="en-US" dirty="0"/>
          </a:p>
        </p:txBody>
      </p:sp>
      <p:sp>
        <p:nvSpPr>
          <p:cNvPr id="3" name="Content Placeholder 2"/>
          <p:cNvSpPr>
            <a:spLocks noGrp="1"/>
          </p:cNvSpPr>
          <p:nvPr>
            <p:ph idx="1"/>
          </p:nvPr>
        </p:nvSpPr>
        <p:spPr>
          <a:xfrm>
            <a:off x="701723" y="2036618"/>
            <a:ext cx="10515600" cy="4005408"/>
          </a:xfrm>
        </p:spPr>
        <p:txBody>
          <a:bodyPr>
            <a:normAutofit/>
          </a:bodyPr>
          <a:lstStyle/>
          <a:p>
            <a:pPr algn="just"/>
            <a:r>
              <a:rPr lang="en-US" sz="2400" dirty="0">
                <a:latin typeface="+mj-lt"/>
              </a:rPr>
              <a:t>Major documents which were reviewed included </a:t>
            </a:r>
            <a:r>
              <a:rPr lang="en-US" sz="2400" dirty="0" err="1">
                <a:latin typeface="+mj-lt"/>
              </a:rPr>
              <a:t>Balochistan</a:t>
            </a:r>
            <a:r>
              <a:rPr lang="en-US" sz="2400" dirty="0">
                <a:latin typeface="+mj-lt"/>
              </a:rPr>
              <a:t> Ground Water Rights Administration Ordinance, 1978, Quetta Water and Sanitation Authority Act, 2004, </a:t>
            </a:r>
            <a:r>
              <a:rPr lang="en-US" sz="2400" dirty="0" err="1">
                <a:latin typeface="+mj-lt"/>
              </a:rPr>
              <a:t>Balochistan</a:t>
            </a:r>
            <a:r>
              <a:rPr lang="en-US" sz="2400" dirty="0">
                <a:latin typeface="+mj-lt"/>
              </a:rPr>
              <a:t> Ground Water Rights Administration Rules, 2015,  </a:t>
            </a:r>
            <a:r>
              <a:rPr lang="en-US" sz="2400" dirty="0" err="1">
                <a:latin typeface="+mj-lt"/>
              </a:rPr>
              <a:t>Balochistan</a:t>
            </a:r>
            <a:r>
              <a:rPr lang="en-US" sz="2400" dirty="0">
                <a:latin typeface="+mj-lt"/>
              </a:rPr>
              <a:t> Rules of Business 2012 (amended 2012 and other SOPs and guidelines issued by the concerned departments.</a:t>
            </a:r>
          </a:p>
          <a:p>
            <a:pPr algn="just"/>
            <a:endParaRPr lang="en-US" sz="2400" dirty="0">
              <a:latin typeface="+mj-lt"/>
            </a:endParaRPr>
          </a:p>
        </p:txBody>
      </p:sp>
    </p:spTree>
    <p:extLst>
      <p:ext uri="{BB962C8B-B14F-4D97-AF65-F5344CB8AC3E}">
        <p14:creationId xmlns:p14="http://schemas.microsoft.com/office/powerpoint/2010/main" val="1961884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9019" y="1842655"/>
            <a:ext cx="10515600" cy="4738254"/>
          </a:xfrm>
        </p:spPr>
        <p:txBody>
          <a:bodyPr>
            <a:normAutofit/>
          </a:bodyPr>
          <a:lstStyle/>
          <a:p>
            <a:pPr marL="0" indent="0" algn="just">
              <a:buNone/>
            </a:pPr>
            <a:r>
              <a:rPr lang="en-US" sz="2400" dirty="0">
                <a:latin typeface="+mj-lt"/>
              </a:rPr>
              <a:t>The key audit findings in the report are summarized as under:</a:t>
            </a:r>
            <a:endParaRPr lang="en-US" sz="2400" b="1" dirty="0">
              <a:latin typeface="+mj-lt"/>
            </a:endParaRPr>
          </a:p>
          <a:p>
            <a:pPr lvl="0" algn="just"/>
            <a:r>
              <a:rPr lang="en-US" sz="2400" dirty="0">
                <a:latin typeface="+mj-lt"/>
              </a:rPr>
              <a:t>Non-availability of sufficient natural reservoirs and dams for conservation of surface water compromising drinking water as well as overall water safety in the Quetta region.</a:t>
            </a:r>
            <a:endParaRPr lang="en-US" sz="2400" b="1" dirty="0">
              <a:latin typeface="+mj-lt"/>
            </a:endParaRPr>
          </a:p>
          <a:p>
            <a:pPr lvl="0" algn="just"/>
            <a:r>
              <a:rPr lang="en-US" sz="2400" dirty="0">
                <a:latin typeface="+mj-lt"/>
              </a:rPr>
              <a:t>Non-identification of water rechargeable areas for underground water and non-initiation of schemes for refilling / recharge of aquifer.</a:t>
            </a:r>
          </a:p>
          <a:p>
            <a:pPr lvl="0" algn="just"/>
            <a:r>
              <a:rPr lang="en-US" sz="2400" dirty="0">
                <a:latin typeface="+mj-lt"/>
              </a:rPr>
              <a:t>Non-determination of safe yield and non-maintenance of water account extracted from ground water.</a:t>
            </a:r>
          </a:p>
          <a:p>
            <a:pPr lvl="0" algn="just"/>
            <a:r>
              <a:rPr lang="en-US" sz="2400" dirty="0">
                <a:latin typeface="+mj-lt"/>
              </a:rPr>
              <a:t>Non-maintenance of record related to registration and approval of devices used for water extraction by Provincial Water Board and District Water Committees.</a:t>
            </a:r>
          </a:p>
          <a:p>
            <a:pPr lvl="0" algn="just"/>
            <a:r>
              <a:rPr lang="en-US" sz="2400" dirty="0">
                <a:latin typeface="+mj-lt"/>
              </a:rPr>
              <a:t>Illegal and unchecked operation of tube wells extracting ground water. </a:t>
            </a:r>
          </a:p>
          <a:p>
            <a:pPr algn="just"/>
            <a:endParaRPr lang="en-US" sz="2400" dirty="0">
              <a:latin typeface="+mj-lt"/>
            </a:endParaRPr>
          </a:p>
        </p:txBody>
      </p:sp>
      <p:sp>
        <p:nvSpPr>
          <p:cNvPr id="2" name="Title 1"/>
          <p:cNvSpPr>
            <a:spLocks noGrp="1"/>
          </p:cNvSpPr>
          <p:nvPr>
            <p:ph type="title"/>
          </p:nvPr>
        </p:nvSpPr>
        <p:spPr>
          <a:xfrm>
            <a:off x="838200" y="365125"/>
            <a:ext cx="10515600" cy="1200439"/>
          </a:xfrm>
          <a:ln>
            <a:solidFill>
              <a:schemeClr val="accent1"/>
            </a:solidFill>
          </a:ln>
        </p:spPr>
        <p:txBody>
          <a:bodyPr>
            <a:normAutofit/>
          </a:bodyPr>
          <a:lstStyle/>
          <a:p>
            <a:r>
              <a:rPr lang="en-US" sz="2800" b="1" dirty="0"/>
              <a:t>Audit Results and Key Findings</a:t>
            </a:r>
            <a:endParaRPr lang="en-US" dirty="0"/>
          </a:p>
        </p:txBody>
      </p:sp>
    </p:spTree>
    <p:extLst>
      <p:ext uri="{BB962C8B-B14F-4D97-AF65-F5344CB8AC3E}">
        <p14:creationId xmlns:p14="http://schemas.microsoft.com/office/powerpoint/2010/main" val="33012938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31166"/>
          </a:xfrm>
          <a:ln>
            <a:solidFill>
              <a:schemeClr val="accent1"/>
            </a:solidFill>
          </a:ln>
        </p:spPr>
        <p:txBody>
          <a:bodyPr>
            <a:normAutofit/>
          </a:bodyPr>
          <a:lstStyle/>
          <a:p>
            <a:r>
              <a:rPr lang="en-US" sz="2800" b="1" dirty="0"/>
              <a:t>Audit Results and Key Findings</a:t>
            </a:r>
            <a:endParaRPr lang="en-US" dirty="0"/>
          </a:p>
        </p:txBody>
      </p:sp>
      <p:sp>
        <p:nvSpPr>
          <p:cNvPr id="3" name="Content Placeholder 2"/>
          <p:cNvSpPr>
            <a:spLocks noGrp="1"/>
          </p:cNvSpPr>
          <p:nvPr>
            <p:ph idx="1"/>
          </p:nvPr>
        </p:nvSpPr>
        <p:spPr>
          <a:xfrm>
            <a:off x="729018" y="1814944"/>
            <a:ext cx="10515600" cy="4558147"/>
          </a:xfrm>
        </p:spPr>
        <p:txBody>
          <a:bodyPr>
            <a:normAutofit/>
          </a:bodyPr>
          <a:lstStyle/>
          <a:p>
            <a:pPr lvl="0" algn="just"/>
            <a:r>
              <a:rPr lang="en-US" sz="2400" dirty="0">
                <a:latin typeface="+mj-lt"/>
              </a:rPr>
              <a:t>Non-up-gradation of monitoring system for effective use of underground water resources.</a:t>
            </a:r>
          </a:p>
          <a:p>
            <a:pPr lvl="0" algn="just"/>
            <a:r>
              <a:rPr lang="en-US" sz="2400" dirty="0">
                <a:latin typeface="+mj-lt"/>
              </a:rPr>
              <a:t>Non-formulation of policy and lack of campaign to educate general public on depletion of water resources in Quetta and raising awareness on water conservation issues.</a:t>
            </a:r>
          </a:p>
          <a:p>
            <a:pPr lvl="0" algn="just"/>
            <a:r>
              <a:rPr lang="en-US" sz="2400" dirty="0">
                <a:latin typeface="+mj-lt"/>
              </a:rPr>
              <a:t>Non-conducting study / research on identification and plantation of low water taking crops.</a:t>
            </a:r>
          </a:p>
          <a:p>
            <a:pPr lvl="0" algn="just"/>
            <a:r>
              <a:rPr lang="en-US" sz="2400" dirty="0">
                <a:latin typeface="+mj-lt"/>
              </a:rPr>
              <a:t>Non-adoption of new / updated methods of irrigation system for economical and efficient use of water resource.</a:t>
            </a:r>
          </a:p>
          <a:p>
            <a:pPr lvl="0" algn="just"/>
            <a:r>
              <a:rPr lang="en-US" sz="2400" dirty="0">
                <a:latin typeface="+mj-lt"/>
              </a:rPr>
              <a:t>Non-availability of record / data pertaining to deforestation and its impact on water resources.</a:t>
            </a:r>
          </a:p>
          <a:p>
            <a:pPr algn="just"/>
            <a:endParaRPr lang="en-US" sz="2400" dirty="0">
              <a:latin typeface="+mj-lt"/>
            </a:endParaRPr>
          </a:p>
        </p:txBody>
      </p:sp>
    </p:spTree>
    <p:extLst>
      <p:ext uri="{BB962C8B-B14F-4D97-AF65-F5344CB8AC3E}">
        <p14:creationId xmlns:p14="http://schemas.microsoft.com/office/powerpoint/2010/main" val="3807210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09493"/>
          </a:xfrm>
          <a:ln>
            <a:solidFill>
              <a:schemeClr val="accent1"/>
            </a:solidFill>
          </a:ln>
        </p:spPr>
        <p:txBody>
          <a:bodyPr>
            <a:normAutofit/>
          </a:bodyPr>
          <a:lstStyle/>
          <a:p>
            <a:r>
              <a:rPr lang="en-US" sz="2800" b="1" dirty="0"/>
              <a:t>Audit Results and Key Findings</a:t>
            </a:r>
            <a:endParaRPr lang="en-US" dirty="0"/>
          </a:p>
        </p:txBody>
      </p:sp>
      <p:sp>
        <p:nvSpPr>
          <p:cNvPr id="3" name="Content Placeholder 2"/>
          <p:cNvSpPr>
            <a:spLocks noGrp="1"/>
          </p:cNvSpPr>
          <p:nvPr>
            <p:ph idx="1"/>
          </p:nvPr>
        </p:nvSpPr>
        <p:spPr>
          <a:xfrm>
            <a:off x="838200" y="1745673"/>
            <a:ext cx="10515600" cy="4419599"/>
          </a:xfrm>
        </p:spPr>
        <p:txBody>
          <a:bodyPr>
            <a:normAutofit/>
          </a:bodyPr>
          <a:lstStyle/>
          <a:p>
            <a:pPr lvl="0" algn="just"/>
            <a:r>
              <a:rPr lang="en-US" sz="2400" dirty="0">
                <a:latin typeface="+mj-lt"/>
              </a:rPr>
              <a:t>Non-conducting study / research on the issue of depletion of water resources and its environmental impact.</a:t>
            </a:r>
          </a:p>
          <a:p>
            <a:pPr lvl="0" algn="just"/>
            <a:r>
              <a:rPr lang="en-US" sz="2400" dirty="0">
                <a:latin typeface="+mj-lt"/>
              </a:rPr>
              <a:t>Non-conducting study / research regarding impact of forestation on global warming and climate change and it impact on water resources.</a:t>
            </a:r>
          </a:p>
          <a:p>
            <a:pPr lvl="0" algn="just"/>
            <a:r>
              <a:rPr lang="en-US" sz="2400" dirty="0">
                <a:latin typeface="+mj-lt"/>
              </a:rPr>
              <a:t>Lack of effective coordination among the relevant departments dealing with cross cutting issues related to water resources. </a:t>
            </a:r>
          </a:p>
          <a:p>
            <a:pPr lvl="0" algn="just"/>
            <a:r>
              <a:rPr lang="en-US" sz="2400" dirty="0">
                <a:latin typeface="+mj-lt"/>
              </a:rPr>
              <a:t>Non-conducting of Provincial Water Board Meetings on regular basis resulting in absence of effective oversight by the forum. </a:t>
            </a:r>
          </a:p>
          <a:p>
            <a:pPr lvl="0" algn="just"/>
            <a:r>
              <a:rPr lang="en-US" sz="2400" dirty="0">
                <a:latin typeface="+mj-lt"/>
              </a:rPr>
              <a:t>Non-development of policy on urbanization in District Quetta.</a:t>
            </a:r>
          </a:p>
        </p:txBody>
      </p:sp>
    </p:spTree>
    <p:extLst>
      <p:ext uri="{BB962C8B-B14F-4D97-AF65-F5344CB8AC3E}">
        <p14:creationId xmlns:p14="http://schemas.microsoft.com/office/powerpoint/2010/main" val="25976137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31166"/>
          </a:xfrm>
          <a:ln>
            <a:solidFill>
              <a:schemeClr val="accent1"/>
            </a:solidFill>
          </a:ln>
        </p:spPr>
        <p:txBody>
          <a:bodyPr>
            <a:normAutofit/>
          </a:bodyPr>
          <a:lstStyle/>
          <a:p>
            <a:r>
              <a:rPr lang="en-US" sz="2800" b="1" dirty="0"/>
              <a:t>Recommendations</a:t>
            </a:r>
            <a:endParaRPr lang="en-US" sz="2800" dirty="0"/>
          </a:p>
        </p:txBody>
      </p:sp>
      <p:sp>
        <p:nvSpPr>
          <p:cNvPr id="3" name="Content Placeholder 2"/>
          <p:cNvSpPr>
            <a:spLocks noGrp="1"/>
          </p:cNvSpPr>
          <p:nvPr>
            <p:ph idx="1"/>
          </p:nvPr>
        </p:nvSpPr>
        <p:spPr>
          <a:xfrm>
            <a:off x="701723" y="1690687"/>
            <a:ext cx="10515600" cy="4945639"/>
          </a:xfrm>
        </p:spPr>
        <p:txBody>
          <a:bodyPr>
            <a:noAutofit/>
          </a:bodyPr>
          <a:lstStyle/>
          <a:p>
            <a:pPr marL="0" indent="0" algn="just">
              <a:buNone/>
            </a:pPr>
            <a:r>
              <a:rPr lang="en-US" sz="2400" dirty="0">
                <a:latin typeface="+mj-lt"/>
              </a:rPr>
              <a:t>Recommendations included in the audit report highlighted actions expected to improve the management and overall governance of water safety in Quetta region. </a:t>
            </a:r>
          </a:p>
          <a:p>
            <a:pPr marL="0" indent="0" algn="just">
              <a:buNone/>
            </a:pPr>
            <a:r>
              <a:rPr lang="en-US" sz="2400" dirty="0">
                <a:latin typeface="+mj-lt"/>
              </a:rPr>
              <a:t>Based on findings contained in the audit report, the following major recommendations were placed before the management of the audited entities and policy makers:</a:t>
            </a:r>
          </a:p>
          <a:p>
            <a:pPr lvl="1" algn="just"/>
            <a:r>
              <a:rPr lang="en-US" dirty="0">
                <a:latin typeface="+mj-lt"/>
              </a:rPr>
              <a:t>Rechargeable areas / points should be identified on scientific basis and innovative methods of underground water recharge should be employed.</a:t>
            </a:r>
          </a:p>
          <a:p>
            <a:pPr lvl="1" algn="just"/>
            <a:r>
              <a:rPr lang="en-US" dirty="0">
                <a:latin typeface="+mj-lt"/>
              </a:rPr>
              <a:t>PSDP and ADP projects should be formulated for refilling / recharge of aquifer and a proper mechanism be developed to monitor the ground and surface water.</a:t>
            </a:r>
          </a:p>
          <a:p>
            <a:pPr lvl="1" algn="just"/>
            <a:r>
              <a:rPr lang="en-US" dirty="0">
                <a:latin typeface="+mj-lt"/>
              </a:rPr>
              <a:t>On the basis of scientific studies and best international practices a comprehensive system should be devised to monitor the ground water resources on Quetta sub-basin.</a:t>
            </a:r>
          </a:p>
        </p:txBody>
      </p:sp>
    </p:spTree>
    <p:extLst>
      <p:ext uri="{BB962C8B-B14F-4D97-AF65-F5344CB8AC3E}">
        <p14:creationId xmlns:p14="http://schemas.microsoft.com/office/powerpoint/2010/main" val="6793926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75748"/>
          </a:xfrm>
          <a:ln>
            <a:solidFill>
              <a:schemeClr val="accent1"/>
            </a:solidFill>
          </a:ln>
        </p:spPr>
        <p:txBody>
          <a:bodyPr>
            <a:normAutofit/>
          </a:bodyPr>
          <a:lstStyle/>
          <a:p>
            <a:r>
              <a:rPr lang="en-US" sz="2800" b="1" dirty="0"/>
              <a:t>Recommendations</a:t>
            </a:r>
            <a:endParaRPr lang="en-US" sz="2800" dirty="0"/>
          </a:p>
        </p:txBody>
      </p:sp>
      <p:sp>
        <p:nvSpPr>
          <p:cNvPr id="3" name="Content Placeholder 2"/>
          <p:cNvSpPr>
            <a:spLocks noGrp="1"/>
          </p:cNvSpPr>
          <p:nvPr>
            <p:ph idx="1"/>
          </p:nvPr>
        </p:nvSpPr>
        <p:spPr>
          <a:xfrm>
            <a:off x="701723" y="1690688"/>
            <a:ext cx="10515600" cy="4351338"/>
          </a:xfrm>
        </p:spPr>
        <p:txBody>
          <a:bodyPr>
            <a:noAutofit/>
          </a:bodyPr>
          <a:lstStyle/>
          <a:p>
            <a:pPr algn="just"/>
            <a:r>
              <a:rPr lang="en-US" sz="2400" dirty="0">
                <a:latin typeface="+mj-lt"/>
              </a:rPr>
              <a:t>Proper policy and mechanism should be developed for waste water treatment system and segregation of waste water to be recycled for further utilization.</a:t>
            </a:r>
          </a:p>
          <a:p>
            <a:pPr algn="just"/>
            <a:r>
              <a:rPr lang="en-US" sz="2400" dirty="0">
                <a:latin typeface="+mj-lt"/>
              </a:rPr>
              <a:t>A comprehensive Policy should be prepared at Provincial / District level and awareness campaigns should be instituted to educate general public about depletion of water resources and methods through which consumption of water could be controlled / minimized.</a:t>
            </a:r>
          </a:p>
          <a:p>
            <a:pPr algn="just"/>
            <a:r>
              <a:rPr lang="en-US" sz="2400" dirty="0">
                <a:latin typeface="+mj-lt"/>
              </a:rPr>
              <a:t>Mechanism should be devised for proper coordination among the concerned departments keeping in view the cross cutting nature of the issue of water resources.</a:t>
            </a:r>
          </a:p>
          <a:p>
            <a:pPr algn="just"/>
            <a:r>
              <a:rPr lang="en-US" sz="2400" dirty="0">
                <a:latin typeface="+mj-lt"/>
              </a:rPr>
              <a:t>There is a need to formulate a procedure to maintain water account of ground, surface and waste water. </a:t>
            </a:r>
          </a:p>
          <a:p>
            <a:pPr algn="just"/>
            <a:endParaRPr lang="en-US" sz="2400" dirty="0"/>
          </a:p>
        </p:txBody>
      </p:sp>
    </p:spTree>
    <p:extLst>
      <p:ext uri="{BB962C8B-B14F-4D97-AF65-F5344CB8AC3E}">
        <p14:creationId xmlns:p14="http://schemas.microsoft.com/office/powerpoint/2010/main" val="3512871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48038"/>
          </a:xfrm>
          <a:ln>
            <a:solidFill>
              <a:schemeClr val="accent1"/>
            </a:solidFill>
          </a:ln>
        </p:spPr>
        <p:txBody>
          <a:bodyPr/>
          <a:lstStyle/>
          <a:p>
            <a:r>
              <a:rPr lang="en-US" sz="2800" b="1" dirty="0"/>
              <a:t>Background</a:t>
            </a:r>
            <a:endParaRPr lang="en-US" dirty="0"/>
          </a:p>
        </p:txBody>
      </p:sp>
      <p:sp>
        <p:nvSpPr>
          <p:cNvPr id="3" name="Content Placeholder 2"/>
          <p:cNvSpPr>
            <a:spLocks noGrp="1"/>
          </p:cNvSpPr>
          <p:nvPr>
            <p:ph idx="1"/>
          </p:nvPr>
        </p:nvSpPr>
        <p:spPr>
          <a:xfrm>
            <a:off x="838200" y="1413163"/>
            <a:ext cx="10926170" cy="5153891"/>
          </a:xfrm>
        </p:spPr>
        <p:txBody>
          <a:bodyPr>
            <a:normAutofit/>
          </a:bodyPr>
          <a:lstStyle/>
          <a:p>
            <a:pPr algn="just" fontAlgn="base"/>
            <a:r>
              <a:rPr lang="en-US" sz="2400" dirty="0">
                <a:latin typeface="+mj-lt"/>
              </a:rPr>
              <a:t>Pakistan has moved from water-stressed to water scarce country in last few years.</a:t>
            </a:r>
          </a:p>
          <a:p>
            <a:pPr algn="just" fontAlgn="base"/>
            <a:r>
              <a:rPr lang="en-US" sz="2400" dirty="0">
                <a:latin typeface="+mj-lt"/>
              </a:rPr>
              <a:t>The country is facing unprecedented water shortage; owing to climate change and poor water management resulting in exploitation of water at a rate faster than it is replenished.</a:t>
            </a:r>
          </a:p>
          <a:p>
            <a:pPr algn="just" fontAlgn="base"/>
            <a:r>
              <a:rPr lang="en-US" sz="2400" dirty="0" err="1">
                <a:latin typeface="+mj-lt"/>
              </a:rPr>
              <a:t>Balochistan</a:t>
            </a:r>
            <a:r>
              <a:rPr lang="en-US" sz="2400" dirty="0">
                <a:latin typeface="+mj-lt"/>
              </a:rPr>
              <a:t> province of Pakistan is the most water scarce province of the country.</a:t>
            </a:r>
          </a:p>
          <a:p>
            <a:pPr algn="just" fontAlgn="base"/>
            <a:r>
              <a:rPr lang="en-US" sz="2400" dirty="0">
                <a:latin typeface="+mj-lt"/>
              </a:rPr>
              <a:t>Inefficient water use, wastage of surface water and indiscriminate extraction of groundwater resources coupled with water scarcity have aggravated the current situation making management of water resources  and drinking water safety a really complex and a difficult task in the province.</a:t>
            </a:r>
          </a:p>
          <a:p>
            <a:pPr algn="just" fontAlgn="base">
              <a:lnSpc>
                <a:spcPct val="100000"/>
              </a:lnSpc>
            </a:pPr>
            <a:r>
              <a:rPr lang="en-US" dirty="0">
                <a:latin typeface="+mj-lt"/>
              </a:rPr>
              <a:t> </a:t>
            </a:r>
            <a:r>
              <a:rPr lang="en-US" sz="2400" dirty="0">
                <a:latin typeface="+mj-lt"/>
              </a:rPr>
              <a:t>The </a:t>
            </a:r>
            <a:r>
              <a:rPr lang="en-US" sz="2400" dirty="0" err="1">
                <a:latin typeface="+mj-lt"/>
              </a:rPr>
              <a:t>Balochistan</a:t>
            </a:r>
            <a:r>
              <a:rPr lang="en-US" sz="2400" dirty="0">
                <a:latin typeface="+mj-lt"/>
              </a:rPr>
              <a:t> Province has 33 districts and the provincial headquarters Quetta is one of them. It is located at an average elevation of l,680 m above sea level and is surrounded by the barren mountain ranges </a:t>
            </a:r>
            <a:r>
              <a:rPr lang="en-US" sz="2400" dirty="0" err="1">
                <a:latin typeface="+mj-lt"/>
              </a:rPr>
              <a:t>Chiltan</a:t>
            </a:r>
            <a:r>
              <a:rPr lang="en-US" sz="2400" dirty="0">
                <a:latin typeface="+mj-lt"/>
              </a:rPr>
              <a:t>, </a:t>
            </a:r>
            <a:r>
              <a:rPr lang="en-US" sz="2400" dirty="0" err="1">
                <a:latin typeface="+mj-lt"/>
              </a:rPr>
              <a:t>Murdar</a:t>
            </a:r>
            <a:r>
              <a:rPr lang="en-US" sz="2400" dirty="0">
                <a:latin typeface="+mj-lt"/>
              </a:rPr>
              <a:t> and </a:t>
            </a:r>
            <a:r>
              <a:rPr lang="en-US" sz="2400" dirty="0" err="1">
                <a:latin typeface="+mj-lt"/>
              </a:rPr>
              <a:t>Zarghoon</a:t>
            </a:r>
            <a:r>
              <a:rPr lang="en-US" sz="2400" dirty="0">
                <a:latin typeface="+mj-lt"/>
              </a:rPr>
              <a:t>.</a:t>
            </a:r>
          </a:p>
        </p:txBody>
      </p:sp>
    </p:spTree>
    <p:extLst>
      <p:ext uri="{BB962C8B-B14F-4D97-AF65-F5344CB8AC3E}">
        <p14:creationId xmlns:p14="http://schemas.microsoft.com/office/powerpoint/2010/main" val="21521144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89602"/>
          </a:xfrm>
          <a:ln>
            <a:solidFill>
              <a:schemeClr val="accent1"/>
            </a:solidFill>
          </a:ln>
        </p:spPr>
        <p:txBody>
          <a:bodyPr>
            <a:normAutofit/>
          </a:bodyPr>
          <a:lstStyle/>
          <a:p>
            <a:r>
              <a:rPr lang="en-US" sz="2800" b="1" dirty="0"/>
              <a:t>Recommendations</a:t>
            </a:r>
            <a:endParaRPr lang="en-US" sz="2800" dirty="0"/>
          </a:p>
        </p:txBody>
      </p:sp>
      <p:sp>
        <p:nvSpPr>
          <p:cNvPr id="3" name="Content Placeholder 2"/>
          <p:cNvSpPr>
            <a:spLocks noGrp="1"/>
          </p:cNvSpPr>
          <p:nvPr>
            <p:ph idx="1"/>
          </p:nvPr>
        </p:nvSpPr>
        <p:spPr>
          <a:xfrm>
            <a:off x="838200" y="1828799"/>
            <a:ext cx="10515600" cy="4461165"/>
          </a:xfrm>
        </p:spPr>
        <p:txBody>
          <a:bodyPr>
            <a:noAutofit/>
          </a:bodyPr>
          <a:lstStyle/>
          <a:p>
            <a:pPr lvl="0" algn="just"/>
            <a:r>
              <a:rPr lang="en-US" sz="2400" dirty="0">
                <a:latin typeface="+mj-lt"/>
              </a:rPr>
              <a:t>Dams should be constructed on the basis of comprehensive plan to store surface water that can be utilized for drinking, recharge and irrigation purposes.</a:t>
            </a:r>
          </a:p>
          <a:p>
            <a:pPr lvl="0" algn="just"/>
            <a:r>
              <a:rPr lang="en-US" sz="2400" dirty="0">
                <a:latin typeface="+mj-lt"/>
              </a:rPr>
              <a:t>Provincial Water Board should take necessary actions to convene regular meetings, besides follow up of actions / decisions taken in the previous meetings.</a:t>
            </a:r>
          </a:p>
          <a:p>
            <a:pPr lvl="0" algn="just"/>
            <a:r>
              <a:rPr lang="en-US" sz="2400" dirty="0">
                <a:latin typeface="+mj-lt"/>
              </a:rPr>
              <a:t>Steps should be taken for determination of safe yield in respect of each basin beyond which the District Water Committee will not be authorized to issue further permits. Besides, taking appropriate steps to identify water rechargeable areas for each basin. Further, mechanism should be devised to monitor the underground level of water and same should be communicated to the relevant authorities for remedial measures.</a:t>
            </a:r>
          </a:p>
        </p:txBody>
      </p:sp>
    </p:spTree>
    <p:extLst>
      <p:ext uri="{BB962C8B-B14F-4D97-AF65-F5344CB8AC3E}">
        <p14:creationId xmlns:p14="http://schemas.microsoft.com/office/powerpoint/2010/main" val="15804343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48039"/>
          </a:xfrm>
          <a:ln>
            <a:solidFill>
              <a:schemeClr val="accent1"/>
            </a:solidFill>
          </a:ln>
        </p:spPr>
        <p:txBody>
          <a:bodyPr>
            <a:normAutofit/>
          </a:bodyPr>
          <a:lstStyle/>
          <a:p>
            <a:r>
              <a:rPr lang="en-US" sz="2800" b="1" dirty="0"/>
              <a:t>Recommendations</a:t>
            </a:r>
            <a:endParaRPr lang="en-US" sz="2800" dirty="0"/>
          </a:p>
        </p:txBody>
      </p:sp>
      <p:sp>
        <p:nvSpPr>
          <p:cNvPr id="3" name="Content Placeholder 2"/>
          <p:cNvSpPr>
            <a:spLocks noGrp="1"/>
          </p:cNvSpPr>
          <p:nvPr>
            <p:ph idx="1"/>
          </p:nvPr>
        </p:nvSpPr>
        <p:spPr>
          <a:xfrm>
            <a:off x="701723" y="1690687"/>
            <a:ext cx="10515600" cy="4640839"/>
          </a:xfrm>
        </p:spPr>
        <p:txBody>
          <a:bodyPr>
            <a:noAutofit/>
          </a:bodyPr>
          <a:lstStyle/>
          <a:p>
            <a:pPr lvl="0" algn="just"/>
            <a:r>
              <a:rPr lang="en-US" sz="2400" dirty="0">
                <a:latin typeface="+mj-lt"/>
              </a:rPr>
              <a:t>Mechanism should be devised regarding installation of water meters at each device extracting ground / surface / waste water, besides installation of water meter at end point to stop the pilferage of water through any illegal means.    </a:t>
            </a:r>
            <a:endParaRPr lang="en-US" sz="2400" b="1" dirty="0">
              <a:latin typeface="+mj-lt"/>
            </a:endParaRPr>
          </a:p>
          <a:p>
            <a:pPr lvl="0" algn="just"/>
            <a:r>
              <a:rPr lang="en-US" sz="2400" dirty="0">
                <a:latin typeface="+mj-lt"/>
              </a:rPr>
              <a:t>There should be digital database available at PWB and DWC containing information regarding registered and unregistered devices used for extraction of underground water.</a:t>
            </a:r>
            <a:endParaRPr lang="en-US" sz="2400" b="1" dirty="0">
              <a:latin typeface="+mj-lt"/>
            </a:endParaRPr>
          </a:p>
          <a:p>
            <a:pPr lvl="0" algn="just"/>
            <a:r>
              <a:rPr lang="en-US" sz="2400" dirty="0">
                <a:latin typeface="+mj-lt"/>
              </a:rPr>
              <a:t>Urbanization policy should be formulated in consultation with experts keeping in view the scarcity of water resources.</a:t>
            </a:r>
            <a:endParaRPr lang="en-US" sz="2400" b="1" dirty="0">
              <a:latin typeface="+mj-lt"/>
            </a:endParaRPr>
          </a:p>
          <a:p>
            <a:pPr lvl="0" algn="just"/>
            <a:r>
              <a:rPr lang="en-US" sz="2400" dirty="0">
                <a:latin typeface="+mj-lt"/>
              </a:rPr>
              <a:t>A comprehensive innovative method of irrigation system should be adopted and crops taking low water should be introduced to save water without affecting economic activities based on agrarian economy. </a:t>
            </a:r>
            <a:endParaRPr lang="en-US" sz="2400" b="1" dirty="0">
              <a:latin typeface="+mj-lt"/>
            </a:endParaRPr>
          </a:p>
          <a:p>
            <a:pPr algn="just"/>
            <a:endParaRPr lang="en-US" sz="2400" dirty="0">
              <a:latin typeface="+mj-lt"/>
            </a:endParaRPr>
          </a:p>
        </p:txBody>
      </p:sp>
    </p:spTree>
    <p:extLst>
      <p:ext uri="{BB962C8B-B14F-4D97-AF65-F5344CB8AC3E}">
        <p14:creationId xmlns:p14="http://schemas.microsoft.com/office/powerpoint/2010/main" val="40648637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8766"/>
          </a:xfrm>
          <a:ln>
            <a:solidFill>
              <a:schemeClr val="accent1"/>
            </a:solidFill>
          </a:ln>
        </p:spPr>
        <p:txBody>
          <a:bodyPr>
            <a:normAutofit/>
          </a:bodyPr>
          <a:lstStyle/>
          <a:p>
            <a:r>
              <a:rPr lang="en-US" sz="2800" b="1" dirty="0"/>
              <a:t>Way Forward</a:t>
            </a:r>
          </a:p>
        </p:txBody>
      </p:sp>
      <p:sp>
        <p:nvSpPr>
          <p:cNvPr id="3" name="Content Placeholder 2"/>
          <p:cNvSpPr>
            <a:spLocks noGrp="1"/>
          </p:cNvSpPr>
          <p:nvPr>
            <p:ph idx="1"/>
          </p:nvPr>
        </p:nvSpPr>
        <p:spPr>
          <a:xfrm>
            <a:off x="701723" y="1856508"/>
            <a:ext cx="10515600" cy="4185517"/>
          </a:xfrm>
        </p:spPr>
        <p:txBody>
          <a:bodyPr>
            <a:noAutofit/>
          </a:bodyPr>
          <a:lstStyle/>
          <a:p>
            <a:pPr lvl="0" algn="just"/>
            <a:r>
              <a:rPr lang="en-US" sz="2400" dirty="0">
                <a:latin typeface="+mj-lt"/>
              </a:rPr>
              <a:t>Keeping in view the sensitivity of the issue, it is important that the policy makers and implementation agencies may take concrete steps in a timely manner to resolve the issue of depletion of water resources and scarcity of drinking water through effective implementation of policies, monitoring of ground water and building reservoirs, otherwise the issues will be further complicated leading </a:t>
            </a:r>
            <a:r>
              <a:rPr lang="en-US" sz="2400">
                <a:latin typeface="+mj-lt"/>
              </a:rPr>
              <a:t>to non-availability </a:t>
            </a:r>
            <a:r>
              <a:rPr lang="en-US" sz="2400" dirty="0">
                <a:latin typeface="+mj-lt"/>
              </a:rPr>
              <a:t>of water for drinking and other purpose in the region.</a:t>
            </a:r>
          </a:p>
        </p:txBody>
      </p:sp>
    </p:spTree>
    <p:extLst>
      <p:ext uri="{BB962C8B-B14F-4D97-AF65-F5344CB8AC3E}">
        <p14:creationId xmlns:p14="http://schemas.microsoft.com/office/powerpoint/2010/main" val="41771969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75748"/>
          </a:xfrm>
          <a:ln>
            <a:solidFill>
              <a:schemeClr val="accent1"/>
            </a:solidFill>
          </a:ln>
        </p:spPr>
        <p:txBody>
          <a:bodyPr>
            <a:normAutofit/>
          </a:bodyPr>
          <a:lstStyle/>
          <a:p>
            <a:r>
              <a:rPr lang="en-US" sz="2800" b="1" dirty="0"/>
              <a:t>Challenges Encountered in Conducting Audit</a:t>
            </a:r>
            <a:endParaRPr lang="en-US" sz="2800" dirty="0"/>
          </a:p>
        </p:txBody>
      </p:sp>
      <p:sp>
        <p:nvSpPr>
          <p:cNvPr id="3" name="Content Placeholder 2"/>
          <p:cNvSpPr>
            <a:spLocks noGrp="1"/>
          </p:cNvSpPr>
          <p:nvPr>
            <p:ph idx="1"/>
          </p:nvPr>
        </p:nvSpPr>
        <p:spPr>
          <a:xfrm>
            <a:off x="715371" y="1870363"/>
            <a:ext cx="10515600" cy="4461163"/>
          </a:xfrm>
        </p:spPr>
        <p:txBody>
          <a:bodyPr>
            <a:noAutofit/>
          </a:bodyPr>
          <a:lstStyle/>
          <a:p>
            <a:pPr lvl="0" algn="just"/>
            <a:r>
              <a:rPr lang="en-US" sz="2400" dirty="0">
                <a:latin typeface="+mj-lt"/>
              </a:rPr>
              <a:t>The issue of water depletion / safety was cross cutting involving nine different departments of </a:t>
            </a:r>
            <a:r>
              <a:rPr lang="en-US" sz="2400" dirty="0" err="1">
                <a:latin typeface="+mj-lt"/>
              </a:rPr>
              <a:t>Balochistan</a:t>
            </a:r>
            <a:r>
              <a:rPr lang="en-US" sz="2400" dirty="0">
                <a:latin typeface="+mj-lt"/>
              </a:rPr>
              <a:t> government which were responsible for management of water related affairs in accordance with their designated roles. Proper coordination with all these departments was a challenge for the audit team.</a:t>
            </a:r>
          </a:p>
          <a:p>
            <a:pPr lvl="0" algn="just"/>
            <a:r>
              <a:rPr lang="en-US" sz="2400" dirty="0">
                <a:latin typeface="+mj-lt"/>
              </a:rPr>
              <a:t>Obtaining the relevant documents in a timely manner and cross linking them was also a challenge.</a:t>
            </a:r>
          </a:p>
          <a:p>
            <a:pPr lvl="0" algn="just"/>
            <a:r>
              <a:rPr lang="en-US" sz="2400" dirty="0">
                <a:latin typeface="+mj-lt"/>
              </a:rPr>
              <a:t>Constitution of an audit team with expert knowledge of water management related audit was a challenge. Likewise, the logistics of planning, coordinating and developing findings and conclusions from nine departments also proved to be challenging.</a:t>
            </a:r>
          </a:p>
        </p:txBody>
      </p:sp>
    </p:spTree>
    <p:extLst>
      <p:ext uri="{BB962C8B-B14F-4D97-AF65-F5344CB8AC3E}">
        <p14:creationId xmlns:p14="http://schemas.microsoft.com/office/powerpoint/2010/main" val="28497534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17311"/>
          </a:xfrm>
          <a:ln>
            <a:solidFill>
              <a:schemeClr val="accent1"/>
            </a:solidFill>
          </a:ln>
        </p:spPr>
        <p:txBody>
          <a:bodyPr>
            <a:normAutofit/>
          </a:bodyPr>
          <a:lstStyle/>
          <a:p>
            <a:r>
              <a:rPr lang="en-US" sz="2800" b="1" dirty="0"/>
              <a:t>Challenges Encountered in Conducting Audit</a:t>
            </a:r>
            <a:endParaRPr lang="en-US" sz="2800" dirty="0"/>
          </a:p>
        </p:txBody>
      </p:sp>
      <p:sp>
        <p:nvSpPr>
          <p:cNvPr id="3" name="Content Placeholder 2"/>
          <p:cNvSpPr>
            <a:spLocks noGrp="1"/>
          </p:cNvSpPr>
          <p:nvPr>
            <p:ph idx="1"/>
          </p:nvPr>
        </p:nvSpPr>
        <p:spPr>
          <a:xfrm>
            <a:off x="715371" y="1690689"/>
            <a:ext cx="10515600" cy="4434464"/>
          </a:xfrm>
        </p:spPr>
        <p:txBody>
          <a:bodyPr>
            <a:noAutofit/>
          </a:bodyPr>
          <a:lstStyle/>
          <a:p>
            <a:pPr lvl="0" algn="just"/>
            <a:r>
              <a:rPr lang="en-US" sz="2400" dirty="0">
                <a:latin typeface="+mj-lt"/>
              </a:rPr>
              <a:t>Audit assignment was a time bound exercise and reviewing relevant documents i.e. policies, rules and regulations and other documents was a time consuming exercise. Hence, completion of audit assignment within timelines was also a challenge.   </a:t>
            </a:r>
          </a:p>
          <a:p>
            <a:pPr lvl="0" algn="just"/>
            <a:r>
              <a:rPr lang="en-US" sz="2400" dirty="0">
                <a:latin typeface="+mj-lt"/>
              </a:rPr>
              <a:t>The audit team experienced difficulty in obtaining responses to the questionnaires.</a:t>
            </a:r>
          </a:p>
          <a:p>
            <a:pPr lvl="0" algn="just"/>
            <a:r>
              <a:rPr lang="en-US" sz="2400" dirty="0">
                <a:latin typeface="+mj-lt"/>
              </a:rPr>
              <a:t>The site visits of the schemes / project was delayed due to non-availability of the concerned project officials.</a:t>
            </a:r>
          </a:p>
          <a:p>
            <a:pPr lvl="0" algn="just"/>
            <a:r>
              <a:rPr lang="en-US" sz="2400" dirty="0">
                <a:latin typeface="+mj-lt"/>
              </a:rPr>
              <a:t>There was some delay in holding entry and exit meetings with the management due to lack of proper coordination among the various departments / wings.</a:t>
            </a:r>
          </a:p>
        </p:txBody>
      </p:sp>
    </p:spTree>
    <p:extLst>
      <p:ext uri="{BB962C8B-B14F-4D97-AF65-F5344CB8AC3E}">
        <p14:creationId xmlns:p14="http://schemas.microsoft.com/office/powerpoint/2010/main" val="26619910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8766"/>
          </a:xfrm>
          <a:ln>
            <a:solidFill>
              <a:schemeClr val="accent1"/>
            </a:solidFill>
          </a:ln>
        </p:spPr>
        <p:txBody>
          <a:bodyPr>
            <a:normAutofit/>
          </a:bodyPr>
          <a:lstStyle/>
          <a:p>
            <a:r>
              <a:rPr lang="en-US" sz="2800" b="1" dirty="0"/>
              <a:t>Experiences / Lessons Learnt</a:t>
            </a:r>
            <a:endParaRPr lang="en-US" sz="2800" dirty="0"/>
          </a:p>
        </p:txBody>
      </p:sp>
      <p:sp>
        <p:nvSpPr>
          <p:cNvPr id="3" name="Content Placeholder 2"/>
          <p:cNvSpPr>
            <a:spLocks noGrp="1"/>
          </p:cNvSpPr>
          <p:nvPr>
            <p:ph idx="1"/>
          </p:nvPr>
        </p:nvSpPr>
        <p:spPr>
          <a:xfrm>
            <a:off x="715371" y="1773382"/>
            <a:ext cx="10515600" cy="4268644"/>
          </a:xfrm>
        </p:spPr>
        <p:txBody>
          <a:bodyPr>
            <a:noAutofit/>
          </a:bodyPr>
          <a:lstStyle/>
          <a:p>
            <a:pPr lvl="0" algn="just" fontAlgn="base"/>
            <a:r>
              <a:rPr lang="en-US" sz="2400" dirty="0">
                <a:latin typeface="+mj-lt"/>
              </a:rPr>
              <a:t>For cross cutting issues there is a need that the human resource of different Field Audit Offices (FAOs) are pooled up so as to get a mix of expertise for facilitating the assignment. </a:t>
            </a:r>
          </a:p>
          <a:p>
            <a:pPr lvl="0" algn="just" fontAlgn="base"/>
            <a:r>
              <a:rPr lang="en-US" sz="2400" dirty="0">
                <a:latin typeface="+mj-lt"/>
              </a:rPr>
              <a:t>Proper desk audit is required to be conducted before proceeding for the field work. This will reduce the work load in the field and facilitate smooth execution of audit.</a:t>
            </a:r>
          </a:p>
          <a:p>
            <a:pPr lvl="0" algn="just" fontAlgn="base"/>
            <a:r>
              <a:rPr lang="en-US" sz="2400" dirty="0">
                <a:latin typeface="+mj-lt"/>
              </a:rPr>
              <a:t>The audit team should consult subject matter experts for complex audits so as to gain a better understanding of the potential issues and risk areas. </a:t>
            </a:r>
          </a:p>
        </p:txBody>
      </p:sp>
    </p:spTree>
    <p:extLst>
      <p:ext uri="{BB962C8B-B14F-4D97-AF65-F5344CB8AC3E}">
        <p14:creationId xmlns:p14="http://schemas.microsoft.com/office/powerpoint/2010/main" val="9009389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endParaRPr lang="en-US" sz="4400" dirty="0"/>
          </a:p>
          <a:p>
            <a:pPr marL="0" indent="0" algn="ctr">
              <a:buNone/>
            </a:pPr>
            <a:endParaRPr lang="en-US" sz="5400" dirty="0"/>
          </a:p>
          <a:p>
            <a:pPr marL="0" indent="0" algn="ctr">
              <a:buNone/>
            </a:pPr>
            <a:r>
              <a:rPr lang="en-US" sz="5400" dirty="0"/>
              <a:t>THANK YOU</a:t>
            </a:r>
          </a:p>
        </p:txBody>
      </p:sp>
    </p:spTree>
    <p:extLst>
      <p:ext uri="{BB962C8B-B14F-4D97-AF65-F5344CB8AC3E}">
        <p14:creationId xmlns:p14="http://schemas.microsoft.com/office/powerpoint/2010/main" val="2363929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5909" y="207817"/>
            <a:ext cx="10515600" cy="820089"/>
          </a:xfrm>
        </p:spPr>
        <p:txBody>
          <a:bodyPr/>
          <a:lstStyle/>
          <a:p>
            <a:pPr algn="ctr"/>
            <a:r>
              <a:rPr lang="en-US" dirty="0"/>
              <a:t>Ariel view of Quetta city</a:t>
            </a: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96065" y="1696064"/>
            <a:ext cx="9291483" cy="4159045"/>
          </a:xfrm>
        </p:spPr>
      </p:pic>
    </p:spTree>
    <p:extLst>
      <p:ext uri="{BB962C8B-B14F-4D97-AF65-F5344CB8AC3E}">
        <p14:creationId xmlns:p14="http://schemas.microsoft.com/office/powerpoint/2010/main" val="2577209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20330"/>
          </a:xfrm>
          <a:ln>
            <a:solidFill>
              <a:schemeClr val="accent1"/>
            </a:solidFill>
          </a:ln>
        </p:spPr>
        <p:txBody>
          <a:bodyPr/>
          <a:lstStyle/>
          <a:p>
            <a:r>
              <a:rPr lang="en-US" sz="2800" b="1" dirty="0"/>
              <a:t>Background</a:t>
            </a:r>
            <a:endParaRPr lang="en-US" dirty="0"/>
          </a:p>
        </p:txBody>
      </p:sp>
      <p:sp>
        <p:nvSpPr>
          <p:cNvPr id="3" name="Content Placeholder 2"/>
          <p:cNvSpPr>
            <a:spLocks noGrp="1"/>
          </p:cNvSpPr>
          <p:nvPr>
            <p:ph idx="1"/>
          </p:nvPr>
        </p:nvSpPr>
        <p:spPr>
          <a:xfrm>
            <a:off x="674426" y="1565564"/>
            <a:ext cx="11267364" cy="5112327"/>
          </a:xfrm>
        </p:spPr>
        <p:txBody>
          <a:bodyPr>
            <a:noAutofit/>
          </a:bodyPr>
          <a:lstStyle/>
          <a:p>
            <a:pPr algn="just" fontAlgn="base"/>
            <a:r>
              <a:rPr lang="en-US" sz="2400" dirty="0">
                <a:latin typeface="+mj-lt"/>
              </a:rPr>
              <a:t>Due to population increase and climatic changes, the scarcity of water in Quetta has grown up as a major issue.</a:t>
            </a:r>
          </a:p>
          <a:p>
            <a:pPr algn="just" fontAlgn="base"/>
            <a:r>
              <a:rPr lang="en-US" sz="2400" dirty="0">
                <a:latin typeface="+mj-lt"/>
              </a:rPr>
              <a:t>The water supply shortage becomes acute during the period of low rainfall.</a:t>
            </a:r>
          </a:p>
          <a:p>
            <a:pPr algn="just" fontAlgn="base"/>
            <a:r>
              <a:rPr lang="en-US" sz="2400" dirty="0">
                <a:latin typeface="+mj-lt"/>
              </a:rPr>
              <a:t>The groundwater is the only source to fulfill the requirement for domestic, industrial and agriculture purpose. </a:t>
            </a:r>
          </a:p>
          <a:p>
            <a:pPr algn="just" fontAlgn="base"/>
            <a:r>
              <a:rPr lang="en-US" sz="2400" dirty="0">
                <a:latin typeface="+mj-lt"/>
              </a:rPr>
              <a:t>The indiscriminate installation of </a:t>
            </a:r>
            <a:r>
              <a:rPr lang="en-US" sz="2400" dirty="0" err="1">
                <a:latin typeface="+mj-lt"/>
              </a:rPr>
              <a:t>tubewells</a:t>
            </a:r>
            <a:r>
              <a:rPr lang="en-US" sz="2400" dirty="0">
                <a:latin typeface="+mj-lt"/>
              </a:rPr>
              <a:t> has been instrumental in extracting a huge quantity of water round the clock. </a:t>
            </a:r>
          </a:p>
          <a:p>
            <a:pPr algn="just" fontAlgn="base"/>
            <a:r>
              <a:rPr lang="en-US" sz="2400" dirty="0">
                <a:latin typeface="+mj-lt"/>
              </a:rPr>
              <a:t>Due to these </a:t>
            </a:r>
            <a:r>
              <a:rPr lang="en-US" sz="2400" dirty="0" err="1">
                <a:latin typeface="+mj-lt"/>
              </a:rPr>
              <a:t>tubewells</a:t>
            </a:r>
            <a:r>
              <a:rPr lang="en-US" sz="2400" dirty="0">
                <a:latin typeface="+mj-lt"/>
              </a:rPr>
              <a:t>, the rural area of Quetta district is facing a serious problem of water scarcity and drinking water.</a:t>
            </a:r>
          </a:p>
          <a:p>
            <a:pPr algn="just" fontAlgn="base"/>
            <a:r>
              <a:rPr lang="en-US" sz="2400" dirty="0">
                <a:latin typeface="+mj-lt"/>
              </a:rPr>
              <a:t>Lack of underground water has resulted in the drying up of Hana Lake and appearance of sink holes.</a:t>
            </a:r>
          </a:p>
          <a:p>
            <a:pPr algn="just" fontAlgn="base"/>
            <a:endParaRPr lang="en-US" sz="2400" dirty="0">
              <a:latin typeface="+mj-lt"/>
            </a:endParaRPr>
          </a:p>
        </p:txBody>
      </p:sp>
    </p:spTree>
    <p:extLst>
      <p:ext uri="{BB962C8B-B14F-4D97-AF65-F5344CB8AC3E}">
        <p14:creationId xmlns:p14="http://schemas.microsoft.com/office/powerpoint/2010/main" val="2180135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26256"/>
          </a:xfrm>
        </p:spPr>
        <p:txBody>
          <a:bodyPr/>
          <a:lstStyle/>
          <a:p>
            <a:pPr algn="ctr"/>
            <a:r>
              <a:rPr lang="en-US" dirty="0"/>
              <a:t>Hana Lake (old view)</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2955" y="1401097"/>
            <a:ext cx="11253019" cy="5220929"/>
          </a:xfrm>
        </p:spPr>
      </p:pic>
    </p:spTree>
    <p:extLst>
      <p:ext uri="{BB962C8B-B14F-4D97-AF65-F5344CB8AC3E}">
        <p14:creationId xmlns:p14="http://schemas.microsoft.com/office/powerpoint/2010/main" val="3681194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5406" y="320881"/>
            <a:ext cx="10515600" cy="608268"/>
          </a:xfrm>
        </p:spPr>
        <p:txBody>
          <a:bodyPr>
            <a:normAutofit fontScale="90000"/>
          </a:bodyPr>
          <a:lstStyle/>
          <a:p>
            <a:pPr algn="ctr"/>
            <a:r>
              <a:rPr lang="en-US" dirty="0"/>
              <a:t>Hana Lake (dried up)</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93174" y="1194619"/>
            <a:ext cx="10840065" cy="5442155"/>
          </a:xfrm>
        </p:spPr>
      </p:pic>
    </p:spTree>
    <p:extLst>
      <p:ext uri="{BB962C8B-B14F-4D97-AF65-F5344CB8AC3E}">
        <p14:creationId xmlns:p14="http://schemas.microsoft.com/office/powerpoint/2010/main" val="655849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6978"/>
          </a:xfrm>
        </p:spPr>
        <p:txBody>
          <a:bodyPr/>
          <a:lstStyle/>
          <a:p>
            <a:pPr algn="ctr"/>
            <a:r>
              <a:rPr lang="en-US" dirty="0"/>
              <a:t>Tube well for ground water extraction</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01097" y="1504335"/>
            <a:ext cx="9483213" cy="4999704"/>
          </a:xfrm>
        </p:spPr>
      </p:pic>
    </p:spTree>
    <p:extLst>
      <p:ext uri="{BB962C8B-B14F-4D97-AF65-F5344CB8AC3E}">
        <p14:creationId xmlns:p14="http://schemas.microsoft.com/office/powerpoint/2010/main" val="3494238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8991"/>
          </a:xfrm>
        </p:spPr>
        <p:txBody>
          <a:bodyPr/>
          <a:lstStyle/>
          <a:p>
            <a:pPr algn="ctr"/>
            <a:r>
              <a:rPr lang="en-US" dirty="0"/>
              <a:t>Tube well extracting ground water</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7703" y="1371601"/>
            <a:ext cx="11120284" cy="5117690"/>
          </a:xfrm>
        </p:spPr>
      </p:pic>
    </p:spTree>
    <p:extLst>
      <p:ext uri="{BB962C8B-B14F-4D97-AF65-F5344CB8AC3E}">
        <p14:creationId xmlns:p14="http://schemas.microsoft.com/office/powerpoint/2010/main" val="3437624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7743" y="1343891"/>
            <a:ext cx="11253716" cy="5250873"/>
          </a:xfrm>
        </p:spPr>
        <p:txBody>
          <a:bodyPr>
            <a:noAutofit/>
          </a:bodyPr>
          <a:lstStyle/>
          <a:p>
            <a:pPr algn="just" fontAlgn="base">
              <a:lnSpc>
                <a:spcPct val="100000"/>
              </a:lnSpc>
            </a:pPr>
            <a:r>
              <a:rPr lang="en-US" sz="2400" dirty="0">
                <a:latin typeface="+mj-lt"/>
              </a:rPr>
              <a:t>The </a:t>
            </a:r>
            <a:r>
              <a:rPr lang="en-US" sz="2400" dirty="0" err="1">
                <a:latin typeface="+mj-lt"/>
              </a:rPr>
              <a:t>Balochistan</a:t>
            </a:r>
            <a:r>
              <a:rPr lang="en-US" sz="2400" dirty="0">
                <a:latin typeface="+mj-lt"/>
              </a:rPr>
              <a:t> Ground Water Rights Administration Ordinance 1978 was promulgated by the Governor of </a:t>
            </a:r>
            <a:r>
              <a:rPr lang="en-US" sz="2400" dirty="0" err="1">
                <a:latin typeface="+mj-lt"/>
              </a:rPr>
              <a:t>Balochistan</a:t>
            </a:r>
            <a:r>
              <a:rPr lang="en-US" sz="2400" dirty="0">
                <a:latin typeface="+mj-lt"/>
              </a:rPr>
              <a:t> on 21st March 1978. </a:t>
            </a:r>
          </a:p>
          <a:p>
            <a:pPr algn="just" fontAlgn="base">
              <a:lnSpc>
                <a:spcPct val="100000"/>
              </a:lnSpc>
            </a:pPr>
            <a:r>
              <a:rPr lang="en-US" sz="2400" dirty="0">
                <a:latin typeface="+mj-lt"/>
              </a:rPr>
              <a:t>The Provincial Water Board was established and Director (Ground Water Development), Irrigation Department was nominated as Secretary to the Board. </a:t>
            </a:r>
          </a:p>
          <a:p>
            <a:pPr algn="just" fontAlgn="base">
              <a:lnSpc>
                <a:spcPct val="100000"/>
              </a:lnSpc>
            </a:pPr>
            <a:r>
              <a:rPr lang="en-US" sz="2400" dirty="0">
                <a:latin typeface="+mj-lt"/>
              </a:rPr>
              <a:t>A separate Directorate of Water Resources Planning Development &amp; Monitoring was also established under the control of Secretary, Irrigation Department Govt. of </a:t>
            </a:r>
            <a:r>
              <a:rPr lang="en-US" sz="2400" dirty="0" err="1">
                <a:latin typeface="+mj-lt"/>
              </a:rPr>
              <a:t>Balochistan</a:t>
            </a:r>
            <a:r>
              <a:rPr lang="en-US" sz="2400" dirty="0">
                <a:latin typeface="+mj-lt"/>
              </a:rPr>
              <a:t>.</a:t>
            </a:r>
          </a:p>
          <a:p>
            <a:pPr algn="just" fontAlgn="base">
              <a:lnSpc>
                <a:spcPct val="100000"/>
              </a:lnSpc>
            </a:pPr>
            <a:r>
              <a:rPr lang="en-US" sz="2400" dirty="0">
                <a:latin typeface="+mj-lt"/>
              </a:rPr>
              <a:t>The main responsibility to formulate and implement Act, ordinance, rules &amp; regulations, coordination, monitoring mechanism and policies rests upon:</a:t>
            </a:r>
            <a:endParaRPr lang="en-US" dirty="0">
              <a:latin typeface="+mj-lt"/>
            </a:endParaRPr>
          </a:p>
          <a:p>
            <a:pPr lvl="1" algn="just" fontAlgn="base">
              <a:lnSpc>
                <a:spcPct val="100000"/>
              </a:lnSpc>
            </a:pPr>
            <a:r>
              <a:rPr lang="en-US" dirty="0">
                <a:latin typeface="+mj-lt"/>
              </a:rPr>
              <a:t>Irrigation Department</a:t>
            </a:r>
          </a:p>
          <a:p>
            <a:pPr lvl="1" algn="just" fontAlgn="base">
              <a:lnSpc>
                <a:spcPct val="100000"/>
              </a:lnSpc>
            </a:pPr>
            <a:r>
              <a:rPr lang="en-US" dirty="0">
                <a:latin typeface="+mj-lt"/>
              </a:rPr>
              <a:t>Water and Sanitation Authority</a:t>
            </a:r>
          </a:p>
          <a:p>
            <a:pPr lvl="1" algn="just" fontAlgn="base">
              <a:lnSpc>
                <a:spcPct val="100000"/>
              </a:lnSpc>
            </a:pPr>
            <a:r>
              <a:rPr lang="en-US" dirty="0">
                <a:latin typeface="+mj-lt"/>
              </a:rPr>
              <a:t>Public Health Engineering Department</a:t>
            </a:r>
          </a:p>
          <a:p>
            <a:pPr lvl="1" algn="just" fontAlgn="base">
              <a:lnSpc>
                <a:spcPct val="100000"/>
              </a:lnSpc>
            </a:pPr>
            <a:r>
              <a:rPr lang="en-US" dirty="0">
                <a:latin typeface="+mj-lt"/>
              </a:rPr>
              <a:t>Environment Protection Department</a:t>
            </a:r>
          </a:p>
        </p:txBody>
      </p:sp>
      <p:sp>
        <p:nvSpPr>
          <p:cNvPr id="2" name="Title 1"/>
          <p:cNvSpPr>
            <a:spLocks noGrp="1"/>
          </p:cNvSpPr>
          <p:nvPr>
            <p:ph type="title"/>
          </p:nvPr>
        </p:nvSpPr>
        <p:spPr>
          <a:xfrm>
            <a:off x="906801" y="212725"/>
            <a:ext cx="10515600" cy="784802"/>
          </a:xfrm>
          <a:ln>
            <a:solidFill>
              <a:schemeClr val="accent1"/>
            </a:solidFill>
          </a:ln>
        </p:spPr>
        <p:txBody>
          <a:bodyPr>
            <a:normAutofit/>
          </a:bodyPr>
          <a:lstStyle/>
          <a:p>
            <a:r>
              <a:rPr lang="en-US" sz="2800" b="1" dirty="0"/>
              <a:t>Introduction</a:t>
            </a:r>
            <a:endParaRPr lang="en-US" dirty="0"/>
          </a:p>
        </p:txBody>
      </p:sp>
    </p:spTree>
    <p:extLst>
      <p:ext uri="{BB962C8B-B14F-4D97-AF65-F5344CB8AC3E}">
        <p14:creationId xmlns:p14="http://schemas.microsoft.com/office/powerpoint/2010/main" val="41260501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1656</TotalTime>
  <Words>1945</Words>
  <Application>Microsoft Office PowerPoint</Application>
  <PresentationFormat>Широкоэкранный</PresentationFormat>
  <Paragraphs>108</Paragraphs>
  <Slides>26</Slides>
  <Notes>10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26</vt:i4>
      </vt:variant>
    </vt:vector>
  </HeadingPairs>
  <TitlesOfParts>
    <vt:vector size="30" baseType="lpstr">
      <vt:lpstr>Arial</vt:lpstr>
      <vt:lpstr>Calibri</vt:lpstr>
      <vt:lpstr>Calibri Light</vt:lpstr>
      <vt:lpstr>Office Theme</vt:lpstr>
      <vt:lpstr>   Country Paper on Environmental Audit of Depletion of underground Water Resources in Quetta    for   The 9th asosai Seminar on Environmental Auditing (August 23-25, 2023) Kazakhstan   by      Muhammad Raza Shah, Director General     Office of the Auditor General of Pakistan </vt:lpstr>
      <vt:lpstr>Background</vt:lpstr>
      <vt:lpstr>Ariel view of Quetta city</vt:lpstr>
      <vt:lpstr>Background</vt:lpstr>
      <vt:lpstr>Hana Lake (old view)</vt:lpstr>
      <vt:lpstr>Hana Lake (dried up)</vt:lpstr>
      <vt:lpstr>Tube well for ground water extraction</vt:lpstr>
      <vt:lpstr>Tube well extracting ground water</vt:lpstr>
      <vt:lpstr>Introduction</vt:lpstr>
      <vt:lpstr>Introduction</vt:lpstr>
      <vt:lpstr>Drinking Water scarcity</vt:lpstr>
      <vt:lpstr>Audit Objective</vt:lpstr>
      <vt:lpstr>Audit Scope And Methodology</vt:lpstr>
      <vt:lpstr>Audit Scope And Methodology</vt:lpstr>
      <vt:lpstr>Audit Results and Key Findings</vt:lpstr>
      <vt:lpstr>Audit Results and Key Findings</vt:lpstr>
      <vt:lpstr>Audit Results and Key Findings</vt:lpstr>
      <vt:lpstr>Recommendations</vt:lpstr>
      <vt:lpstr>Recommendations</vt:lpstr>
      <vt:lpstr>Recommendations</vt:lpstr>
      <vt:lpstr>Recommendations</vt:lpstr>
      <vt:lpstr>Way Forward</vt:lpstr>
      <vt:lpstr>Challenges Encountered in Conducting Audit</vt:lpstr>
      <vt:lpstr>Challenges Encountered in Conducting Audit</vt:lpstr>
      <vt:lpstr>Experiences / Lessons Learnt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Country Paper on Environmental Audit of Depletion of underground Water Resources in Quetta (Water Safety Audit)   for   The 9th asosai Seminar on Environmental Auditing (August 23-25, 2023) Kazakhstan   by           Muhammad Raza Shah, Director General </dc:title>
  <dc:creator>ansaabbasi@outlook.com</dc:creator>
  <cp:lastModifiedBy>PC</cp:lastModifiedBy>
  <cp:revision>24</cp:revision>
  <dcterms:created xsi:type="dcterms:W3CDTF">2023-04-25T15:05:40Z</dcterms:created>
  <dcterms:modified xsi:type="dcterms:W3CDTF">2023-08-23T11:19:10Z</dcterms:modified>
</cp:coreProperties>
</file>