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6"/>
  </p:notesMasterIdLst>
  <p:handoutMasterIdLst>
    <p:handoutMasterId r:id="rId27"/>
  </p:handoutMasterIdLst>
  <p:sldIdLst>
    <p:sldId id="256" r:id="rId2"/>
    <p:sldId id="272" r:id="rId3"/>
    <p:sldId id="257" r:id="rId4"/>
    <p:sldId id="262" r:id="rId5"/>
    <p:sldId id="273" r:id="rId6"/>
    <p:sldId id="295" r:id="rId7"/>
    <p:sldId id="280" r:id="rId8"/>
    <p:sldId id="279" r:id="rId9"/>
    <p:sldId id="281" r:id="rId10"/>
    <p:sldId id="282" r:id="rId11"/>
    <p:sldId id="277" r:id="rId12"/>
    <p:sldId id="292" r:id="rId13"/>
    <p:sldId id="283" r:id="rId14"/>
    <p:sldId id="286" r:id="rId15"/>
    <p:sldId id="287" r:id="rId16"/>
    <p:sldId id="291" r:id="rId17"/>
    <p:sldId id="288" r:id="rId18"/>
    <p:sldId id="303" r:id="rId19"/>
    <p:sldId id="304" r:id="rId20"/>
    <p:sldId id="305" r:id="rId21"/>
    <p:sldId id="297" r:id="rId22"/>
    <p:sldId id="298" r:id="rId23"/>
    <p:sldId id="290" r:id="rId24"/>
    <p:sldId id="289"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58" autoAdjust="0"/>
    <p:restoredTop sz="91403" autoAdjust="0"/>
  </p:normalViewPr>
  <p:slideViewPr>
    <p:cSldViewPr>
      <p:cViewPr varScale="1">
        <p:scale>
          <a:sx n="90" d="100"/>
          <a:sy n="90" d="100"/>
        </p:scale>
        <p:origin x="76" y="1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mpgutierrez\Downloads\SWMP%20AH%20-%20bar%20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mpgutierrez\Downloads\SWMP%20AH%20-%20bar%20cha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1"/>
          <c:tx>
            <c:strRef>
              <c:f>Sheet1!$G$1</c:f>
              <c:strCache>
                <c:ptCount val="1"/>
                <c:pt idx="0">
                  <c:v>Barangays with access to MRF for waste diversion (%)</c:v>
                </c:pt>
              </c:strCache>
            </c:strRef>
          </c:tx>
          <c:spPr>
            <a:solidFill>
              <a:srgbClr val="002060"/>
            </a:solidFill>
            <a:ln>
              <a:noFill/>
            </a:ln>
            <a:effectLst/>
          </c:spPr>
          <c:invertIfNegative val="0"/>
          <c:val>
            <c:numRef>
              <c:f>Sheet1!$G$2:$G$6</c:f>
              <c:numCache>
                <c:formatCode>General</c:formatCode>
                <c:ptCount val="5"/>
                <c:pt idx="0">
                  <c:v>13324</c:v>
                </c:pt>
                <c:pt idx="1">
                  <c:v>13612</c:v>
                </c:pt>
                <c:pt idx="2">
                  <c:v>13994</c:v>
                </c:pt>
                <c:pt idx="3">
                  <c:v>14450</c:v>
                </c:pt>
                <c:pt idx="4">
                  <c:v>16418</c:v>
                </c:pt>
              </c:numCache>
            </c:numRef>
          </c:val>
          <c:extLst>
            <c:ext xmlns:c16="http://schemas.microsoft.com/office/drawing/2014/chart" uri="{C3380CC4-5D6E-409C-BE32-E72D297353CC}">
              <c16:uniqueId val="{00000000-5C58-4710-86F8-316C3B60B733}"/>
            </c:ext>
          </c:extLst>
        </c:ser>
        <c:ser>
          <c:idx val="2"/>
          <c:order val="2"/>
          <c:tx>
            <c:strRef>
              <c:f>Sheet1!$H$1</c:f>
              <c:strCache>
                <c:ptCount val="1"/>
                <c:pt idx="0">
                  <c:v>Barangays without access to MRF for waste diversion (%)</c:v>
                </c:pt>
              </c:strCache>
            </c:strRef>
          </c:tx>
          <c:spPr>
            <a:solidFill>
              <a:schemeClr val="bg2"/>
            </a:solidFill>
            <a:ln>
              <a:noFill/>
            </a:ln>
            <a:effectLst/>
          </c:spPr>
          <c:invertIfNegative val="0"/>
          <c:val>
            <c:numRef>
              <c:f>Sheet1!$H$2:$H$6</c:f>
              <c:numCache>
                <c:formatCode>General</c:formatCode>
                <c:ptCount val="5"/>
                <c:pt idx="0">
                  <c:v>28722</c:v>
                </c:pt>
                <c:pt idx="1">
                  <c:v>28434</c:v>
                </c:pt>
                <c:pt idx="2">
                  <c:v>28052</c:v>
                </c:pt>
                <c:pt idx="3">
                  <c:v>27596</c:v>
                </c:pt>
                <c:pt idx="4">
                  <c:v>25628</c:v>
                </c:pt>
              </c:numCache>
            </c:numRef>
          </c:val>
          <c:extLst>
            <c:ext xmlns:c16="http://schemas.microsoft.com/office/drawing/2014/chart" uri="{C3380CC4-5D6E-409C-BE32-E72D297353CC}">
              <c16:uniqueId val="{00000001-5C58-4710-86F8-316C3B60B733}"/>
            </c:ext>
          </c:extLst>
        </c:ser>
        <c:dLbls>
          <c:showLegendKey val="0"/>
          <c:showVal val="0"/>
          <c:showCatName val="0"/>
          <c:showSerName val="0"/>
          <c:showPercent val="0"/>
          <c:showBubbleSize val="0"/>
        </c:dLbls>
        <c:gapWidth val="85"/>
        <c:overlap val="100"/>
        <c:axId val="1905492880"/>
        <c:axId val="1905494544"/>
      </c:barChart>
      <c:lineChart>
        <c:grouping val="standard"/>
        <c:varyColors val="0"/>
        <c:ser>
          <c:idx val="0"/>
          <c:order val="0"/>
          <c:tx>
            <c:strRef>
              <c:f>Sheet1!$F$1</c:f>
              <c:strCache>
                <c:ptCount val="1"/>
                <c:pt idx="0">
                  <c:v>Number of MRFs established</c:v>
                </c:pt>
              </c:strCache>
            </c:strRef>
          </c:tx>
          <c:spPr>
            <a:ln w="28575" cap="rnd">
              <a:solidFill>
                <a:srgbClr val="FF0000"/>
              </a:solidFill>
              <a:round/>
            </a:ln>
            <a:effectLst/>
          </c:spPr>
          <c:marker>
            <c:symbol val="circle"/>
            <c:size val="5"/>
            <c:spPr>
              <a:solidFill>
                <a:schemeClr val="accent4">
                  <a:lumMod val="60000"/>
                  <a:lumOff val="40000"/>
                </a:schemeClr>
              </a:solidFill>
              <a:ln w="9525">
                <a:solidFill>
                  <a:srgbClr val="FF0000"/>
                </a:solidFill>
              </a:ln>
              <a:effectLst/>
            </c:spPr>
          </c:marker>
          <c:val>
            <c:numRef>
              <c:f>Sheet1!$F$2:$F$6</c:f>
              <c:numCache>
                <c:formatCode>General</c:formatCode>
                <c:ptCount val="5"/>
                <c:pt idx="0">
                  <c:v>10052</c:v>
                </c:pt>
                <c:pt idx="1">
                  <c:v>10340</c:v>
                </c:pt>
                <c:pt idx="2">
                  <c:v>10722</c:v>
                </c:pt>
                <c:pt idx="3">
                  <c:v>11546</c:v>
                </c:pt>
                <c:pt idx="4">
                  <c:v>11637</c:v>
                </c:pt>
              </c:numCache>
            </c:numRef>
          </c:val>
          <c:smooth val="0"/>
          <c:extLst>
            <c:ext xmlns:c16="http://schemas.microsoft.com/office/drawing/2014/chart" uri="{C3380CC4-5D6E-409C-BE32-E72D297353CC}">
              <c16:uniqueId val="{00000002-5C58-4710-86F8-316C3B60B733}"/>
            </c:ext>
          </c:extLst>
        </c:ser>
        <c:dLbls>
          <c:showLegendKey val="0"/>
          <c:showVal val="0"/>
          <c:showCatName val="0"/>
          <c:showSerName val="0"/>
          <c:showPercent val="0"/>
          <c:showBubbleSize val="0"/>
        </c:dLbls>
        <c:marker val="1"/>
        <c:smooth val="0"/>
        <c:axId val="1905481232"/>
        <c:axId val="1905494960"/>
      </c:lineChart>
      <c:catAx>
        <c:axId val="190549288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mn-cs"/>
              </a:defRPr>
            </a:pPr>
            <a:endParaRPr lang="en-US"/>
          </a:p>
        </c:txPr>
        <c:crossAx val="1905494544"/>
        <c:crosses val="autoZero"/>
        <c:auto val="1"/>
        <c:lblAlgn val="ctr"/>
        <c:lblOffset val="100"/>
        <c:noMultiLvlLbl val="0"/>
      </c:catAx>
      <c:valAx>
        <c:axId val="1905494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ahnschrift" panose="020B0502040204020203" pitchFamily="34" charset="0"/>
                <a:ea typeface="+mn-ea"/>
                <a:cs typeface="Arial" panose="020B0604020202020204" pitchFamily="34" charset="0"/>
              </a:defRPr>
            </a:pPr>
            <a:endParaRPr lang="en-US"/>
          </a:p>
        </c:txPr>
        <c:crossAx val="1905492880"/>
        <c:crosses val="autoZero"/>
        <c:crossBetween val="between"/>
      </c:valAx>
      <c:valAx>
        <c:axId val="1905494960"/>
        <c:scaling>
          <c:orientation val="minMax"/>
          <c:max val="17000"/>
          <c:min val="9000"/>
        </c:scaling>
        <c:delete val="0"/>
        <c:axPos val="r"/>
        <c:numFmt formatCode="_(* #,##0_);_(* \(#,##0\);_(* &quot;-&quot;_);_(@_)"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ahnschrift" panose="020B0502040204020203" pitchFamily="34" charset="0"/>
                <a:ea typeface="+mn-ea"/>
                <a:cs typeface="Arial" panose="020B0604020202020204" pitchFamily="34" charset="0"/>
              </a:defRPr>
            </a:pPr>
            <a:endParaRPr lang="en-US"/>
          </a:p>
        </c:txPr>
        <c:crossAx val="1905481232"/>
        <c:crosses val="max"/>
        <c:crossBetween val="between"/>
      </c:valAx>
      <c:catAx>
        <c:axId val="1905481232"/>
        <c:scaling>
          <c:orientation val="minMax"/>
        </c:scaling>
        <c:delete val="1"/>
        <c:axPos val="b"/>
        <c:majorTickMark val="out"/>
        <c:minorTickMark val="none"/>
        <c:tickLblPos val="nextTo"/>
        <c:crossAx val="19054949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ahnschrift" panose="020B0502040204020203" pitchFamily="34" charset="0"/>
              <a:ea typeface="+mn-ea"/>
              <a:cs typeface="Arial" panose="020B0604020202020204" pitchFamily="34" charset="0"/>
            </a:defRPr>
          </a:pPr>
          <a:endParaRPr lang="en-US"/>
        </a:p>
      </c:txPr>
    </c:legend>
    <c:plotVisOnly val="1"/>
    <c:dispBlanksAs val="gap"/>
    <c:showDLblsOverMax val="0"/>
  </c:chart>
  <c:spPr>
    <a:noFill/>
    <a:ln>
      <a:solidFill>
        <a:schemeClr val="bg1">
          <a:lumMod val="75000"/>
        </a:schemeClr>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1"/>
          <c:tx>
            <c:strRef>
              <c:f>Sheet1!$C$1</c:f>
              <c:strCache>
                <c:ptCount val="1"/>
                <c:pt idx="0">
                  <c:v>LGUs with access to SLF for waste disposal (%)</c:v>
                </c:pt>
              </c:strCache>
            </c:strRef>
          </c:tx>
          <c:spPr>
            <a:solidFill>
              <a:srgbClr val="002060"/>
            </a:solidFill>
            <a:ln>
              <a:noFill/>
            </a:ln>
            <a:effectLst/>
          </c:spPr>
          <c:invertIfNegative val="0"/>
          <c:val>
            <c:numRef>
              <c:f>Sheet1!$C$2:$C$6</c:f>
              <c:numCache>
                <c:formatCode>General</c:formatCode>
                <c:ptCount val="5"/>
                <c:pt idx="0">
                  <c:v>293</c:v>
                </c:pt>
                <c:pt idx="1">
                  <c:v>353</c:v>
                </c:pt>
                <c:pt idx="2">
                  <c:v>408</c:v>
                </c:pt>
                <c:pt idx="3">
                  <c:v>461</c:v>
                </c:pt>
                <c:pt idx="4">
                  <c:v>478</c:v>
                </c:pt>
              </c:numCache>
            </c:numRef>
          </c:val>
          <c:extLst>
            <c:ext xmlns:c16="http://schemas.microsoft.com/office/drawing/2014/chart" uri="{C3380CC4-5D6E-409C-BE32-E72D297353CC}">
              <c16:uniqueId val="{00000000-02EF-43D6-BF7C-27B482719FF8}"/>
            </c:ext>
          </c:extLst>
        </c:ser>
        <c:ser>
          <c:idx val="2"/>
          <c:order val="2"/>
          <c:tx>
            <c:strRef>
              <c:f>Sheet1!$D$1</c:f>
              <c:strCache>
                <c:ptCount val="1"/>
                <c:pt idx="0">
                  <c:v>LGUs without access to SLF for waste disposal (%)</c:v>
                </c:pt>
              </c:strCache>
            </c:strRef>
          </c:tx>
          <c:spPr>
            <a:solidFill>
              <a:schemeClr val="bg2"/>
            </a:solidFill>
            <a:ln>
              <a:noFill/>
            </a:ln>
            <a:effectLst/>
          </c:spPr>
          <c:invertIfNegative val="0"/>
          <c:val>
            <c:numRef>
              <c:f>Sheet1!$D$2:$D$6</c:f>
              <c:numCache>
                <c:formatCode>General</c:formatCode>
                <c:ptCount val="5"/>
                <c:pt idx="0">
                  <c:v>1341</c:v>
                </c:pt>
                <c:pt idx="1">
                  <c:v>1281</c:v>
                </c:pt>
                <c:pt idx="2">
                  <c:v>1226</c:v>
                </c:pt>
                <c:pt idx="3">
                  <c:v>1173</c:v>
                </c:pt>
                <c:pt idx="4">
                  <c:v>1156</c:v>
                </c:pt>
              </c:numCache>
            </c:numRef>
          </c:val>
          <c:extLst>
            <c:ext xmlns:c16="http://schemas.microsoft.com/office/drawing/2014/chart" uri="{C3380CC4-5D6E-409C-BE32-E72D297353CC}">
              <c16:uniqueId val="{00000001-02EF-43D6-BF7C-27B482719FF8}"/>
            </c:ext>
          </c:extLst>
        </c:ser>
        <c:dLbls>
          <c:showLegendKey val="0"/>
          <c:showVal val="0"/>
          <c:showCatName val="0"/>
          <c:showSerName val="0"/>
          <c:showPercent val="0"/>
          <c:showBubbleSize val="0"/>
        </c:dLbls>
        <c:gapWidth val="85"/>
        <c:overlap val="100"/>
        <c:axId val="1863813216"/>
        <c:axId val="1863814048"/>
      </c:barChart>
      <c:lineChart>
        <c:grouping val="standard"/>
        <c:varyColors val="0"/>
        <c:ser>
          <c:idx val="0"/>
          <c:order val="0"/>
          <c:tx>
            <c:strRef>
              <c:f>Sheet1!$B$1</c:f>
              <c:strCache>
                <c:ptCount val="1"/>
                <c:pt idx="0">
                  <c:v>Number of SLFs established</c:v>
                </c:pt>
              </c:strCache>
            </c:strRef>
          </c:tx>
          <c:spPr>
            <a:ln w="28575" cap="rnd">
              <a:solidFill>
                <a:srgbClr val="FF0000"/>
              </a:solidFill>
              <a:round/>
            </a:ln>
            <a:effectLst/>
          </c:spPr>
          <c:marker>
            <c:symbol val="circle"/>
            <c:size val="5"/>
            <c:spPr>
              <a:solidFill>
                <a:schemeClr val="accent4">
                  <a:lumMod val="60000"/>
                  <a:lumOff val="40000"/>
                </a:schemeClr>
              </a:solidFill>
              <a:ln w="9525">
                <a:solidFill>
                  <a:srgbClr val="FF0000"/>
                </a:solidFill>
              </a:ln>
              <a:effectLst/>
            </c:spPr>
          </c:marker>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135</c:v>
                </c:pt>
                <c:pt idx="1">
                  <c:v>165</c:v>
                </c:pt>
                <c:pt idx="2">
                  <c:v>187</c:v>
                </c:pt>
                <c:pt idx="3">
                  <c:v>241</c:v>
                </c:pt>
                <c:pt idx="4">
                  <c:v>245</c:v>
                </c:pt>
              </c:numCache>
            </c:numRef>
          </c:val>
          <c:smooth val="0"/>
          <c:extLst>
            <c:ext xmlns:c16="http://schemas.microsoft.com/office/drawing/2014/chart" uri="{C3380CC4-5D6E-409C-BE32-E72D297353CC}">
              <c16:uniqueId val="{00000002-02EF-43D6-BF7C-27B482719FF8}"/>
            </c:ext>
          </c:extLst>
        </c:ser>
        <c:dLbls>
          <c:showLegendKey val="0"/>
          <c:showVal val="0"/>
          <c:showCatName val="0"/>
          <c:showSerName val="0"/>
          <c:showPercent val="0"/>
          <c:showBubbleSize val="0"/>
        </c:dLbls>
        <c:marker val="1"/>
        <c:smooth val="0"/>
        <c:axId val="1863815712"/>
        <c:axId val="1863820288"/>
      </c:lineChart>
      <c:catAx>
        <c:axId val="186381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ahnschrift" panose="020B0502040204020203" pitchFamily="34" charset="0"/>
                <a:ea typeface="+mn-ea"/>
                <a:cs typeface="Arial" panose="020B0604020202020204" pitchFamily="34" charset="0"/>
              </a:defRPr>
            </a:pPr>
            <a:endParaRPr lang="en-US"/>
          </a:p>
        </c:txPr>
        <c:crossAx val="1863814048"/>
        <c:crosses val="autoZero"/>
        <c:auto val="1"/>
        <c:lblAlgn val="ctr"/>
        <c:lblOffset val="100"/>
        <c:noMultiLvlLbl val="0"/>
      </c:catAx>
      <c:valAx>
        <c:axId val="1863814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ahnschrift" panose="020B0502040204020203" pitchFamily="34" charset="0"/>
                <a:ea typeface="+mn-ea"/>
                <a:cs typeface="Arial" panose="020B0604020202020204" pitchFamily="34" charset="0"/>
              </a:defRPr>
            </a:pPr>
            <a:endParaRPr lang="en-US"/>
          </a:p>
        </c:txPr>
        <c:crossAx val="1863813216"/>
        <c:crosses val="autoZero"/>
        <c:crossBetween val="between"/>
      </c:valAx>
      <c:valAx>
        <c:axId val="1863820288"/>
        <c:scaling>
          <c:orientation val="minMax"/>
          <c:max val="650"/>
          <c:min val="12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Bahnschrift" panose="020B0502040204020203" pitchFamily="34" charset="0"/>
                <a:ea typeface="+mn-ea"/>
                <a:cs typeface="Arial" panose="020B0604020202020204" pitchFamily="34" charset="0"/>
              </a:defRPr>
            </a:pPr>
            <a:endParaRPr lang="en-US"/>
          </a:p>
        </c:txPr>
        <c:crossAx val="1863815712"/>
        <c:crosses val="max"/>
        <c:crossBetween val="between"/>
        <c:majorUnit val="50"/>
        <c:minorUnit val="10"/>
      </c:valAx>
      <c:catAx>
        <c:axId val="1863815712"/>
        <c:scaling>
          <c:orientation val="minMax"/>
        </c:scaling>
        <c:delete val="1"/>
        <c:axPos val="b"/>
        <c:numFmt formatCode="General" sourceLinked="1"/>
        <c:majorTickMark val="out"/>
        <c:minorTickMark val="none"/>
        <c:tickLblPos val="nextTo"/>
        <c:crossAx val="18638202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Bahnschrift" panose="020B0502040204020203"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solidFill>
        <a:schemeClr val="bg1">
          <a:lumMod val="7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C09DBF-1B47-4884-9E3D-38DB673B544A}" type="datetimeFigureOut">
              <a:rPr lang="en-PH" smtClean="0"/>
              <a:t>29/05/2023</a:t>
            </a:fld>
            <a:endParaRPr lang="en-P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PH"/>
              <a:t>COA Style Guide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1B4812-E9F5-45AF-A5EE-D7EAAF7A1871}" type="slidenum">
              <a:rPr lang="en-PH" smtClean="0"/>
              <a:t>‹#›</a:t>
            </a:fld>
            <a:endParaRPr lang="en-PH"/>
          </a:p>
        </p:txBody>
      </p:sp>
    </p:spTree>
    <p:extLst>
      <p:ext uri="{BB962C8B-B14F-4D97-AF65-F5344CB8AC3E}">
        <p14:creationId xmlns:p14="http://schemas.microsoft.com/office/powerpoint/2010/main" val="284025141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2D82-AC9B-4E0B-A86E-060E3C1E7B20}" type="datetimeFigureOut">
              <a:rPr lang="en-PH" smtClean="0"/>
              <a:t>29/05/2023</a:t>
            </a:fld>
            <a:endParaRPr lang="en-PH"/>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PH"/>
              <a:t>COA Style Guide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A4932D-E00E-4E33-A541-F06804EE2CED}" type="slidenum">
              <a:rPr lang="en-PH" smtClean="0"/>
              <a:t>‹#›</a:t>
            </a:fld>
            <a:endParaRPr lang="en-PH"/>
          </a:p>
        </p:txBody>
      </p:sp>
    </p:spTree>
    <p:extLst>
      <p:ext uri="{BB962C8B-B14F-4D97-AF65-F5344CB8AC3E}">
        <p14:creationId xmlns:p14="http://schemas.microsoft.com/office/powerpoint/2010/main" val="407756406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dirty="0"/>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a:t>
            </a:fld>
            <a:endParaRPr lang="en-PH" dirty="0"/>
          </a:p>
        </p:txBody>
      </p:sp>
    </p:spTree>
    <p:extLst>
      <p:ext uri="{BB962C8B-B14F-4D97-AF65-F5344CB8AC3E}">
        <p14:creationId xmlns:p14="http://schemas.microsoft.com/office/powerpoint/2010/main" val="168356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10</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245199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dirty="0"/>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11</a:t>
            </a:fld>
            <a:endParaRPr lang="en-PH" dirty="0"/>
          </a:p>
        </p:txBody>
      </p:sp>
    </p:spTree>
    <p:extLst>
      <p:ext uri="{BB962C8B-B14F-4D97-AF65-F5344CB8AC3E}">
        <p14:creationId xmlns:p14="http://schemas.microsoft.com/office/powerpoint/2010/main" val="190327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12</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1453783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13</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1065868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14</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224856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15</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3888466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16</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407257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17</a:t>
            </a:fld>
            <a:endParaRPr lang="en-PH"/>
          </a:p>
        </p:txBody>
      </p:sp>
      <p:sp>
        <p:nvSpPr>
          <p:cNvPr id="5" name="Footer Placeholder 4"/>
          <p:cNvSpPr>
            <a:spLocks noGrp="1"/>
          </p:cNvSpPr>
          <p:nvPr>
            <p:ph type="ftr" sz="quarter" idx="11"/>
          </p:nvPr>
        </p:nvSpPr>
        <p:spPr/>
        <p:txBody>
          <a:bodyPr/>
          <a:lstStyle/>
          <a:p>
            <a:r>
              <a:rPr lang="en-PH"/>
              <a:t>COA Style Guide</a:t>
            </a:r>
          </a:p>
        </p:txBody>
      </p:sp>
    </p:spTree>
    <p:extLst>
      <p:ext uri="{BB962C8B-B14F-4D97-AF65-F5344CB8AC3E}">
        <p14:creationId xmlns:p14="http://schemas.microsoft.com/office/powerpoint/2010/main" val="283555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18</a:t>
            </a:fld>
            <a:endParaRPr lang="en-PH"/>
          </a:p>
        </p:txBody>
      </p:sp>
      <p:sp>
        <p:nvSpPr>
          <p:cNvPr id="5" name="Footer Placeholder 4"/>
          <p:cNvSpPr>
            <a:spLocks noGrp="1"/>
          </p:cNvSpPr>
          <p:nvPr>
            <p:ph type="ftr" sz="quarter" idx="11"/>
          </p:nvPr>
        </p:nvSpPr>
        <p:spPr/>
        <p:txBody>
          <a:bodyPr/>
          <a:lstStyle/>
          <a:p>
            <a:r>
              <a:rPr lang="en-PH"/>
              <a:t>COA Style Guide</a:t>
            </a:r>
          </a:p>
        </p:txBody>
      </p:sp>
    </p:spTree>
    <p:extLst>
      <p:ext uri="{BB962C8B-B14F-4D97-AF65-F5344CB8AC3E}">
        <p14:creationId xmlns:p14="http://schemas.microsoft.com/office/powerpoint/2010/main" val="75316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19</a:t>
            </a:fld>
            <a:endParaRPr lang="en-PH"/>
          </a:p>
        </p:txBody>
      </p:sp>
      <p:sp>
        <p:nvSpPr>
          <p:cNvPr id="5" name="Footer Placeholder 4"/>
          <p:cNvSpPr>
            <a:spLocks noGrp="1"/>
          </p:cNvSpPr>
          <p:nvPr>
            <p:ph type="ftr" sz="quarter" idx="11"/>
          </p:nvPr>
        </p:nvSpPr>
        <p:spPr/>
        <p:txBody>
          <a:bodyPr/>
          <a:lstStyle/>
          <a:p>
            <a:r>
              <a:rPr lang="en-PH"/>
              <a:t>COA Style Guide</a:t>
            </a:r>
          </a:p>
        </p:txBody>
      </p:sp>
    </p:spTree>
    <p:extLst>
      <p:ext uri="{BB962C8B-B14F-4D97-AF65-F5344CB8AC3E}">
        <p14:creationId xmlns:p14="http://schemas.microsoft.com/office/powerpoint/2010/main" val="3621230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a:t>
            </a:fld>
            <a:endParaRPr lang="en-PH"/>
          </a:p>
        </p:txBody>
      </p:sp>
    </p:spTree>
    <p:extLst>
      <p:ext uri="{BB962C8B-B14F-4D97-AF65-F5344CB8AC3E}">
        <p14:creationId xmlns:p14="http://schemas.microsoft.com/office/powerpoint/2010/main" val="1903124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20</a:t>
            </a:fld>
            <a:endParaRPr lang="en-PH"/>
          </a:p>
        </p:txBody>
      </p:sp>
      <p:sp>
        <p:nvSpPr>
          <p:cNvPr id="5" name="Footer Placeholder 4"/>
          <p:cNvSpPr>
            <a:spLocks noGrp="1"/>
          </p:cNvSpPr>
          <p:nvPr>
            <p:ph type="ftr" sz="quarter" idx="11"/>
          </p:nvPr>
        </p:nvSpPr>
        <p:spPr/>
        <p:txBody>
          <a:bodyPr/>
          <a:lstStyle/>
          <a:p>
            <a:r>
              <a:rPr lang="en-PH"/>
              <a:t>COA Style Guide</a:t>
            </a:r>
          </a:p>
        </p:txBody>
      </p:sp>
    </p:spTree>
    <p:extLst>
      <p:ext uri="{BB962C8B-B14F-4D97-AF65-F5344CB8AC3E}">
        <p14:creationId xmlns:p14="http://schemas.microsoft.com/office/powerpoint/2010/main" val="727129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21</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1674509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22</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1763450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23</a:t>
            </a:fld>
            <a:endParaRPr lang="en-PH"/>
          </a:p>
        </p:txBody>
      </p:sp>
    </p:spTree>
    <p:extLst>
      <p:ext uri="{BB962C8B-B14F-4D97-AF65-F5344CB8AC3E}">
        <p14:creationId xmlns:p14="http://schemas.microsoft.com/office/powerpoint/2010/main" val="330770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3</a:t>
            </a:fld>
            <a:endParaRPr lang="en-PH"/>
          </a:p>
        </p:txBody>
      </p:sp>
      <p:sp>
        <p:nvSpPr>
          <p:cNvPr id="5" name="Footer Placeholder 4"/>
          <p:cNvSpPr>
            <a:spLocks noGrp="1"/>
          </p:cNvSpPr>
          <p:nvPr>
            <p:ph type="ftr" sz="quarter" idx="11"/>
          </p:nvPr>
        </p:nvSpPr>
        <p:spPr/>
        <p:txBody>
          <a:bodyPr/>
          <a:lstStyle/>
          <a:p>
            <a:r>
              <a:rPr lang="en-PH"/>
              <a:t>COA Style Guide</a:t>
            </a:r>
          </a:p>
        </p:txBody>
      </p:sp>
    </p:spTree>
    <p:extLst>
      <p:ext uri="{BB962C8B-B14F-4D97-AF65-F5344CB8AC3E}">
        <p14:creationId xmlns:p14="http://schemas.microsoft.com/office/powerpoint/2010/main" val="259197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PH"/>
              <a:t>COA Style Guide</a:t>
            </a:r>
          </a:p>
        </p:txBody>
      </p:sp>
      <p:sp>
        <p:nvSpPr>
          <p:cNvPr id="5" name="Slide Number Placeholder 4"/>
          <p:cNvSpPr>
            <a:spLocks noGrp="1"/>
          </p:cNvSpPr>
          <p:nvPr>
            <p:ph type="sldNum" sz="quarter" idx="11"/>
          </p:nvPr>
        </p:nvSpPr>
        <p:spPr/>
        <p:txBody>
          <a:bodyPr/>
          <a:lstStyle/>
          <a:p>
            <a:fld id="{1FA4932D-E00E-4E33-A541-F06804EE2CED}" type="slidenum">
              <a:rPr lang="en-PH" smtClean="0"/>
              <a:t>4</a:t>
            </a:fld>
            <a:endParaRPr lang="en-PH"/>
          </a:p>
        </p:txBody>
      </p:sp>
    </p:spTree>
    <p:extLst>
      <p:ext uri="{BB962C8B-B14F-4D97-AF65-F5344CB8AC3E}">
        <p14:creationId xmlns:p14="http://schemas.microsoft.com/office/powerpoint/2010/main" val="81990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5</a:t>
            </a:fld>
            <a:endParaRPr lang="en-PH"/>
          </a:p>
        </p:txBody>
      </p:sp>
      <p:sp>
        <p:nvSpPr>
          <p:cNvPr id="5" name="Footer Placeholder 4"/>
          <p:cNvSpPr>
            <a:spLocks noGrp="1"/>
          </p:cNvSpPr>
          <p:nvPr>
            <p:ph type="ftr" sz="quarter" idx="11"/>
          </p:nvPr>
        </p:nvSpPr>
        <p:spPr/>
        <p:txBody>
          <a:bodyPr/>
          <a:lstStyle/>
          <a:p>
            <a:r>
              <a:rPr lang="en-PH"/>
              <a:t>COA Style Guide</a:t>
            </a:r>
          </a:p>
        </p:txBody>
      </p:sp>
    </p:spTree>
    <p:extLst>
      <p:ext uri="{BB962C8B-B14F-4D97-AF65-F5344CB8AC3E}">
        <p14:creationId xmlns:p14="http://schemas.microsoft.com/office/powerpoint/2010/main" val="415300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6</a:t>
            </a:fld>
            <a:endParaRPr lang="en-PH"/>
          </a:p>
        </p:txBody>
      </p:sp>
      <p:sp>
        <p:nvSpPr>
          <p:cNvPr id="5" name="Footer Placeholder 4"/>
          <p:cNvSpPr>
            <a:spLocks noGrp="1"/>
          </p:cNvSpPr>
          <p:nvPr>
            <p:ph type="ftr" sz="quarter" idx="11"/>
          </p:nvPr>
        </p:nvSpPr>
        <p:spPr/>
        <p:txBody>
          <a:bodyPr/>
          <a:lstStyle/>
          <a:p>
            <a:r>
              <a:rPr lang="en-PH"/>
              <a:t>COA Style Guide</a:t>
            </a:r>
          </a:p>
        </p:txBody>
      </p:sp>
    </p:spTree>
    <p:extLst>
      <p:ext uri="{BB962C8B-B14F-4D97-AF65-F5344CB8AC3E}">
        <p14:creationId xmlns:p14="http://schemas.microsoft.com/office/powerpoint/2010/main" val="189209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7</a:t>
            </a:fld>
            <a:endParaRPr lang="en-PH"/>
          </a:p>
        </p:txBody>
      </p:sp>
      <p:sp>
        <p:nvSpPr>
          <p:cNvPr id="5" name="Footer Placeholder 4"/>
          <p:cNvSpPr>
            <a:spLocks noGrp="1"/>
          </p:cNvSpPr>
          <p:nvPr>
            <p:ph type="ftr" sz="quarter" idx="11"/>
          </p:nvPr>
        </p:nvSpPr>
        <p:spPr/>
        <p:txBody>
          <a:bodyPr/>
          <a:lstStyle/>
          <a:p>
            <a:r>
              <a:rPr lang="en-PH"/>
              <a:t>COA Style Guide</a:t>
            </a:r>
          </a:p>
        </p:txBody>
      </p:sp>
    </p:spTree>
    <p:extLst>
      <p:ext uri="{BB962C8B-B14F-4D97-AF65-F5344CB8AC3E}">
        <p14:creationId xmlns:p14="http://schemas.microsoft.com/office/powerpoint/2010/main" val="33974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8</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2148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FA4932D-E00E-4E33-A541-F06804EE2CED}" type="slidenum">
              <a:rPr lang="en-PH" smtClean="0"/>
              <a:t>9</a:t>
            </a:fld>
            <a:endParaRPr lang="en-PH" dirty="0"/>
          </a:p>
        </p:txBody>
      </p:sp>
      <p:sp>
        <p:nvSpPr>
          <p:cNvPr id="5" name="Footer Placeholder 4"/>
          <p:cNvSpPr>
            <a:spLocks noGrp="1"/>
          </p:cNvSpPr>
          <p:nvPr>
            <p:ph type="ftr" sz="quarter" idx="11"/>
          </p:nvPr>
        </p:nvSpPr>
        <p:spPr/>
        <p:txBody>
          <a:bodyPr/>
          <a:lstStyle/>
          <a:p>
            <a:r>
              <a:rPr lang="en-PH" dirty="0"/>
              <a:t>COA Style Guide</a:t>
            </a:r>
          </a:p>
        </p:txBody>
      </p:sp>
    </p:spTree>
    <p:extLst>
      <p:ext uri="{BB962C8B-B14F-4D97-AF65-F5344CB8AC3E}">
        <p14:creationId xmlns:p14="http://schemas.microsoft.com/office/powerpoint/2010/main" val="1039826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 y="-1"/>
            <a:ext cx="5333999" cy="514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362200" y="971550"/>
            <a:ext cx="5334000" cy="1102519"/>
          </a:xfrm>
        </p:spPr>
        <p:txBody>
          <a:bodyPr>
            <a:normAutofit/>
          </a:bodyPr>
          <a:lstStyle>
            <a:lvl1pPr algn="l">
              <a:defRPr sz="2800">
                <a:solidFill>
                  <a:schemeClr val="tx2"/>
                </a:solidFill>
              </a:defRPr>
            </a:lvl1pPr>
          </a:lstStyle>
          <a:p>
            <a:r>
              <a:rPr lang="en-US" dirty="0"/>
              <a:t>Click to edit Master title style</a:t>
            </a:r>
            <a:endParaRPr lang="en-PH" dirty="0"/>
          </a:p>
        </p:txBody>
      </p:sp>
      <p:sp>
        <p:nvSpPr>
          <p:cNvPr id="3" name="Subtitle 2"/>
          <p:cNvSpPr>
            <a:spLocks noGrp="1"/>
          </p:cNvSpPr>
          <p:nvPr>
            <p:ph type="subTitle" idx="1"/>
          </p:nvPr>
        </p:nvSpPr>
        <p:spPr>
          <a:xfrm>
            <a:off x="2362200" y="2228850"/>
            <a:ext cx="4648200" cy="131445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PH" dirty="0"/>
          </a:p>
        </p:txBody>
      </p:sp>
      <p:sp>
        <p:nvSpPr>
          <p:cNvPr id="4" name="Date Placeholder 3"/>
          <p:cNvSpPr>
            <a:spLocks noGrp="1"/>
          </p:cNvSpPr>
          <p:nvPr>
            <p:ph type="dt" sz="half" idx="10"/>
          </p:nvPr>
        </p:nvSpPr>
        <p:spPr/>
        <p:txBody>
          <a:bodyPr/>
          <a:lstStyle/>
          <a:p>
            <a:fld id="{E069EEC1-9543-42C5-BF3B-42D2F5872D85}" type="datetime1">
              <a:rPr lang="en-PH" smtClean="0"/>
              <a:t>29/05/2023</a:t>
            </a:fld>
            <a:endParaRPr lang="en-PH"/>
          </a:p>
        </p:txBody>
      </p:sp>
      <p:sp>
        <p:nvSpPr>
          <p:cNvPr id="5" name="Footer Placeholder 4"/>
          <p:cNvSpPr>
            <a:spLocks noGrp="1"/>
          </p:cNvSpPr>
          <p:nvPr>
            <p:ph type="ftr" sz="quarter" idx="11"/>
          </p:nvPr>
        </p:nvSpPr>
        <p:spPr/>
        <p:txBody>
          <a:bodyPr/>
          <a:lstStyle/>
          <a:p>
            <a:r>
              <a:rPr lang="en-PH"/>
              <a:t>COA Style Guide</a:t>
            </a:r>
            <a:endParaRPr lang="en-PH" dirty="0"/>
          </a:p>
        </p:txBody>
      </p:sp>
      <p:sp>
        <p:nvSpPr>
          <p:cNvPr id="6" name="Slide Number Placeholder 5"/>
          <p:cNvSpPr>
            <a:spLocks noGrp="1"/>
          </p:cNvSpPr>
          <p:nvPr>
            <p:ph type="sldNum" sz="quarter" idx="12"/>
          </p:nvPr>
        </p:nvSpPr>
        <p:spPr/>
        <p:txBody>
          <a:bodyPr/>
          <a:lstStyle/>
          <a:p>
            <a:fld id="{2B4F3DE5-73D1-4389-96C5-EE17B2611854}" type="slidenum">
              <a:rPr lang="en-PH" smtClean="0"/>
              <a:t>‹#›</a:t>
            </a:fld>
            <a:endParaRPr lang="en-PH"/>
          </a:p>
        </p:txBody>
      </p:sp>
      <p:pic>
        <p:nvPicPr>
          <p:cNvPr id="1026"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8924" y="325755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6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 Contrast Blu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lstStyle>
            <a:lvl1pPr>
              <a:defRPr>
                <a:solidFill>
                  <a:srgbClr val="FFC000"/>
                </a:solidFill>
              </a:defRPr>
            </a:lvl1pPr>
          </a:lstStyle>
          <a:p>
            <a:r>
              <a:rPr lang="en-US" dirty="0"/>
              <a:t>Click to edit Master title style</a:t>
            </a:r>
            <a:endParaRPr lang="en-PH" dirty="0"/>
          </a:p>
        </p:txBody>
      </p:sp>
      <p:sp>
        <p:nvSpPr>
          <p:cNvPr id="3" name="Date Placeholder 2"/>
          <p:cNvSpPr>
            <a:spLocks noGrp="1"/>
          </p:cNvSpPr>
          <p:nvPr>
            <p:ph type="dt" sz="half" idx="10"/>
          </p:nvPr>
        </p:nvSpPr>
        <p:spPr/>
        <p:txBody>
          <a:bodyPr/>
          <a:lstStyle>
            <a:lvl1pPr>
              <a:defRPr>
                <a:solidFill>
                  <a:schemeClr val="bg1"/>
                </a:solidFill>
              </a:defRPr>
            </a:lvl1pPr>
          </a:lstStyle>
          <a:p>
            <a:fld id="{713BFDC0-6447-4050-97F1-2E37AC2588A4}" type="datetime1">
              <a:rPr lang="en-PH" smtClean="0"/>
              <a:t>29/05/2023</a:t>
            </a:fld>
            <a:endParaRPr lang="en-PH"/>
          </a:p>
        </p:txBody>
      </p:sp>
      <p:sp>
        <p:nvSpPr>
          <p:cNvPr id="4" name="Footer Placeholder 3"/>
          <p:cNvSpPr>
            <a:spLocks noGrp="1"/>
          </p:cNvSpPr>
          <p:nvPr>
            <p:ph type="ftr" sz="quarter" idx="11"/>
          </p:nvPr>
        </p:nvSpPr>
        <p:spPr/>
        <p:txBody>
          <a:bodyPr/>
          <a:lstStyle>
            <a:lvl1pPr>
              <a:defRPr>
                <a:solidFill>
                  <a:schemeClr val="bg1"/>
                </a:solidFill>
              </a:defRPr>
            </a:lvl1pPr>
          </a:lstStyle>
          <a:p>
            <a:r>
              <a:rPr lang="en-PH"/>
              <a:t>COA Style Guide</a:t>
            </a:r>
            <a:endParaRPr lang="en-PH"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B4F3DE5-73D1-4389-96C5-EE17B2611854}" type="slidenum">
              <a:rPr lang="en-PH" smtClean="0"/>
              <a:pPr/>
              <a:t>‹#›</a:t>
            </a:fld>
            <a:endParaRPr lang="en-PH"/>
          </a:p>
        </p:txBody>
      </p:sp>
      <p:sp>
        <p:nvSpPr>
          <p:cNvPr id="10" name="Content Placeholder 2"/>
          <p:cNvSpPr>
            <a:spLocks noGrp="1"/>
          </p:cNvSpPr>
          <p:nvPr>
            <p:ph idx="1"/>
          </p:nvPr>
        </p:nvSpPr>
        <p:spPr>
          <a:xfrm>
            <a:off x="457200" y="1200151"/>
            <a:ext cx="8229600" cy="3394472"/>
          </a:xfrm>
        </p:spPr>
        <p:txBody>
          <a:bodyPr/>
          <a:lstStyle>
            <a:lvl1pPr>
              <a:defRPr sz="2000">
                <a:solidFill>
                  <a:schemeClr val="bg1"/>
                </a:solidFill>
              </a:defRPr>
            </a:lvl1pPr>
            <a:lvl2pP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pic>
        <p:nvPicPr>
          <p:cNvPr id="9"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08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igh Contrast Orang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p:txBody>
          <a:bodyPr>
            <a:normAutofit/>
          </a:bodyPr>
          <a:lstStyle>
            <a:lvl1pPr>
              <a:defRPr sz="2800">
                <a:solidFill>
                  <a:srgbClr val="002060"/>
                </a:solidFill>
              </a:defRPr>
            </a:lvl1pPr>
          </a:lstStyle>
          <a:p>
            <a:r>
              <a:rPr lang="en-US" dirty="0"/>
              <a:t>Click to edit Master title style</a:t>
            </a:r>
            <a:endParaRPr lang="en-PH" dirty="0"/>
          </a:p>
        </p:txBody>
      </p:sp>
      <p:sp>
        <p:nvSpPr>
          <p:cNvPr id="3" name="Date Placeholder 2"/>
          <p:cNvSpPr>
            <a:spLocks noGrp="1"/>
          </p:cNvSpPr>
          <p:nvPr>
            <p:ph type="dt" sz="half" idx="10"/>
          </p:nvPr>
        </p:nvSpPr>
        <p:spPr/>
        <p:txBody>
          <a:bodyPr/>
          <a:lstStyle>
            <a:lvl1pPr>
              <a:defRPr>
                <a:solidFill>
                  <a:schemeClr val="tx1"/>
                </a:solidFill>
              </a:defRPr>
            </a:lvl1pPr>
          </a:lstStyle>
          <a:p>
            <a:fld id="{DFEABF5C-269C-4CE0-8771-7DCCB0EF22A8}" type="datetime1">
              <a:rPr lang="en-PH" smtClean="0"/>
              <a:t>29/05/2023</a:t>
            </a:fld>
            <a:endParaRPr lang="en-PH"/>
          </a:p>
        </p:txBody>
      </p:sp>
      <p:sp>
        <p:nvSpPr>
          <p:cNvPr id="4" name="Footer Placeholder 3"/>
          <p:cNvSpPr>
            <a:spLocks noGrp="1"/>
          </p:cNvSpPr>
          <p:nvPr>
            <p:ph type="ftr" sz="quarter" idx="11"/>
          </p:nvPr>
        </p:nvSpPr>
        <p:spPr/>
        <p:txBody>
          <a:bodyPr/>
          <a:lstStyle>
            <a:lvl1pPr>
              <a:defRPr>
                <a:solidFill>
                  <a:schemeClr val="tx1"/>
                </a:solidFill>
              </a:defRPr>
            </a:lvl1pPr>
          </a:lstStyle>
          <a:p>
            <a:r>
              <a:rPr lang="en-PH"/>
              <a:t>COA Style Guide</a:t>
            </a:r>
            <a:endParaRPr lang="en-PH"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B4F3DE5-73D1-4389-96C5-EE17B2611854}" type="slidenum">
              <a:rPr lang="en-PH" smtClean="0"/>
              <a:pPr/>
              <a:t>‹#›</a:t>
            </a:fld>
            <a:endParaRPr lang="en-PH"/>
          </a:p>
        </p:txBody>
      </p:sp>
      <p:sp>
        <p:nvSpPr>
          <p:cNvPr id="8" name="Content Placeholder 2"/>
          <p:cNvSpPr>
            <a:spLocks noGrp="1"/>
          </p:cNvSpPr>
          <p:nvPr>
            <p:ph idx="1"/>
          </p:nvPr>
        </p:nvSpPr>
        <p:spPr>
          <a:xfrm>
            <a:off x="457200" y="1200151"/>
            <a:ext cx="8229600" cy="3394472"/>
          </a:xfrm>
        </p:spPr>
        <p:txBody>
          <a:bodyPr/>
          <a:lstStyle>
            <a:lvl1pPr>
              <a:defRPr sz="20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pic>
        <p:nvPicPr>
          <p:cNvPr id="9"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16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5791200" cy="5143500"/>
          </a:xfrm>
        </p:spPr>
        <p:txBody>
          <a:bodyPr/>
          <a:lstStyle/>
          <a:p>
            <a:endParaRPr lang="en-PH"/>
          </a:p>
        </p:txBody>
      </p:sp>
      <p:sp>
        <p:nvSpPr>
          <p:cNvPr id="7" name="Rectangle 6"/>
          <p:cNvSpPr/>
          <p:nvPr userDrawn="1"/>
        </p:nvSpPr>
        <p:spPr>
          <a:xfrm>
            <a:off x="5791200" y="0"/>
            <a:ext cx="3352800" cy="5143500"/>
          </a:xfrm>
          <a:prstGeom prst="rect">
            <a:avLst/>
          </a:prstGeom>
          <a:solidFill>
            <a:srgbClr val="002060"/>
          </a:solidFill>
          <a:ln>
            <a:noFill/>
          </a:ln>
          <a:effectLst>
            <a:outerShdw blurRad="279400" dist="266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PH"/>
          </a:p>
        </p:txBody>
      </p:sp>
      <p:sp>
        <p:nvSpPr>
          <p:cNvPr id="2" name="Title 1"/>
          <p:cNvSpPr>
            <a:spLocks noGrp="1"/>
          </p:cNvSpPr>
          <p:nvPr>
            <p:ph type="title"/>
          </p:nvPr>
        </p:nvSpPr>
        <p:spPr>
          <a:xfrm>
            <a:off x="6172200" y="205978"/>
            <a:ext cx="2514600" cy="3451622"/>
          </a:xfrm>
        </p:spPr>
        <p:txBody>
          <a:bodyPr>
            <a:normAutofit/>
          </a:bodyPr>
          <a:lstStyle>
            <a:lvl1pPr>
              <a:defRPr sz="2000">
                <a:solidFill>
                  <a:schemeClr val="bg2"/>
                </a:solidFill>
              </a:defRPr>
            </a:lvl1pPr>
          </a:lstStyle>
          <a:p>
            <a:endParaRPr lang="en-PH" dirty="0"/>
          </a:p>
        </p:txBody>
      </p:sp>
      <p:sp>
        <p:nvSpPr>
          <p:cNvPr id="3" name="Date Placeholder 2"/>
          <p:cNvSpPr>
            <a:spLocks noGrp="1"/>
          </p:cNvSpPr>
          <p:nvPr>
            <p:ph type="dt" sz="half" idx="10"/>
          </p:nvPr>
        </p:nvSpPr>
        <p:spPr/>
        <p:txBody>
          <a:bodyPr/>
          <a:lstStyle/>
          <a:p>
            <a:fld id="{E28BFBCC-0A5D-4FEC-AC54-2444B318E290}" type="datetime1">
              <a:rPr lang="en-PH" smtClean="0"/>
              <a:t>29/05/2023</a:t>
            </a:fld>
            <a:endParaRPr lang="en-PH"/>
          </a:p>
        </p:txBody>
      </p:sp>
      <p:sp>
        <p:nvSpPr>
          <p:cNvPr id="4" name="Footer Placeholder 3"/>
          <p:cNvSpPr>
            <a:spLocks noGrp="1"/>
          </p:cNvSpPr>
          <p:nvPr>
            <p:ph type="ftr" sz="quarter" idx="11"/>
          </p:nvPr>
        </p:nvSpPr>
        <p:spPr/>
        <p:txBody>
          <a:bodyPr/>
          <a:lstStyle/>
          <a:p>
            <a:r>
              <a:rPr lang="en-PH"/>
              <a:t>COA Style Guide</a:t>
            </a:r>
          </a:p>
        </p:txBody>
      </p:sp>
      <p:sp>
        <p:nvSpPr>
          <p:cNvPr id="5" name="Slide Number Placeholder 4"/>
          <p:cNvSpPr>
            <a:spLocks noGrp="1"/>
          </p:cNvSpPr>
          <p:nvPr>
            <p:ph type="sldNum" sz="quarter" idx="12"/>
          </p:nvPr>
        </p:nvSpPr>
        <p:spPr/>
        <p:txBody>
          <a:bodyPr/>
          <a:lstStyle/>
          <a:p>
            <a:fld id="{2B4F3DE5-73D1-4389-96C5-EE17B2611854}" type="slidenum">
              <a:rPr lang="en-PH" smtClean="0"/>
              <a:pPr/>
              <a:t>‹#›</a:t>
            </a:fld>
            <a:endParaRPr lang="en-PH"/>
          </a:p>
        </p:txBody>
      </p:sp>
      <p:pic>
        <p:nvPicPr>
          <p:cNvPr id="9"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3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62600" y="3047499"/>
            <a:ext cx="3581400" cy="2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lvl1pPr>
              <a:defRPr sz="20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Date Placeholder 3"/>
          <p:cNvSpPr>
            <a:spLocks noGrp="1"/>
          </p:cNvSpPr>
          <p:nvPr>
            <p:ph type="dt" sz="half" idx="10"/>
          </p:nvPr>
        </p:nvSpPr>
        <p:spPr/>
        <p:txBody>
          <a:bodyPr/>
          <a:lstStyle/>
          <a:p>
            <a:fld id="{5F345E83-F03E-4260-BB6D-9E82B03F9895}" type="datetime1">
              <a:rPr lang="en-PH" smtClean="0"/>
              <a:t>29/05/2023</a:t>
            </a:fld>
            <a:endParaRPr lang="en-PH"/>
          </a:p>
        </p:txBody>
      </p:sp>
      <p:sp>
        <p:nvSpPr>
          <p:cNvPr id="5" name="Footer Placeholder 4"/>
          <p:cNvSpPr>
            <a:spLocks noGrp="1"/>
          </p:cNvSpPr>
          <p:nvPr>
            <p:ph type="ftr" sz="quarter" idx="11"/>
          </p:nvPr>
        </p:nvSpPr>
        <p:spPr/>
        <p:txBody>
          <a:bodyPr/>
          <a:lstStyle/>
          <a:p>
            <a:r>
              <a:rPr lang="en-PH"/>
              <a:t>COA Style Guide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B4F3DE5-73D1-4389-96C5-EE17B2611854}" type="slidenum">
              <a:rPr lang="en-PH" smtClean="0"/>
              <a:pPr/>
              <a:t>‹#›</a:t>
            </a:fld>
            <a:endParaRPr lang="en-PH"/>
          </a:p>
        </p:txBody>
      </p:sp>
      <p:sp>
        <p:nvSpPr>
          <p:cNvPr id="2" name="Title 1"/>
          <p:cNvSpPr>
            <a:spLocks noGrp="1"/>
          </p:cNvSpPr>
          <p:nvPr>
            <p:ph type="title"/>
          </p:nvPr>
        </p:nvSpPr>
        <p:spPr/>
        <p:txBody>
          <a:bodyPr/>
          <a:lstStyle>
            <a:lvl1pPr algn="l">
              <a:defRPr>
                <a:solidFill>
                  <a:srgbClr val="002060"/>
                </a:solidFill>
              </a:defRPr>
            </a:lvl1pPr>
          </a:lstStyle>
          <a:p>
            <a:r>
              <a:rPr lang="en-US" dirty="0"/>
              <a:t>Click to edit Master title style</a:t>
            </a:r>
            <a:endParaRPr lang="en-PH" dirty="0"/>
          </a:p>
        </p:txBody>
      </p:sp>
    </p:spTree>
    <p:extLst>
      <p:ext uri="{BB962C8B-B14F-4D97-AF65-F5344CB8AC3E}">
        <p14:creationId xmlns:p14="http://schemas.microsoft.com/office/powerpoint/2010/main" val="2096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6248400" y="0"/>
            <a:ext cx="2895600" cy="5143500"/>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Rectangle 6"/>
          <p:cNvSpPr/>
          <p:nvPr userDrawn="1"/>
        </p:nvSpPr>
        <p:spPr>
          <a:xfrm>
            <a:off x="0" y="0"/>
            <a:ext cx="6934200" cy="5143500"/>
          </a:xfrm>
          <a:prstGeom prst="rect">
            <a:avLst/>
          </a:prstGeom>
          <a:solidFill>
            <a:srgbClr val="002060"/>
          </a:solidFill>
          <a:ln>
            <a:noFill/>
          </a:ln>
          <a:effectLst>
            <a:outerShdw blurRad="368300" dist="190500" sx="103000" sy="103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722314" y="3305176"/>
            <a:ext cx="5526087" cy="1021556"/>
          </a:xfrm>
        </p:spPr>
        <p:txBody>
          <a:bodyPr anchor="t"/>
          <a:lstStyle>
            <a:lvl1pPr algn="l">
              <a:defRPr sz="3200" b="1" cap="all">
                <a:solidFill>
                  <a:srgbClr val="FFC000"/>
                </a:solidFill>
              </a:defRPr>
            </a:lvl1pPr>
          </a:lstStyle>
          <a:p>
            <a:endParaRPr lang="en-PH" dirty="0"/>
          </a:p>
        </p:txBody>
      </p:sp>
      <p:sp>
        <p:nvSpPr>
          <p:cNvPr id="3" name="Text Placeholder 2"/>
          <p:cNvSpPr>
            <a:spLocks noGrp="1"/>
          </p:cNvSpPr>
          <p:nvPr>
            <p:ph type="body" idx="1"/>
          </p:nvPr>
        </p:nvSpPr>
        <p:spPr>
          <a:xfrm>
            <a:off x="722314" y="2180035"/>
            <a:ext cx="5526087"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1"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6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62600" y="3047499"/>
            <a:ext cx="3581400" cy="2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200151"/>
            <a:ext cx="4038600" cy="339447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pic>
        <p:nvPicPr>
          <p:cNvPr id="13"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4648200" y="1200151"/>
            <a:ext cx="4038600" cy="3394472"/>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5" name="Date Placeholder 4"/>
          <p:cNvSpPr>
            <a:spLocks noGrp="1"/>
          </p:cNvSpPr>
          <p:nvPr>
            <p:ph type="dt" sz="half" idx="10"/>
          </p:nvPr>
        </p:nvSpPr>
        <p:spPr/>
        <p:txBody>
          <a:bodyPr/>
          <a:lstStyle/>
          <a:p>
            <a:fld id="{8E88B82C-97E0-423C-966E-C4F8BAD590FA}" type="datetime1">
              <a:rPr lang="en-PH" smtClean="0"/>
              <a:t>29/05/2023</a:t>
            </a:fld>
            <a:endParaRPr lang="en-PH"/>
          </a:p>
        </p:txBody>
      </p:sp>
      <p:sp>
        <p:nvSpPr>
          <p:cNvPr id="6" name="Footer Placeholder 5"/>
          <p:cNvSpPr>
            <a:spLocks noGrp="1"/>
          </p:cNvSpPr>
          <p:nvPr>
            <p:ph type="ftr" sz="quarter" idx="11"/>
          </p:nvPr>
        </p:nvSpPr>
        <p:spPr/>
        <p:txBody>
          <a:bodyPr/>
          <a:lstStyle/>
          <a:p>
            <a:r>
              <a:rPr lang="en-PH"/>
              <a:t>COA Style Guide</a:t>
            </a:r>
          </a:p>
        </p:txBody>
      </p:sp>
      <p:sp>
        <p:nvSpPr>
          <p:cNvPr id="7" name="Slide Number Placeholder 6"/>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13548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62600" y="3047499"/>
            <a:ext cx="3581400" cy="2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31890396-37A8-4CF8-94EC-252557544A96}" type="datetime1">
              <a:rPr lang="en-PH" smtClean="0"/>
              <a:t>29/05/2023</a:t>
            </a:fld>
            <a:endParaRPr lang="en-PH"/>
          </a:p>
        </p:txBody>
      </p:sp>
      <p:sp>
        <p:nvSpPr>
          <p:cNvPr id="8" name="Footer Placeholder 7"/>
          <p:cNvSpPr>
            <a:spLocks noGrp="1"/>
          </p:cNvSpPr>
          <p:nvPr>
            <p:ph type="ftr" sz="quarter" idx="11"/>
          </p:nvPr>
        </p:nvSpPr>
        <p:spPr/>
        <p:txBody>
          <a:bodyPr/>
          <a:lstStyle/>
          <a:p>
            <a:r>
              <a:rPr lang="en-PH"/>
              <a:t>COA Style Guide</a:t>
            </a:r>
          </a:p>
        </p:txBody>
      </p:sp>
      <p:sp>
        <p:nvSpPr>
          <p:cNvPr id="9" name="Slide Number Placeholder 8"/>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31429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62600" y="3047499"/>
            <a:ext cx="3581400" cy="2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A47B8C19-62D7-4549-9C6B-56C7F2854F6E}" type="datetime1">
              <a:rPr lang="en-PH" smtClean="0"/>
              <a:t>29/05/2023</a:t>
            </a:fld>
            <a:endParaRPr lang="en-PH"/>
          </a:p>
        </p:txBody>
      </p:sp>
      <p:sp>
        <p:nvSpPr>
          <p:cNvPr id="4" name="Footer Placeholder 3"/>
          <p:cNvSpPr>
            <a:spLocks noGrp="1"/>
          </p:cNvSpPr>
          <p:nvPr>
            <p:ph type="ftr" sz="quarter" idx="11"/>
          </p:nvPr>
        </p:nvSpPr>
        <p:spPr/>
        <p:txBody>
          <a:bodyPr/>
          <a:lstStyle/>
          <a:p>
            <a:r>
              <a:rPr lang="en-PH"/>
              <a:t>COA Style Guide</a:t>
            </a:r>
          </a:p>
        </p:txBody>
      </p:sp>
      <p:sp>
        <p:nvSpPr>
          <p:cNvPr id="5" name="Slide Number Placeholder 4"/>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24284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62600" y="3047499"/>
            <a:ext cx="3581400" cy="2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34CA4026-C546-4385-B9CD-DF46618EECCF}" type="datetime1">
              <a:rPr lang="en-PH" smtClean="0"/>
              <a:t>29/05/2023</a:t>
            </a:fld>
            <a:endParaRPr lang="en-PH"/>
          </a:p>
        </p:txBody>
      </p:sp>
      <p:sp>
        <p:nvSpPr>
          <p:cNvPr id="3" name="Footer Placeholder 2"/>
          <p:cNvSpPr>
            <a:spLocks noGrp="1"/>
          </p:cNvSpPr>
          <p:nvPr>
            <p:ph type="ftr" sz="quarter" idx="11"/>
          </p:nvPr>
        </p:nvSpPr>
        <p:spPr/>
        <p:txBody>
          <a:bodyPr/>
          <a:lstStyle/>
          <a:p>
            <a:r>
              <a:rPr lang="en-PH"/>
              <a:t>COA Style Guide</a:t>
            </a:r>
          </a:p>
        </p:txBody>
      </p:sp>
      <p:sp>
        <p:nvSpPr>
          <p:cNvPr id="4" name="Slide Number Placeholder 3"/>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1063082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62600" y="3047499"/>
            <a:ext cx="3581400" cy="2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C:\Users\abby\Desktop\COA Style Guide\Assets\COA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F72F48-6EED-4E4D-989F-2769B17DADEC}" type="datetime1">
              <a:rPr lang="en-PH" smtClean="0"/>
              <a:t>29/05/2023</a:t>
            </a:fld>
            <a:endParaRPr lang="en-PH"/>
          </a:p>
        </p:txBody>
      </p:sp>
      <p:sp>
        <p:nvSpPr>
          <p:cNvPr id="6" name="Footer Placeholder 5"/>
          <p:cNvSpPr>
            <a:spLocks noGrp="1"/>
          </p:cNvSpPr>
          <p:nvPr>
            <p:ph type="ftr" sz="quarter" idx="11"/>
          </p:nvPr>
        </p:nvSpPr>
        <p:spPr/>
        <p:txBody>
          <a:bodyPr/>
          <a:lstStyle/>
          <a:p>
            <a:r>
              <a:rPr lang="en-PH"/>
              <a:t>COA Style Guide</a:t>
            </a:r>
          </a:p>
        </p:txBody>
      </p:sp>
      <p:sp>
        <p:nvSpPr>
          <p:cNvPr id="7" name="Slide Number Placeholder 6"/>
          <p:cNvSpPr>
            <a:spLocks noGrp="1"/>
          </p:cNvSpPr>
          <p:nvPr>
            <p:ph type="sldNum" sz="quarter" idx="12"/>
          </p:nvPr>
        </p:nvSpPr>
        <p:spPr/>
        <p:txBody>
          <a:bodyPr/>
          <a:lstStyle/>
          <a:p>
            <a:fld id="{2B4F3DE5-73D1-4389-96C5-EE17B2611854}" type="slidenum">
              <a:rPr lang="en-PH" smtClean="0"/>
              <a:t>‹#›</a:t>
            </a:fld>
            <a:endParaRPr lang="en-PH"/>
          </a:p>
        </p:txBody>
      </p:sp>
    </p:spTree>
    <p:extLst>
      <p:ext uri="{BB962C8B-B14F-4D97-AF65-F5344CB8AC3E}">
        <p14:creationId xmlns:p14="http://schemas.microsoft.com/office/powerpoint/2010/main" val="1536870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itle 1"/>
          <p:cNvSpPr>
            <a:spLocks noGrp="1"/>
          </p:cNvSpPr>
          <p:nvPr>
            <p:ph type="title"/>
          </p:nvPr>
        </p:nvSpPr>
        <p:spPr>
          <a:xfrm>
            <a:off x="1792288" y="3600450"/>
            <a:ext cx="5486400" cy="425054"/>
          </a:xfrm>
        </p:spPr>
        <p:txBody>
          <a:bodyPr anchor="b"/>
          <a:lstStyle>
            <a:lvl1pPr algn="l">
              <a:defRPr sz="2000" b="1">
                <a:solidFill>
                  <a:schemeClr val="bg1"/>
                </a:solidFill>
              </a:defRPr>
            </a:lvl1pPr>
          </a:lstStyle>
          <a:p>
            <a:r>
              <a:rPr lang="en-US"/>
              <a:t>Click to edit Master title style</a:t>
            </a:r>
            <a:endParaRPr lang="en-PH"/>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33204F2-CCE9-41DD-BDD5-112F01222A86}" type="datetime1">
              <a:rPr lang="en-PH" smtClean="0"/>
              <a:t>29/05/2023</a:t>
            </a:fld>
            <a:endParaRPr lang="en-PH"/>
          </a:p>
        </p:txBody>
      </p:sp>
      <p:sp>
        <p:nvSpPr>
          <p:cNvPr id="6" name="Footer Placeholder 5"/>
          <p:cNvSpPr>
            <a:spLocks noGrp="1"/>
          </p:cNvSpPr>
          <p:nvPr>
            <p:ph type="ftr" sz="quarter" idx="11"/>
          </p:nvPr>
        </p:nvSpPr>
        <p:spPr/>
        <p:txBody>
          <a:bodyPr/>
          <a:lstStyle/>
          <a:p>
            <a:r>
              <a:rPr lang="en-PH"/>
              <a:t>COA Style Guide</a:t>
            </a:r>
          </a:p>
        </p:txBody>
      </p:sp>
      <p:sp>
        <p:nvSpPr>
          <p:cNvPr id="7" name="Slide Number Placeholder 6"/>
          <p:cNvSpPr>
            <a:spLocks noGrp="1"/>
          </p:cNvSpPr>
          <p:nvPr>
            <p:ph type="sldNum" sz="quarter" idx="12"/>
          </p:nvPr>
        </p:nvSpPr>
        <p:spPr/>
        <p:txBody>
          <a:bodyPr/>
          <a:lstStyle/>
          <a:p>
            <a:fld id="{2B4F3DE5-73D1-4389-96C5-EE17B2611854}" type="slidenum">
              <a:rPr lang="en-PH" smtClean="0"/>
              <a:t>‹#›</a:t>
            </a:fld>
            <a:endParaRPr lang="en-PH"/>
          </a:p>
        </p:txBody>
      </p:sp>
      <p:pic>
        <p:nvPicPr>
          <p:cNvPr id="10" name="Picture 2" descr="C:\Users\abby\Desktop\COA Style Guide\Assets\COA 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371475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2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PH"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28BFBCC-0A5D-4FEC-AC54-2444B318E290}" type="datetime1">
              <a:rPr lang="en-PH" smtClean="0"/>
              <a:t>29/05/2023</a:t>
            </a:fld>
            <a:endParaRPr lang="en-PH"/>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PH"/>
              <a:t>COA Style Guide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bg1"/>
                </a:solidFill>
              </a:defRPr>
            </a:lvl1pPr>
          </a:lstStyle>
          <a:p>
            <a:fld id="{2B4F3DE5-73D1-4389-96C5-EE17B2611854}" type="slidenum">
              <a:rPr lang="en-PH" smtClean="0"/>
              <a:pPr/>
              <a:t>‹#›</a:t>
            </a:fld>
            <a:endParaRPr lang="en-PH"/>
          </a:p>
        </p:txBody>
      </p:sp>
    </p:spTree>
    <p:extLst>
      <p:ext uri="{BB962C8B-B14F-4D97-AF65-F5344CB8AC3E}">
        <p14:creationId xmlns:p14="http://schemas.microsoft.com/office/powerpoint/2010/main" val="775796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Lst>
  <p:hf hd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240631"/>
            <a:ext cx="5334000" cy="1102519"/>
          </a:xfrm>
        </p:spPr>
        <p:txBody>
          <a:bodyPr>
            <a:normAutofit fontScale="90000"/>
          </a:bodyPr>
          <a:lstStyle/>
          <a:p>
            <a:r>
              <a:rPr lang="en-PH" sz="4000" b="1" dirty="0"/>
              <a:t>SAI Philippines: Performance Audit of the Solid Waste Management Program (SWMP)</a:t>
            </a:r>
          </a:p>
        </p:txBody>
      </p:sp>
      <p:sp>
        <p:nvSpPr>
          <p:cNvPr id="3" name="Subtitle 2"/>
          <p:cNvSpPr>
            <a:spLocks noGrp="1"/>
          </p:cNvSpPr>
          <p:nvPr>
            <p:ph type="subTitle" idx="1"/>
          </p:nvPr>
        </p:nvSpPr>
        <p:spPr>
          <a:xfrm>
            <a:off x="3124200" y="3009900"/>
            <a:ext cx="4876800" cy="1314450"/>
          </a:xfrm>
        </p:spPr>
        <p:txBody>
          <a:bodyPr>
            <a:normAutofit/>
          </a:bodyPr>
          <a:lstStyle/>
          <a:p>
            <a:r>
              <a:rPr lang="en-PH" sz="2000" dirty="0"/>
              <a:t>9</a:t>
            </a:r>
            <a:r>
              <a:rPr lang="en-PH" sz="2000" baseline="30000" dirty="0"/>
              <a:t>th</a:t>
            </a:r>
            <a:r>
              <a:rPr lang="en-PH" sz="2000" dirty="0"/>
              <a:t> Seminar on Environmental Auditing and</a:t>
            </a:r>
          </a:p>
          <a:p>
            <a:r>
              <a:rPr lang="en-PH" dirty="0"/>
              <a:t>9</a:t>
            </a:r>
            <a:r>
              <a:rPr lang="en-PH" baseline="30000" dirty="0"/>
              <a:t>th</a:t>
            </a:r>
            <a:r>
              <a:rPr lang="en-PH" dirty="0"/>
              <a:t> Working Meeting of ASOSAI WGEA</a:t>
            </a:r>
            <a:endParaRPr lang="en-PH" sz="2000" dirty="0"/>
          </a:p>
          <a:p>
            <a:endParaRPr lang="en-PH" sz="2000" dirty="0"/>
          </a:p>
        </p:txBody>
      </p:sp>
      <p:sp>
        <p:nvSpPr>
          <p:cNvPr id="4" name="TextBox 3"/>
          <p:cNvSpPr txBox="1"/>
          <p:nvPr/>
        </p:nvSpPr>
        <p:spPr>
          <a:xfrm>
            <a:off x="6194147" y="4135219"/>
            <a:ext cx="2404313" cy="646331"/>
          </a:xfrm>
          <a:prstGeom prst="rect">
            <a:avLst/>
          </a:prstGeom>
          <a:noFill/>
        </p:spPr>
        <p:txBody>
          <a:bodyPr wrap="none" rtlCol="0">
            <a:spAutoFit/>
          </a:bodyPr>
          <a:lstStyle/>
          <a:p>
            <a:pPr algn="r"/>
            <a:r>
              <a:rPr lang="en-PH" dirty="0"/>
              <a:t>August 23 – 25, 2023</a:t>
            </a:r>
          </a:p>
          <a:p>
            <a:pPr algn="r"/>
            <a:r>
              <a:rPr lang="en-PH" dirty="0"/>
              <a:t>Astana, Kazakhstan</a:t>
            </a:r>
          </a:p>
        </p:txBody>
      </p:sp>
    </p:spTree>
    <p:extLst>
      <p:ext uri="{BB962C8B-B14F-4D97-AF65-F5344CB8AC3E}">
        <p14:creationId xmlns:p14="http://schemas.microsoft.com/office/powerpoint/2010/main" val="187807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Key Findings</a:t>
            </a:r>
          </a:p>
        </p:txBody>
      </p:sp>
      <p:sp>
        <p:nvSpPr>
          <p:cNvPr id="3" name="Content Placeholder 2"/>
          <p:cNvSpPr>
            <a:spLocks noGrp="1"/>
          </p:cNvSpPr>
          <p:nvPr>
            <p:ph idx="1"/>
          </p:nvPr>
        </p:nvSpPr>
        <p:spPr/>
        <p:txBody>
          <a:bodyPr>
            <a:normAutofit/>
          </a:bodyPr>
          <a:lstStyle/>
          <a:p>
            <a:pPr marL="0" indent="0">
              <a:buNone/>
            </a:pPr>
            <a:r>
              <a:rPr lang="en-PH" sz="2000" dirty="0"/>
              <a:t>Successful decrease of illegal dumpsites in CY 2021</a:t>
            </a:r>
            <a:endParaRPr lang="en-PH" sz="2400" dirty="0"/>
          </a:p>
        </p:txBody>
      </p:sp>
      <p:sp>
        <p:nvSpPr>
          <p:cNvPr id="5" name="Slide Number Placeholder 4"/>
          <p:cNvSpPr>
            <a:spLocks noGrp="1"/>
          </p:cNvSpPr>
          <p:nvPr>
            <p:ph type="sldNum" sz="quarter" idx="12"/>
          </p:nvPr>
        </p:nvSpPr>
        <p:spPr/>
        <p:txBody>
          <a:bodyPr/>
          <a:lstStyle/>
          <a:p>
            <a:fld id="{2B4F3DE5-73D1-4389-96C5-EE17B2611854}" type="slidenum">
              <a:rPr lang="en-PH" smtClean="0"/>
              <a:pPr/>
              <a:t>10</a:t>
            </a:fld>
            <a:endParaRPr lang="en-PH" dirty="0"/>
          </a:p>
        </p:txBody>
      </p:sp>
      <p:pic>
        <p:nvPicPr>
          <p:cNvPr id="8" name="Picture 7"/>
          <p:cNvPicPr>
            <a:picLocks noChangeAspect="1"/>
          </p:cNvPicPr>
          <p:nvPr/>
        </p:nvPicPr>
        <p:blipFill>
          <a:blip r:embed="rId3"/>
          <a:stretch>
            <a:fillRect/>
          </a:stretch>
        </p:blipFill>
        <p:spPr>
          <a:xfrm>
            <a:off x="1371600" y="4886325"/>
            <a:ext cx="1695450" cy="200025"/>
          </a:xfrm>
          <a:prstGeom prst="rect">
            <a:avLst/>
          </a:prstGeom>
        </p:spPr>
      </p:pic>
      <p:pic>
        <p:nvPicPr>
          <p:cNvPr id="10" name="Picture 9"/>
          <p:cNvPicPr>
            <a:picLocks noChangeAspect="1"/>
          </p:cNvPicPr>
          <p:nvPr/>
        </p:nvPicPr>
        <p:blipFill>
          <a:blip r:embed="rId4"/>
          <a:stretch>
            <a:fillRect/>
          </a:stretch>
        </p:blipFill>
        <p:spPr>
          <a:xfrm>
            <a:off x="1371600" y="1660239"/>
            <a:ext cx="6172200" cy="3197511"/>
          </a:xfrm>
          <a:prstGeom prst="rect">
            <a:avLst/>
          </a:prstGeom>
          <a:ln>
            <a:solidFill>
              <a:schemeClr val="bg1">
                <a:lumMod val="75000"/>
              </a:schemeClr>
            </a:solidFill>
          </a:ln>
        </p:spPr>
      </p:pic>
    </p:spTree>
    <p:extLst>
      <p:ext uri="{BB962C8B-B14F-4D97-AF65-F5344CB8AC3E}">
        <p14:creationId xmlns:p14="http://schemas.microsoft.com/office/powerpoint/2010/main" val="4252012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943350"/>
            <a:ext cx="5526087" cy="1021556"/>
          </a:xfrm>
        </p:spPr>
        <p:txBody>
          <a:bodyPr>
            <a:normAutofit/>
          </a:bodyPr>
          <a:lstStyle/>
          <a:p>
            <a:r>
              <a:rPr lang="en-PH" sz="2800" dirty="0"/>
              <a:t>AUDIT EXPERIENCES</a:t>
            </a:r>
          </a:p>
        </p:txBody>
      </p:sp>
      <p:sp>
        <p:nvSpPr>
          <p:cNvPr id="5" name="Text Placeholder 4"/>
          <p:cNvSpPr>
            <a:spLocks noGrp="1"/>
          </p:cNvSpPr>
          <p:nvPr>
            <p:ph type="body" idx="1"/>
          </p:nvPr>
        </p:nvSpPr>
        <p:spPr>
          <a:xfrm>
            <a:off x="533400" y="971550"/>
            <a:ext cx="4840286" cy="2562225"/>
          </a:xfrm>
        </p:spPr>
        <p:txBody>
          <a:bodyPr>
            <a:noAutofit/>
          </a:bodyPr>
          <a:lstStyle/>
          <a:p>
            <a:r>
              <a:rPr lang="en-PH" sz="1800" i="1" dirty="0"/>
              <a:t>Through our experience in conducting performance audits, we have gained new insights and approaches to conducting environmental audits. Our experiences were overall significant and while there were challenges, we were able to mitigate them during the course of the audit.</a:t>
            </a:r>
          </a:p>
        </p:txBody>
      </p:sp>
    </p:spTree>
    <p:extLst>
      <p:ext uri="{BB962C8B-B14F-4D97-AF65-F5344CB8AC3E}">
        <p14:creationId xmlns:p14="http://schemas.microsoft.com/office/powerpoint/2010/main" val="485714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Immersion on the Ground</a:t>
            </a:r>
          </a:p>
        </p:txBody>
      </p:sp>
      <p:sp>
        <p:nvSpPr>
          <p:cNvPr id="5" name="Slide Number Placeholder 4"/>
          <p:cNvSpPr>
            <a:spLocks noGrp="1"/>
          </p:cNvSpPr>
          <p:nvPr>
            <p:ph type="sldNum" sz="quarter" idx="12"/>
          </p:nvPr>
        </p:nvSpPr>
        <p:spPr/>
        <p:txBody>
          <a:bodyPr/>
          <a:lstStyle/>
          <a:p>
            <a:fld id="{2B4F3DE5-73D1-4389-96C5-EE17B2611854}" type="slidenum">
              <a:rPr lang="en-PH" smtClean="0"/>
              <a:pPr/>
              <a:t>12</a:t>
            </a:fld>
            <a:endParaRPr lang="en-PH" dirty="0"/>
          </a:p>
        </p:txBody>
      </p:sp>
      <p:sp>
        <p:nvSpPr>
          <p:cNvPr id="6" name="Content Placeholder 5"/>
          <p:cNvSpPr>
            <a:spLocks noGrp="1"/>
          </p:cNvSpPr>
          <p:nvPr>
            <p:ph idx="1"/>
          </p:nvPr>
        </p:nvSpPr>
        <p:spPr/>
        <p:txBody>
          <a:bodyPr/>
          <a:lstStyle/>
          <a:p>
            <a:pPr marL="0" indent="0">
              <a:buNone/>
            </a:pPr>
            <a:r>
              <a:rPr lang="en-US" dirty="0"/>
              <a:t>Mixed wastes present in landfill           </a:t>
            </a:r>
            <a:r>
              <a:rPr lang="en-US" b="1" dirty="0"/>
              <a:t>|</a:t>
            </a:r>
            <a:r>
              <a:rPr lang="en-US" dirty="0"/>
              <a:t>  Workers sorting wastes</a:t>
            </a:r>
          </a:p>
        </p:txBody>
      </p:sp>
      <p:pic>
        <p:nvPicPr>
          <p:cNvPr id="7" name="Picture 6"/>
          <p:cNvPicPr/>
          <p:nvPr/>
        </p:nvPicPr>
        <p:blipFill>
          <a:blip r:embed="rId3"/>
          <a:stretch>
            <a:fillRect/>
          </a:stretch>
        </p:blipFill>
        <p:spPr>
          <a:xfrm>
            <a:off x="478536" y="1657349"/>
            <a:ext cx="8436864" cy="3341371"/>
          </a:xfrm>
          <a:prstGeom prst="rect">
            <a:avLst/>
          </a:prstGeom>
        </p:spPr>
      </p:pic>
    </p:spTree>
    <p:extLst>
      <p:ext uri="{BB962C8B-B14F-4D97-AF65-F5344CB8AC3E}">
        <p14:creationId xmlns:p14="http://schemas.microsoft.com/office/powerpoint/2010/main" val="117406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Audit During COVID-19 Pandemic</a:t>
            </a:r>
          </a:p>
        </p:txBody>
      </p:sp>
      <p:sp>
        <p:nvSpPr>
          <p:cNvPr id="3" name="Content Placeholder 2"/>
          <p:cNvSpPr>
            <a:spLocks noGrp="1"/>
          </p:cNvSpPr>
          <p:nvPr>
            <p:ph idx="1"/>
          </p:nvPr>
        </p:nvSpPr>
        <p:spPr/>
        <p:txBody>
          <a:bodyPr>
            <a:normAutofit/>
          </a:bodyPr>
          <a:lstStyle/>
          <a:p>
            <a:r>
              <a:rPr lang="en-US" dirty="0"/>
              <a:t>Changes in audit procedures due to travel restrictions and alternative work arrangements</a:t>
            </a:r>
          </a:p>
          <a:p>
            <a:endParaRPr lang="en-US" dirty="0"/>
          </a:p>
          <a:p>
            <a:r>
              <a:rPr lang="en-US" dirty="0"/>
              <a:t>Use of online platforms for meetings</a:t>
            </a:r>
          </a:p>
          <a:p>
            <a:endParaRPr lang="en-US" dirty="0"/>
          </a:p>
          <a:p>
            <a:r>
              <a:rPr lang="en-US" dirty="0"/>
              <a:t>Uploading of data on online repositories such as Google Drive</a:t>
            </a:r>
          </a:p>
          <a:p>
            <a:endParaRPr lang="en-US" dirty="0"/>
          </a:p>
          <a:p>
            <a:r>
              <a:rPr lang="en-US" dirty="0"/>
              <a:t>Conduct of fieldwork validation and inspection when travel restrictions eased up in mid-2022</a:t>
            </a:r>
          </a:p>
        </p:txBody>
      </p:sp>
      <p:sp>
        <p:nvSpPr>
          <p:cNvPr id="5" name="Slide Number Placeholder 4"/>
          <p:cNvSpPr>
            <a:spLocks noGrp="1"/>
          </p:cNvSpPr>
          <p:nvPr>
            <p:ph type="sldNum" sz="quarter" idx="12"/>
          </p:nvPr>
        </p:nvSpPr>
        <p:spPr/>
        <p:txBody>
          <a:bodyPr/>
          <a:lstStyle/>
          <a:p>
            <a:fld id="{2B4F3DE5-73D1-4389-96C5-EE17B2611854}" type="slidenum">
              <a:rPr lang="en-PH" smtClean="0"/>
              <a:pPr/>
              <a:t>13</a:t>
            </a:fld>
            <a:endParaRPr lang="en-PH" dirty="0"/>
          </a:p>
        </p:txBody>
      </p:sp>
    </p:spTree>
    <p:extLst>
      <p:ext uri="{BB962C8B-B14F-4D97-AF65-F5344CB8AC3E}">
        <p14:creationId xmlns:p14="http://schemas.microsoft.com/office/powerpoint/2010/main" val="2086830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Exploring Data Sources</a:t>
            </a:r>
          </a:p>
        </p:txBody>
      </p:sp>
      <p:sp>
        <p:nvSpPr>
          <p:cNvPr id="3" name="Content Placeholder 2"/>
          <p:cNvSpPr>
            <a:spLocks noGrp="1"/>
          </p:cNvSpPr>
          <p:nvPr>
            <p:ph idx="1"/>
          </p:nvPr>
        </p:nvSpPr>
        <p:spPr/>
        <p:txBody>
          <a:bodyPr>
            <a:normAutofit/>
          </a:bodyPr>
          <a:lstStyle/>
          <a:p>
            <a:r>
              <a:rPr lang="en-US" dirty="0"/>
              <a:t>Agency regional offices</a:t>
            </a:r>
          </a:p>
          <a:p>
            <a:r>
              <a:rPr lang="en-US" dirty="0"/>
              <a:t>Local government units</a:t>
            </a:r>
          </a:p>
          <a:p>
            <a:r>
              <a:rPr lang="en-US" dirty="0"/>
              <a:t>SAI Philippines regional auditors</a:t>
            </a:r>
            <a:endParaRPr lang="en-PH" sz="2400" dirty="0"/>
          </a:p>
        </p:txBody>
      </p:sp>
      <p:sp>
        <p:nvSpPr>
          <p:cNvPr id="5" name="Slide Number Placeholder 4"/>
          <p:cNvSpPr>
            <a:spLocks noGrp="1"/>
          </p:cNvSpPr>
          <p:nvPr>
            <p:ph type="sldNum" sz="quarter" idx="12"/>
          </p:nvPr>
        </p:nvSpPr>
        <p:spPr/>
        <p:txBody>
          <a:bodyPr/>
          <a:lstStyle/>
          <a:p>
            <a:fld id="{2B4F3DE5-73D1-4389-96C5-EE17B2611854}" type="slidenum">
              <a:rPr lang="en-PH" smtClean="0"/>
              <a:pPr/>
              <a:t>14</a:t>
            </a:fld>
            <a:endParaRPr lang="en-PH" dirty="0"/>
          </a:p>
        </p:txBody>
      </p:sp>
    </p:spTree>
    <p:extLst>
      <p:ext uri="{BB962C8B-B14F-4D97-AF65-F5344CB8AC3E}">
        <p14:creationId xmlns:p14="http://schemas.microsoft.com/office/powerpoint/2010/main" val="268979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Gathering Environmental Data Through Geotagging</a:t>
            </a:r>
          </a:p>
        </p:txBody>
      </p:sp>
      <p:sp>
        <p:nvSpPr>
          <p:cNvPr id="3" name="Content Placeholder 2"/>
          <p:cNvSpPr>
            <a:spLocks noGrp="1"/>
          </p:cNvSpPr>
          <p:nvPr>
            <p:ph idx="1"/>
          </p:nvPr>
        </p:nvSpPr>
        <p:spPr/>
        <p:txBody>
          <a:bodyPr>
            <a:normAutofit/>
          </a:bodyPr>
          <a:lstStyle/>
          <a:p>
            <a:pPr marL="0" indent="0">
              <a:buNone/>
            </a:pPr>
            <a:r>
              <a:rPr lang="en-PH" sz="2000" dirty="0"/>
              <a:t>Geotagging – attaching geospatial metadata real-time to images</a:t>
            </a:r>
          </a:p>
          <a:p>
            <a:pPr marL="0" indent="0">
              <a:buNone/>
            </a:pPr>
            <a:endParaRPr lang="en-PH" dirty="0"/>
          </a:p>
          <a:p>
            <a:pPr marL="0" indent="0">
              <a:buNone/>
            </a:pPr>
            <a:endParaRPr lang="en-PH" sz="2400" dirty="0"/>
          </a:p>
          <a:p>
            <a:pPr marL="0" indent="0">
              <a:buNone/>
            </a:pPr>
            <a:endParaRPr lang="en-PH" sz="2400" dirty="0"/>
          </a:p>
        </p:txBody>
      </p:sp>
      <p:sp>
        <p:nvSpPr>
          <p:cNvPr id="5" name="Slide Number Placeholder 4"/>
          <p:cNvSpPr>
            <a:spLocks noGrp="1"/>
          </p:cNvSpPr>
          <p:nvPr>
            <p:ph type="sldNum" sz="quarter" idx="12"/>
          </p:nvPr>
        </p:nvSpPr>
        <p:spPr/>
        <p:txBody>
          <a:bodyPr/>
          <a:lstStyle/>
          <a:p>
            <a:fld id="{2B4F3DE5-73D1-4389-96C5-EE17B2611854}" type="slidenum">
              <a:rPr lang="en-PH" smtClean="0"/>
              <a:pPr/>
              <a:t>15</a:t>
            </a:fld>
            <a:endParaRPr lang="en-PH" dirty="0"/>
          </a:p>
        </p:txBody>
      </p:sp>
      <p:pic>
        <p:nvPicPr>
          <p:cNvPr id="13" name="Picture 12"/>
          <p:cNvPicPr>
            <a:picLocks noChangeAspect="1"/>
          </p:cNvPicPr>
          <p:nvPr/>
        </p:nvPicPr>
        <p:blipFill>
          <a:blip r:embed="rId3"/>
          <a:stretch>
            <a:fillRect/>
          </a:stretch>
        </p:blipFill>
        <p:spPr>
          <a:xfrm>
            <a:off x="3276600" y="1778601"/>
            <a:ext cx="5638800" cy="3383949"/>
          </a:xfrm>
          <a:prstGeom prst="rect">
            <a:avLst/>
          </a:prstGeom>
        </p:spPr>
      </p:pic>
      <p:sp>
        <p:nvSpPr>
          <p:cNvPr id="14" name="Rounded Rectangle 13"/>
          <p:cNvSpPr/>
          <p:nvPr/>
        </p:nvSpPr>
        <p:spPr>
          <a:xfrm>
            <a:off x="3276600" y="1778600"/>
            <a:ext cx="2895600" cy="945549"/>
          </a:xfrm>
          <a:prstGeom prst="round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Elbow Connector 15"/>
          <p:cNvCxnSpPr/>
          <p:nvPr/>
        </p:nvCxnSpPr>
        <p:spPr>
          <a:xfrm rot="10800000" flipV="1">
            <a:off x="2603753" y="2266948"/>
            <a:ext cx="672850" cy="1"/>
          </a:xfrm>
          <a:prstGeom prst="bentConnector3">
            <a:avLst>
              <a:gd name="adj1" fmla="val 50000"/>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467600" y="3943350"/>
            <a:ext cx="1447800" cy="1200150"/>
          </a:xfrm>
          <a:prstGeom prst="round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1750614"/>
            <a:ext cx="2057400" cy="1354536"/>
          </a:xfrm>
          <a:prstGeom prst="roundRect">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59308" y="1781711"/>
            <a:ext cx="2057400" cy="1323439"/>
          </a:xfrm>
          <a:prstGeom prst="rect">
            <a:avLst/>
          </a:prstGeom>
        </p:spPr>
        <p:txBody>
          <a:bodyPr wrap="square">
            <a:spAutoFit/>
          </a:bodyPr>
          <a:lstStyle/>
          <a:p>
            <a:r>
              <a:rPr lang="en-US" sz="1600" dirty="0">
                <a:latin typeface="Bahnschrift" panose="020B0502040204020203" pitchFamily="34" charset="0"/>
              </a:rPr>
              <a:t>1. Date and Time</a:t>
            </a:r>
          </a:p>
          <a:p>
            <a:r>
              <a:rPr lang="en-US" sz="1600" dirty="0">
                <a:latin typeface="Bahnschrift" panose="020B0502040204020203" pitchFamily="34" charset="0"/>
              </a:rPr>
              <a:t>2. Geographic  </a:t>
            </a:r>
          </a:p>
          <a:p>
            <a:r>
              <a:rPr lang="en-US" sz="1600" dirty="0">
                <a:latin typeface="Bahnschrift" panose="020B0502040204020203" pitchFamily="34" charset="0"/>
              </a:rPr>
              <a:t>    Coordinates</a:t>
            </a:r>
          </a:p>
          <a:p>
            <a:r>
              <a:rPr lang="en-US" sz="1600" dirty="0">
                <a:latin typeface="Bahnschrift" panose="020B0502040204020203" pitchFamily="34" charset="0"/>
              </a:rPr>
              <a:t>3. Location (LGU, </a:t>
            </a:r>
          </a:p>
          <a:p>
            <a:r>
              <a:rPr lang="en-US" sz="1600" dirty="0">
                <a:latin typeface="Bahnschrift" panose="020B0502040204020203" pitchFamily="34" charset="0"/>
              </a:rPr>
              <a:t>    Province, Region)</a:t>
            </a:r>
          </a:p>
        </p:txBody>
      </p:sp>
      <p:sp>
        <p:nvSpPr>
          <p:cNvPr id="21" name="Rounded Rectangle 20"/>
          <p:cNvSpPr/>
          <p:nvPr/>
        </p:nvSpPr>
        <p:spPr>
          <a:xfrm>
            <a:off x="559308" y="4124374"/>
            <a:ext cx="2031492" cy="916733"/>
          </a:xfrm>
          <a:prstGeom prst="roundRect">
            <a:avLst/>
          </a:prstGeom>
          <a:solidFill>
            <a:schemeClr val="bg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33399" y="4392991"/>
            <a:ext cx="4572000" cy="338554"/>
          </a:xfrm>
          <a:prstGeom prst="rect">
            <a:avLst/>
          </a:prstGeom>
        </p:spPr>
        <p:txBody>
          <a:bodyPr>
            <a:spAutoFit/>
          </a:bodyPr>
          <a:lstStyle/>
          <a:p>
            <a:r>
              <a:rPr lang="en-PH" sz="1600" dirty="0">
                <a:latin typeface="Bahnschrift" panose="020B0502040204020203" pitchFamily="34" charset="0"/>
              </a:rPr>
              <a:t>4. Google Map terrain</a:t>
            </a:r>
          </a:p>
        </p:txBody>
      </p:sp>
      <p:cxnSp>
        <p:nvCxnSpPr>
          <p:cNvPr id="26" name="Straight Arrow Connector 25"/>
          <p:cNvCxnSpPr>
            <a:stCxn id="17" idx="1"/>
            <a:endCxn id="21" idx="3"/>
          </p:cNvCxnSpPr>
          <p:nvPr/>
        </p:nvCxnSpPr>
        <p:spPr>
          <a:xfrm flipH="1">
            <a:off x="2590800" y="4543425"/>
            <a:ext cx="4876800" cy="39316"/>
          </a:xfrm>
          <a:prstGeom prst="straightConnector1">
            <a:avLst/>
          </a:prstGeom>
          <a:ln w="285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317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Gathering Environmental Data Through Geotagging</a:t>
            </a:r>
          </a:p>
        </p:txBody>
      </p:sp>
      <p:pic>
        <p:nvPicPr>
          <p:cNvPr id="15" name="Picture 14"/>
          <p:cNvPicPr/>
          <p:nvPr/>
        </p:nvPicPr>
        <p:blipFill>
          <a:blip r:embed="rId3"/>
          <a:stretch>
            <a:fillRect/>
          </a:stretch>
        </p:blipFill>
        <p:spPr>
          <a:xfrm>
            <a:off x="457200" y="1733550"/>
            <a:ext cx="8458200" cy="3276600"/>
          </a:xfrm>
          <a:prstGeom prst="rect">
            <a:avLst/>
          </a:prstGeom>
        </p:spPr>
      </p:pic>
      <p:sp>
        <p:nvSpPr>
          <p:cNvPr id="20" name="Content Placeholder 2"/>
          <p:cNvSpPr>
            <a:spLocks noGrp="1"/>
          </p:cNvSpPr>
          <p:nvPr>
            <p:ph idx="1"/>
          </p:nvPr>
        </p:nvSpPr>
        <p:spPr>
          <a:xfrm>
            <a:off x="457200" y="1200151"/>
            <a:ext cx="8686800" cy="3394472"/>
          </a:xfrm>
        </p:spPr>
        <p:txBody>
          <a:bodyPr>
            <a:normAutofit/>
          </a:bodyPr>
          <a:lstStyle/>
          <a:p>
            <a:pPr marL="0" indent="0">
              <a:buNone/>
            </a:pPr>
            <a:r>
              <a:rPr lang="en-PH" sz="2000" dirty="0"/>
              <a:t>SAI Philippines Validation April 2022   </a:t>
            </a:r>
            <a:r>
              <a:rPr lang="en-PH" sz="2000" b="1" dirty="0"/>
              <a:t>|</a:t>
            </a:r>
            <a:r>
              <a:rPr lang="en-PH" sz="2000" dirty="0"/>
              <a:t> Google Earth image September 2021</a:t>
            </a:r>
          </a:p>
          <a:p>
            <a:pPr marL="0" indent="0">
              <a:buNone/>
            </a:pPr>
            <a:endParaRPr lang="en-PH" dirty="0"/>
          </a:p>
          <a:p>
            <a:pPr marL="0" indent="0">
              <a:buNone/>
            </a:pPr>
            <a:endParaRPr lang="en-PH" sz="2400" dirty="0"/>
          </a:p>
          <a:p>
            <a:pPr marL="0" indent="0">
              <a:buNone/>
            </a:pPr>
            <a:endParaRPr lang="en-PH" sz="2400" dirty="0"/>
          </a:p>
        </p:txBody>
      </p:sp>
    </p:spTree>
    <p:extLst>
      <p:ext uri="{BB962C8B-B14F-4D97-AF65-F5344CB8AC3E}">
        <p14:creationId xmlns:p14="http://schemas.microsoft.com/office/powerpoint/2010/main" val="144197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Working with Multi-Stakeholders</a:t>
            </a:r>
          </a:p>
        </p:txBody>
      </p:sp>
      <p:sp>
        <p:nvSpPr>
          <p:cNvPr id="3" name="Content Placeholder 2"/>
          <p:cNvSpPr>
            <a:spLocks noGrp="1"/>
          </p:cNvSpPr>
          <p:nvPr>
            <p:ph idx="1"/>
          </p:nvPr>
        </p:nvSpPr>
        <p:spPr>
          <a:xfrm>
            <a:off x="457200" y="1200151"/>
            <a:ext cx="4038600" cy="3394472"/>
          </a:xfrm>
        </p:spPr>
        <p:txBody>
          <a:bodyPr>
            <a:normAutofit/>
          </a:bodyPr>
          <a:lstStyle/>
          <a:p>
            <a:pPr marL="0" indent="0">
              <a:buNone/>
            </a:pPr>
            <a:r>
              <a:rPr lang="en-PH" sz="2000" b="1" dirty="0"/>
              <a:t>Whole-of-government approach</a:t>
            </a:r>
          </a:p>
          <a:p>
            <a:pPr marL="0" indent="0">
              <a:buNone/>
            </a:pPr>
            <a:r>
              <a:rPr lang="en-PH" dirty="0"/>
              <a:t>External to SAI</a:t>
            </a:r>
          </a:p>
          <a:p>
            <a:r>
              <a:rPr lang="en-PH" sz="2000" dirty="0"/>
              <a:t>National governme</a:t>
            </a:r>
            <a:r>
              <a:rPr lang="en-PH" dirty="0"/>
              <a:t>nt</a:t>
            </a:r>
          </a:p>
          <a:p>
            <a:r>
              <a:rPr lang="en-PH" sz="2000" dirty="0"/>
              <a:t>Local government</a:t>
            </a:r>
            <a:endParaRPr lang="en-PH" dirty="0"/>
          </a:p>
          <a:p>
            <a:r>
              <a:rPr lang="en-PH" sz="2000" dirty="0"/>
              <a:t>Civil society organizations</a:t>
            </a:r>
          </a:p>
          <a:p>
            <a:r>
              <a:rPr lang="en-PH" dirty="0"/>
              <a:t>Public citizens </a:t>
            </a:r>
            <a:endParaRPr lang="en-PH" sz="2000" dirty="0"/>
          </a:p>
          <a:p>
            <a:pPr marL="0" indent="0">
              <a:buNone/>
            </a:pPr>
            <a:r>
              <a:rPr lang="en-PH" dirty="0"/>
              <a:t>Internal to SAI</a:t>
            </a:r>
            <a:endParaRPr lang="en-PH" sz="2000" dirty="0"/>
          </a:p>
          <a:p>
            <a:r>
              <a:rPr lang="en-PH" sz="2000" dirty="0"/>
              <a:t>SAI Philippines regional auditors</a:t>
            </a:r>
          </a:p>
          <a:p>
            <a:r>
              <a:rPr lang="en-PH" dirty="0"/>
              <a:t>Citizen Partner</a:t>
            </a:r>
            <a:r>
              <a:rPr lang="en-PH" sz="2000" dirty="0"/>
              <a:t>  </a:t>
            </a:r>
            <a:endParaRPr lang="en-PH" sz="2400" dirty="0"/>
          </a:p>
        </p:txBody>
      </p:sp>
      <p:sp>
        <p:nvSpPr>
          <p:cNvPr id="5" name="Slide Number Placeholder 4"/>
          <p:cNvSpPr>
            <a:spLocks noGrp="1"/>
          </p:cNvSpPr>
          <p:nvPr>
            <p:ph type="sldNum" sz="quarter" idx="12"/>
          </p:nvPr>
        </p:nvSpPr>
        <p:spPr/>
        <p:txBody>
          <a:bodyPr/>
          <a:lstStyle/>
          <a:p>
            <a:fld id="{2B4F3DE5-73D1-4389-96C5-EE17B2611854}" type="slidenum">
              <a:rPr lang="en-PH" smtClean="0"/>
              <a:pPr/>
              <a:t>17</a:t>
            </a:fld>
            <a:endParaRPr lang="en-PH" dirty="0"/>
          </a:p>
        </p:txBody>
      </p:sp>
      <p:pic>
        <p:nvPicPr>
          <p:cNvPr id="7" name="Picture 6"/>
          <p:cNvPicPr>
            <a:picLocks noChangeAspect="1"/>
          </p:cNvPicPr>
          <p:nvPr/>
        </p:nvPicPr>
        <p:blipFill rotWithShape="1">
          <a:blip r:embed="rId3"/>
          <a:srcRect r="16007" b="6759"/>
          <a:stretch/>
        </p:blipFill>
        <p:spPr>
          <a:xfrm>
            <a:off x="4495800" y="1428749"/>
            <a:ext cx="4510624" cy="3612358"/>
          </a:xfrm>
          <a:prstGeom prst="rect">
            <a:avLst/>
          </a:prstGeom>
        </p:spPr>
      </p:pic>
    </p:spTree>
    <p:extLst>
      <p:ext uri="{BB962C8B-B14F-4D97-AF65-F5344CB8AC3E}">
        <p14:creationId xmlns:p14="http://schemas.microsoft.com/office/powerpoint/2010/main" val="2498547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Working with Multi-Stakeholders – LGU officials</a:t>
            </a:r>
          </a:p>
        </p:txBody>
      </p:sp>
      <p:sp>
        <p:nvSpPr>
          <p:cNvPr id="5" name="Slide Number Placeholder 4"/>
          <p:cNvSpPr>
            <a:spLocks noGrp="1"/>
          </p:cNvSpPr>
          <p:nvPr>
            <p:ph type="sldNum" sz="quarter" idx="12"/>
          </p:nvPr>
        </p:nvSpPr>
        <p:spPr/>
        <p:txBody>
          <a:bodyPr/>
          <a:lstStyle/>
          <a:p>
            <a:fld id="{2B4F3DE5-73D1-4389-96C5-EE17B2611854}" type="slidenum">
              <a:rPr lang="en-PH" smtClean="0"/>
              <a:pPr/>
              <a:t>18</a:t>
            </a:fld>
            <a:endParaRPr lang="en-PH"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776082"/>
            <a:ext cx="4267200" cy="25146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044433"/>
            <a:ext cx="3810000" cy="2030964"/>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020925"/>
            <a:ext cx="3886200" cy="2012457"/>
          </a:xfrm>
          <a:prstGeom prst="rect">
            <a:avLst/>
          </a:prstGeom>
        </p:spPr>
      </p:pic>
    </p:spTree>
    <p:extLst>
      <p:ext uri="{BB962C8B-B14F-4D97-AF65-F5344CB8AC3E}">
        <p14:creationId xmlns:p14="http://schemas.microsoft.com/office/powerpoint/2010/main" val="60880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5979"/>
            <a:ext cx="8991600" cy="857250"/>
          </a:xfrm>
        </p:spPr>
        <p:txBody>
          <a:bodyPr>
            <a:noAutofit/>
          </a:bodyPr>
          <a:lstStyle/>
          <a:p>
            <a:pPr algn="l"/>
            <a:r>
              <a:rPr lang="en-PH" sz="2800" dirty="0"/>
              <a:t>Working with Multi-Stakeholders – Waste Facility Workers</a:t>
            </a:r>
          </a:p>
        </p:txBody>
      </p:sp>
      <p:sp>
        <p:nvSpPr>
          <p:cNvPr id="5" name="Slide Number Placeholder 4"/>
          <p:cNvSpPr>
            <a:spLocks noGrp="1"/>
          </p:cNvSpPr>
          <p:nvPr>
            <p:ph type="sldNum" sz="quarter" idx="12"/>
          </p:nvPr>
        </p:nvSpPr>
        <p:spPr/>
        <p:txBody>
          <a:bodyPr/>
          <a:lstStyle/>
          <a:p>
            <a:fld id="{2B4F3DE5-73D1-4389-96C5-EE17B2611854}" type="slidenum">
              <a:rPr lang="en-PH" smtClean="0"/>
              <a:pPr/>
              <a:t>19</a:t>
            </a:fld>
            <a:endParaRPr lang="en-PH" dirty="0"/>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20259" t="-822" r="12433" b="824"/>
          <a:stretch/>
        </p:blipFill>
        <p:spPr>
          <a:xfrm>
            <a:off x="485064" y="2952750"/>
            <a:ext cx="3172536" cy="1814513"/>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11446" b="13334"/>
          <a:stretch/>
        </p:blipFill>
        <p:spPr>
          <a:xfrm>
            <a:off x="485064" y="1063229"/>
            <a:ext cx="3172536" cy="1889521"/>
          </a:xfrm>
          <a:prstGeom prst="rect">
            <a:avLst/>
          </a:prstGeom>
        </p:spPr>
      </p:pic>
      <p:pic>
        <p:nvPicPr>
          <p:cNvPr id="3" name="Picture 2">
            <a:extLst>
              <a:ext uri="{FF2B5EF4-FFF2-40B4-BE49-F238E27FC236}">
                <a16:creationId xmlns:a16="http://schemas.microsoft.com/office/drawing/2014/main" id="{941E38C3-DBE6-B4BD-D68A-C5878CB99A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4764" y="1352550"/>
            <a:ext cx="3475236" cy="2667000"/>
          </a:xfrm>
          <a:prstGeom prst="rect">
            <a:avLst/>
          </a:prstGeom>
        </p:spPr>
      </p:pic>
    </p:spTree>
    <p:extLst>
      <p:ext uri="{BB962C8B-B14F-4D97-AF65-F5344CB8AC3E}">
        <p14:creationId xmlns:p14="http://schemas.microsoft.com/office/powerpoint/2010/main" val="180690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B4F3DE5-73D1-4389-96C5-EE17B2611854}" type="slidenum">
              <a:rPr lang="en-PH" smtClean="0"/>
              <a:pPr/>
              <a:t>2</a:t>
            </a:fld>
            <a:endParaRPr lang="en-PH" dirty="0"/>
          </a:p>
        </p:txBody>
      </p:sp>
      <p:sp>
        <p:nvSpPr>
          <p:cNvPr id="4" name="Title 3"/>
          <p:cNvSpPr>
            <a:spLocks noGrp="1"/>
          </p:cNvSpPr>
          <p:nvPr>
            <p:ph type="title"/>
          </p:nvPr>
        </p:nvSpPr>
        <p:spPr/>
        <p:txBody>
          <a:bodyPr/>
          <a:lstStyle/>
          <a:p>
            <a:r>
              <a:rPr lang="en-US" dirty="0"/>
              <a:t>Audit Topic/Subject Matter</a:t>
            </a:r>
          </a:p>
        </p:txBody>
      </p:sp>
      <p:pic>
        <p:nvPicPr>
          <p:cNvPr id="22" name="Picture 21"/>
          <p:cNvPicPr>
            <a:picLocks noChangeAspect="1"/>
          </p:cNvPicPr>
          <p:nvPr/>
        </p:nvPicPr>
        <p:blipFill>
          <a:blip r:embed="rId3"/>
          <a:stretch>
            <a:fillRect/>
          </a:stretch>
        </p:blipFill>
        <p:spPr>
          <a:xfrm>
            <a:off x="228600" y="1147153"/>
            <a:ext cx="4704358" cy="3558198"/>
          </a:xfrm>
          <a:prstGeom prst="rect">
            <a:avLst/>
          </a:prstGeom>
        </p:spPr>
      </p:pic>
      <p:sp>
        <p:nvSpPr>
          <p:cNvPr id="24" name="Content Placeholder 2"/>
          <p:cNvSpPr>
            <a:spLocks noGrp="1"/>
          </p:cNvSpPr>
          <p:nvPr>
            <p:ph idx="1"/>
          </p:nvPr>
        </p:nvSpPr>
        <p:spPr>
          <a:xfrm>
            <a:off x="304800" y="1276350"/>
            <a:ext cx="3619585" cy="721015"/>
          </a:xfrm>
          <a:solidFill>
            <a:schemeClr val="bg2"/>
          </a:solidFill>
        </p:spPr>
        <p:txBody>
          <a:bodyPr>
            <a:normAutofit fontScale="92500"/>
          </a:bodyPr>
          <a:lstStyle/>
          <a:p>
            <a:pPr marL="0" indent="0">
              <a:buNone/>
            </a:pPr>
            <a:r>
              <a:rPr lang="en-PH" sz="2000" b="1" dirty="0">
                <a:solidFill>
                  <a:srgbClr val="002060"/>
                </a:solidFill>
                <a:latin typeface="Bahnschrift" panose="020B0502040204020203" pitchFamily="34" charset="0"/>
              </a:rPr>
              <a:t>Performance Audit of the Solid Waste Management Program</a:t>
            </a:r>
          </a:p>
        </p:txBody>
      </p:sp>
      <p:grpSp>
        <p:nvGrpSpPr>
          <p:cNvPr id="26" name="Group 25"/>
          <p:cNvGrpSpPr/>
          <p:nvPr/>
        </p:nvGrpSpPr>
        <p:grpSpPr>
          <a:xfrm>
            <a:off x="4267199" y="1123949"/>
            <a:ext cx="4648200" cy="3648941"/>
            <a:chOff x="4267199" y="1123950"/>
            <a:chExt cx="4648200" cy="3581400"/>
          </a:xfrm>
        </p:grpSpPr>
        <p:grpSp>
          <p:nvGrpSpPr>
            <p:cNvPr id="27" name="Google Shape;1237;p48"/>
            <p:cNvGrpSpPr/>
            <p:nvPr/>
          </p:nvGrpSpPr>
          <p:grpSpPr>
            <a:xfrm>
              <a:off x="4267199" y="1147153"/>
              <a:ext cx="4648200" cy="3558197"/>
              <a:chOff x="557511" y="3214925"/>
              <a:chExt cx="719836" cy="720150"/>
            </a:xfrm>
          </p:grpSpPr>
          <p:sp>
            <p:nvSpPr>
              <p:cNvPr id="32" name="Google Shape;1238;p48"/>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33" name="Google Shape;1239;p48"/>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34" name="Google Shape;1240;p48"/>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35" name="Google Shape;1241;p48"/>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28" name="TextBox 27"/>
            <p:cNvSpPr txBox="1"/>
            <p:nvPr/>
          </p:nvSpPr>
          <p:spPr>
            <a:xfrm>
              <a:off x="4267199" y="1123950"/>
              <a:ext cx="2118409" cy="1323439"/>
            </a:xfrm>
            <a:prstGeom prst="rect">
              <a:avLst/>
            </a:prstGeom>
            <a:noFill/>
          </p:spPr>
          <p:txBody>
            <a:bodyPr wrap="square" rtlCol="0">
              <a:spAutoFit/>
            </a:bodyPr>
            <a:lstStyle/>
            <a:p>
              <a:r>
                <a:rPr lang="en-PH" sz="2000" b="1" dirty="0">
                  <a:solidFill>
                    <a:schemeClr val="bg1"/>
                  </a:solidFill>
                  <a:latin typeface="Bahnschrift" panose="020B0502040204020203" pitchFamily="34" charset="0"/>
                </a:rPr>
                <a:t>One of the priority programs of the government</a:t>
              </a:r>
            </a:p>
          </p:txBody>
        </p:sp>
        <p:sp>
          <p:nvSpPr>
            <p:cNvPr id="29" name="TextBox 28"/>
            <p:cNvSpPr txBox="1"/>
            <p:nvPr/>
          </p:nvSpPr>
          <p:spPr>
            <a:xfrm>
              <a:off x="7069818" y="1249575"/>
              <a:ext cx="1833660" cy="1631216"/>
            </a:xfrm>
            <a:prstGeom prst="rect">
              <a:avLst/>
            </a:prstGeom>
            <a:noFill/>
          </p:spPr>
          <p:txBody>
            <a:bodyPr wrap="square" rtlCol="0">
              <a:spAutoFit/>
            </a:bodyPr>
            <a:lstStyle/>
            <a:p>
              <a:pPr algn="r"/>
              <a:r>
                <a:rPr lang="en-PH" sz="2000" b="1" dirty="0">
                  <a:solidFill>
                    <a:schemeClr val="bg1"/>
                  </a:solidFill>
                  <a:latin typeface="Bahnschrift" panose="020B0502040204020203" pitchFamily="34" charset="0"/>
                </a:rPr>
                <a:t>Significant impact to the Filipino people and environment</a:t>
              </a:r>
            </a:p>
          </p:txBody>
        </p:sp>
        <p:sp>
          <p:nvSpPr>
            <p:cNvPr id="30" name="TextBox 29"/>
            <p:cNvSpPr txBox="1"/>
            <p:nvPr/>
          </p:nvSpPr>
          <p:spPr>
            <a:xfrm>
              <a:off x="6780608" y="3480359"/>
              <a:ext cx="2134791" cy="1015663"/>
            </a:xfrm>
            <a:prstGeom prst="rect">
              <a:avLst/>
            </a:prstGeom>
            <a:noFill/>
          </p:spPr>
          <p:txBody>
            <a:bodyPr wrap="square" rtlCol="0">
              <a:spAutoFit/>
            </a:bodyPr>
            <a:lstStyle/>
            <a:p>
              <a:pPr algn="r"/>
              <a:r>
                <a:rPr lang="en-PH" sz="2000" b="1" dirty="0">
                  <a:solidFill>
                    <a:schemeClr val="bg1"/>
                  </a:solidFill>
                  <a:latin typeface="Bahnschrift" panose="020B0502040204020203" pitchFamily="34" charset="0"/>
                </a:rPr>
                <a:t>At least </a:t>
              </a:r>
              <a:r>
                <a:rPr lang="en-PH" sz="2000" b="1" dirty="0" err="1">
                  <a:solidFill>
                    <a:schemeClr val="bg1"/>
                  </a:solidFill>
                  <a:latin typeface="Bahnschrift" panose="020B0502040204020203" pitchFamily="34" charset="0"/>
                </a:rPr>
                <a:t>Php</a:t>
              </a:r>
              <a:r>
                <a:rPr lang="en-PH" sz="2000" b="1" dirty="0">
                  <a:solidFill>
                    <a:schemeClr val="bg1"/>
                  </a:solidFill>
                  <a:latin typeface="Bahnschrift" panose="020B0502040204020203" pitchFamily="34" charset="0"/>
                </a:rPr>
                <a:t> 47.997 Billion for CYs 2002 - 2021 </a:t>
              </a:r>
            </a:p>
          </p:txBody>
        </p:sp>
        <p:sp>
          <p:nvSpPr>
            <p:cNvPr id="31" name="TextBox 30"/>
            <p:cNvSpPr txBox="1"/>
            <p:nvPr/>
          </p:nvSpPr>
          <p:spPr>
            <a:xfrm>
              <a:off x="4267199" y="3480359"/>
              <a:ext cx="1833660" cy="1015663"/>
            </a:xfrm>
            <a:prstGeom prst="rect">
              <a:avLst/>
            </a:prstGeom>
            <a:noFill/>
          </p:spPr>
          <p:txBody>
            <a:bodyPr wrap="square" rtlCol="0">
              <a:spAutoFit/>
            </a:bodyPr>
            <a:lstStyle/>
            <a:p>
              <a:r>
                <a:rPr lang="en-PH" sz="2000" b="1" dirty="0">
                  <a:solidFill>
                    <a:schemeClr val="tx2"/>
                  </a:solidFill>
                  <a:latin typeface="Bahnschrift" panose="020B0502040204020203" pitchFamily="34" charset="0"/>
                </a:rPr>
                <a:t>Sustainable Development Goal 12.5</a:t>
              </a:r>
            </a:p>
          </p:txBody>
        </p:sp>
      </p:grpSp>
    </p:spTree>
    <p:extLst>
      <p:ext uri="{BB962C8B-B14F-4D97-AF65-F5344CB8AC3E}">
        <p14:creationId xmlns:p14="http://schemas.microsoft.com/office/powerpoint/2010/main" val="194194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610600" cy="857250"/>
          </a:xfrm>
        </p:spPr>
        <p:txBody>
          <a:bodyPr>
            <a:noAutofit/>
          </a:bodyPr>
          <a:lstStyle/>
          <a:p>
            <a:pPr algn="l"/>
            <a:r>
              <a:rPr lang="en-PH" sz="2800" dirty="0"/>
              <a:t>Working with Multi-Stakeholders – Survey Respondents</a:t>
            </a:r>
          </a:p>
        </p:txBody>
      </p:sp>
      <p:sp>
        <p:nvSpPr>
          <p:cNvPr id="5" name="Slide Number Placeholder 4"/>
          <p:cNvSpPr>
            <a:spLocks noGrp="1"/>
          </p:cNvSpPr>
          <p:nvPr>
            <p:ph type="sldNum" sz="quarter" idx="12"/>
          </p:nvPr>
        </p:nvSpPr>
        <p:spPr/>
        <p:txBody>
          <a:bodyPr/>
          <a:lstStyle/>
          <a:p>
            <a:fld id="{2B4F3DE5-73D1-4389-96C5-EE17B2611854}" type="slidenum">
              <a:rPr lang="en-PH" smtClean="0"/>
              <a:pPr/>
              <a:t>20</a:t>
            </a:fld>
            <a:endParaRPr lang="en-PH"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 y="946150"/>
            <a:ext cx="3850499" cy="2181499"/>
          </a:xfrm>
          <a:prstGeom prst="rect">
            <a:avLst/>
          </a:prstGeom>
        </p:spPr>
      </p:pic>
      <p:pic>
        <p:nvPicPr>
          <p:cNvPr id="4" name="Picture 3"/>
          <p:cNvPicPr>
            <a:picLocks noChangeAspect="1"/>
          </p:cNvPicPr>
          <p:nvPr/>
        </p:nvPicPr>
        <p:blipFill rotWithShape="1">
          <a:blip r:embed="rId4"/>
          <a:srcRect l="-334" t="11986" r="334" b="7104"/>
          <a:stretch/>
        </p:blipFill>
        <p:spPr>
          <a:xfrm>
            <a:off x="685800" y="2889692"/>
            <a:ext cx="3886200" cy="2057400"/>
          </a:xfrm>
          <a:prstGeom prst="rect">
            <a:avLst/>
          </a:prstGeom>
        </p:spPr>
      </p:pic>
      <p:pic>
        <p:nvPicPr>
          <p:cNvPr id="6" name="Picture 5">
            <a:extLst>
              <a:ext uri="{FF2B5EF4-FFF2-40B4-BE49-F238E27FC236}">
                <a16:creationId xmlns:a16="http://schemas.microsoft.com/office/drawing/2014/main" id="{30C87CB3-9C99-DDC0-C3A8-F6F523C756C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37567" r="20544"/>
          <a:stretch/>
        </p:blipFill>
        <p:spPr>
          <a:xfrm>
            <a:off x="4572000" y="1352550"/>
            <a:ext cx="3176045" cy="2828042"/>
          </a:xfrm>
          <a:prstGeom prst="rect">
            <a:avLst/>
          </a:prstGeom>
        </p:spPr>
      </p:pic>
    </p:spTree>
    <p:extLst>
      <p:ext uri="{BB962C8B-B14F-4D97-AF65-F5344CB8AC3E}">
        <p14:creationId xmlns:p14="http://schemas.microsoft.com/office/powerpoint/2010/main" val="2222734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382000" cy="857250"/>
          </a:xfrm>
        </p:spPr>
        <p:txBody>
          <a:bodyPr>
            <a:noAutofit/>
          </a:bodyPr>
          <a:lstStyle/>
          <a:p>
            <a:pPr algn="l"/>
            <a:r>
              <a:rPr lang="en-PH" sz="2400" dirty="0"/>
              <a:t>Media Coverage of the Results of Performance Audit of SWMP</a:t>
            </a:r>
          </a:p>
        </p:txBody>
      </p:sp>
      <p:sp>
        <p:nvSpPr>
          <p:cNvPr id="5" name="Slide Number Placeholder 4"/>
          <p:cNvSpPr>
            <a:spLocks noGrp="1"/>
          </p:cNvSpPr>
          <p:nvPr>
            <p:ph type="sldNum" sz="quarter" idx="12"/>
          </p:nvPr>
        </p:nvSpPr>
        <p:spPr/>
        <p:txBody>
          <a:bodyPr/>
          <a:lstStyle/>
          <a:p>
            <a:fld id="{2B4F3DE5-73D1-4389-96C5-EE17B2611854}" type="slidenum">
              <a:rPr lang="en-PH" smtClean="0"/>
              <a:pPr/>
              <a:t>21</a:t>
            </a:fld>
            <a:endParaRPr lang="en-PH" dirty="0"/>
          </a:p>
        </p:txBody>
      </p:sp>
      <p:grpSp>
        <p:nvGrpSpPr>
          <p:cNvPr id="4" name="Group 3"/>
          <p:cNvGrpSpPr/>
          <p:nvPr/>
        </p:nvGrpSpPr>
        <p:grpSpPr>
          <a:xfrm>
            <a:off x="287793" y="928543"/>
            <a:ext cx="4131808" cy="1719407"/>
            <a:chOff x="287792" y="928543"/>
            <a:chExt cx="9284833" cy="3271982"/>
          </a:xfrm>
        </p:grpSpPr>
        <p:pic>
          <p:nvPicPr>
            <p:cNvPr id="6" name="Picture 5"/>
            <p:cNvPicPr>
              <a:picLocks noChangeAspect="1"/>
            </p:cNvPicPr>
            <p:nvPr/>
          </p:nvPicPr>
          <p:blipFill>
            <a:blip r:embed="rId3"/>
            <a:stretch>
              <a:fillRect/>
            </a:stretch>
          </p:blipFill>
          <p:spPr>
            <a:xfrm>
              <a:off x="287792" y="928543"/>
              <a:ext cx="3619500" cy="581025"/>
            </a:xfrm>
            <a:prstGeom prst="rect">
              <a:avLst/>
            </a:prstGeom>
          </p:spPr>
        </p:pic>
        <p:pic>
          <p:nvPicPr>
            <p:cNvPr id="7" name="Picture 6"/>
            <p:cNvPicPr>
              <a:picLocks noChangeAspect="1"/>
            </p:cNvPicPr>
            <p:nvPr/>
          </p:nvPicPr>
          <p:blipFill>
            <a:blip r:embed="rId4"/>
            <a:stretch>
              <a:fillRect/>
            </a:stretch>
          </p:blipFill>
          <p:spPr>
            <a:xfrm>
              <a:off x="457200" y="1657350"/>
              <a:ext cx="9115425" cy="2543175"/>
            </a:xfrm>
            <a:prstGeom prst="rect">
              <a:avLst/>
            </a:prstGeom>
          </p:spPr>
        </p:pic>
      </p:grpSp>
      <p:grpSp>
        <p:nvGrpSpPr>
          <p:cNvPr id="10" name="Group 9"/>
          <p:cNvGrpSpPr/>
          <p:nvPr/>
        </p:nvGrpSpPr>
        <p:grpSpPr>
          <a:xfrm>
            <a:off x="4495800" y="895566"/>
            <a:ext cx="3470564" cy="4221957"/>
            <a:chOff x="175532" y="67491"/>
            <a:chExt cx="6838950" cy="8021411"/>
          </a:xfrm>
        </p:grpSpPr>
        <p:pic>
          <p:nvPicPr>
            <p:cNvPr id="8" name="Picture 7"/>
            <p:cNvPicPr>
              <a:picLocks noChangeAspect="1"/>
            </p:cNvPicPr>
            <p:nvPr/>
          </p:nvPicPr>
          <p:blipFill rotWithShape="1">
            <a:blip r:embed="rId5"/>
            <a:srcRect r="42961"/>
            <a:stretch/>
          </p:blipFill>
          <p:spPr>
            <a:xfrm>
              <a:off x="175532" y="67491"/>
              <a:ext cx="6704239" cy="609600"/>
            </a:xfrm>
            <a:prstGeom prst="rect">
              <a:avLst/>
            </a:prstGeom>
          </p:spPr>
        </p:pic>
        <p:pic>
          <p:nvPicPr>
            <p:cNvPr id="9" name="Picture 8"/>
            <p:cNvPicPr>
              <a:picLocks noChangeAspect="1"/>
            </p:cNvPicPr>
            <p:nvPr/>
          </p:nvPicPr>
          <p:blipFill>
            <a:blip r:embed="rId6"/>
            <a:stretch>
              <a:fillRect/>
            </a:stretch>
          </p:blipFill>
          <p:spPr>
            <a:xfrm>
              <a:off x="175532" y="754652"/>
              <a:ext cx="6838950" cy="7334250"/>
            </a:xfrm>
            <a:prstGeom prst="rect">
              <a:avLst/>
            </a:prstGeom>
          </p:spPr>
        </p:pic>
      </p:grpSp>
      <p:grpSp>
        <p:nvGrpSpPr>
          <p:cNvPr id="13" name="Group 12"/>
          <p:cNvGrpSpPr/>
          <p:nvPr/>
        </p:nvGrpSpPr>
        <p:grpSpPr>
          <a:xfrm>
            <a:off x="287793" y="2800350"/>
            <a:ext cx="4131808" cy="1741616"/>
            <a:chOff x="287793" y="447675"/>
            <a:chExt cx="8924925" cy="4019550"/>
          </a:xfrm>
        </p:grpSpPr>
        <p:pic>
          <p:nvPicPr>
            <p:cNvPr id="11" name="Picture 10"/>
            <p:cNvPicPr>
              <a:picLocks noChangeAspect="1"/>
            </p:cNvPicPr>
            <p:nvPr/>
          </p:nvPicPr>
          <p:blipFill>
            <a:blip r:embed="rId7"/>
            <a:stretch>
              <a:fillRect/>
            </a:stretch>
          </p:blipFill>
          <p:spPr>
            <a:xfrm>
              <a:off x="287793" y="447675"/>
              <a:ext cx="4200525" cy="904875"/>
            </a:xfrm>
            <a:prstGeom prst="rect">
              <a:avLst/>
            </a:prstGeom>
          </p:spPr>
        </p:pic>
        <p:pic>
          <p:nvPicPr>
            <p:cNvPr id="12" name="Picture 11"/>
            <p:cNvPicPr>
              <a:picLocks noChangeAspect="1"/>
            </p:cNvPicPr>
            <p:nvPr/>
          </p:nvPicPr>
          <p:blipFill>
            <a:blip r:embed="rId8"/>
            <a:stretch>
              <a:fillRect/>
            </a:stretch>
          </p:blipFill>
          <p:spPr>
            <a:xfrm>
              <a:off x="287793" y="1352550"/>
              <a:ext cx="8924925" cy="3114675"/>
            </a:xfrm>
            <a:prstGeom prst="rect">
              <a:avLst/>
            </a:prstGeom>
          </p:spPr>
        </p:pic>
      </p:grpSp>
    </p:spTree>
    <p:extLst>
      <p:ext uri="{BB962C8B-B14F-4D97-AF65-F5344CB8AC3E}">
        <p14:creationId xmlns:p14="http://schemas.microsoft.com/office/powerpoint/2010/main" val="2188338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382000" cy="857250"/>
          </a:xfrm>
        </p:spPr>
        <p:txBody>
          <a:bodyPr>
            <a:noAutofit/>
          </a:bodyPr>
          <a:lstStyle/>
          <a:p>
            <a:pPr algn="l"/>
            <a:r>
              <a:rPr lang="en-PH" sz="2400" dirty="0"/>
              <a:t>Media Coverage of the Results of Performance Audit of SWMP</a:t>
            </a:r>
          </a:p>
        </p:txBody>
      </p:sp>
      <p:sp>
        <p:nvSpPr>
          <p:cNvPr id="5" name="Slide Number Placeholder 4"/>
          <p:cNvSpPr>
            <a:spLocks noGrp="1"/>
          </p:cNvSpPr>
          <p:nvPr>
            <p:ph type="sldNum" sz="quarter" idx="12"/>
          </p:nvPr>
        </p:nvSpPr>
        <p:spPr/>
        <p:txBody>
          <a:bodyPr/>
          <a:lstStyle/>
          <a:p>
            <a:fld id="{2B4F3DE5-73D1-4389-96C5-EE17B2611854}" type="slidenum">
              <a:rPr lang="en-PH" smtClean="0"/>
              <a:pPr/>
              <a:t>22</a:t>
            </a:fld>
            <a:endParaRPr lang="en-PH" dirty="0"/>
          </a:p>
        </p:txBody>
      </p:sp>
      <p:grpSp>
        <p:nvGrpSpPr>
          <p:cNvPr id="3" name="Group 2"/>
          <p:cNvGrpSpPr/>
          <p:nvPr/>
        </p:nvGrpSpPr>
        <p:grpSpPr>
          <a:xfrm>
            <a:off x="436418" y="877454"/>
            <a:ext cx="3809999" cy="1999096"/>
            <a:chOff x="457200" y="877454"/>
            <a:chExt cx="7667625" cy="3237346"/>
          </a:xfrm>
        </p:grpSpPr>
        <p:pic>
          <p:nvPicPr>
            <p:cNvPr id="14" name="Picture 13"/>
            <p:cNvPicPr>
              <a:picLocks noChangeAspect="1"/>
            </p:cNvPicPr>
            <p:nvPr/>
          </p:nvPicPr>
          <p:blipFill rotWithShape="1">
            <a:blip r:embed="rId3"/>
            <a:srcRect r="53066"/>
            <a:stretch/>
          </p:blipFill>
          <p:spPr>
            <a:xfrm>
              <a:off x="457200" y="877454"/>
              <a:ext cx="3393065" cy="819150"/>
            </a:xfrm>
            <a:prstGeom prst="rect">
              <a:avLst/>
            </a:prstGeom>
          </p:spPr>
        </p:pic>
        <p:pic>
          <p:nvPicPr>
            <p:cNvPr id="15" name="Picture 14"/>
            <p:cNvPicPr>
              <a:picLocks noChangeAspect="1"/>
            </p:cNvPicPr>
            <p:nvPr/>
          </p:nvPicPr>
          <p:blipFill>
            <a:blip r:embed="rId4"/>
            <a:stretch>
              <a:fillRect/>
            </a:stretch>
          </p:blipFill>
          <p:spPr>
            <a:xfrm>
              <a:off x="457200" y="1733550"/>
              <a:ext cx="7667625" cy="2381250"/>
            </a:xfrm>
            <a:prstGeom prst="rect">
              <a:avLst/>
            </a:prstGeom>
          </p:spPr>
        </p:pic>
        <p:pic>
          <p:nvPicPr>
            <p:cNvPr id="16" name="Picture 15"/>
            <p:cNvPicPr>
              <a:picLocks noChangeAspect="1"/>
            </p:cNvPicPr>
            <p:nvPr/>
          </p:nvPicPr>
          <p:blipFill rotWithShape="1">
            <a:blip r:embed="rId3"/>
            <a:srcRect l="21190" r="53066"/>
            <a:stretch/>
          </p:blipFill>
          <p:spPr>
            <a:xfrm>
              <a:off x="3850265" y="877454"/>
              <a:ext cx="1861127" cy="819150"/>
            </a:xfrm>
            <a:prstGeom prst="rect">
              <a:avLst/>
            </a:prstGeom>
          </p:spPr>
        </p:pic>
        <p:pic>
          <p:nvPicPr>
            <p:cNvPr id="17" name="Picture 16"/>
            <p:cNvPicPr>
              <a:picLocks noChangeAspect="1"/>
            </p:cNvPicPr>
            <p:nvPr/>
          </p:nvPicPr>
          <p:blipFill rotWithShape="1">
            <a:blip r:embed="rId3"/>
            <a:srcRect l="21190" r="53066"/>
            <a:stretch/>
          </p:blipFill>
          <p:spPr>
            <a:xfrm>
              <a:off x="6263698" y="877454"/>
              <a:ext cx="1861127" cy="819150"/>
            </a:xfrm>
            <a:prstGeom prst="rect">
              <a:avLst/>
            </a:prstGeom>
          </p:spPr>
        </p:pic>
        <p:pic>
          <p:nvPicPr>
            <p:cNvPr id="18" name="Picture 17"/>
            <p:cNvPicPr>
              <a:picLocks noChangeAspect="1"/>
            </p:cNvPicPr>
            <p:nvPr/>
          </p:nvPicPr>
          <p:blipFill rotWithShape="1">
            <a:blip r:embed="rId3"/>
            <a:srcRect l="21190" r="53066"/>
            <a:stretch/>
          </p:blipFill>
          <p:spPr>
            <a:xfrm>
              <a:off x="4780828" y="877455"/>
              <a:ext cx="1861127" cy="819150"/>
            </a:xfrm>
            <a:prstGeom prst="rect">
              <a:avLst/>
            </a:prstGeom>
          </p:spPr>
        </p:pic>
      </p:grpSp>
      <p:grpSp>
        <p:nvGrpSpPr>
          <p:cNvPr id="21" name="Group 20"/>
          <p:cNvGrpSpPr/>
          <p:nvPr/>
        </p:nvGrpSpPr>
        <p:grpSpPr>
          <a:xfrm>
            <a:off x="4267200" y="877454"/>
            <a:ext cx="3710668" cy="4266046"/>
            <a:chOff x="175532" y="67491"/>
            <a:chExt cx="6848475" cy="8077105"/>
          </a:xfrm>
        </p:grpSpPr>
        <p:pic>
          <p:nvPicPr>
            <p:cNvPr id="19" name="Picture 18"/>
            <p:cNvPicPr>
              <a:picLocks noChangeAspect="1"/>
            </p:cNvPicPr>
            <p:nvPr/>
          </p:nvPicPr>
          <p:blipFill rotWithShape="1">
            <a:blip r:embed="rId5"/>
            <a:srcRect r="42961"/>
            <a:stretch/>
          </p:blipFill>
          <p:spPr>
            <a:xfrm>
              <a:off x="175532" y="67491"/>
              <a:ext cx="6704239" cy="609600"/>
            </a:xfrm>
            <a:prstGeom prst="rect">
              <a:avLst/>
            </a:prstGeom>
          </p:spPr>
        </p:pic>
        <p:pic>
          <p:nvPicPr>
            <p:cNvPr id="20" name="Picture 19"/>
            <p:cNvPicPr>
              <a:picLocks noChangeAspect="1"/>
            </p:cNvPicPr>
            <p:nvPr/>
          </p:nvPicPr>
          <p:blipFill>
            <a:blip r:embed="rId6"/>
            <a:stretch>
              <a:fillRect/>
            </a:stretch>
          </p:blipFill>
          <p:spPr>
            <a:xfrm>
              <a:off x="175532" y="800821"/>
              <a:ext cx="6848475" cy="7343775"/>
            </a:xfrm>
            <a:prstGeom prst="rect">
              <a:avLst/>
            </a:prstGeom>
          </p:spPr>
        </p:pic>
      </p:grpSp>
      <p:grpSp>
        <p:nvGrpSpPr>
          <p:cNvPr id="24" name="Group 23"/>
          <p:cNvGrpSpPr/>
          <p:nvPr/>
        </p:nvGrpSpPr>
        <p:grpSpPr>
          <a:xfrm>
            <a:off x="457200" y="3213448"/>
            <a:ext cx="3876098" cy="1400897"/>
            <a:chOff x="391102" y="163801"/>
            <a:chExt cx="8296275" cy="2971800"/>
          </a:xfrm>
        </p:grpSpPr>
        <p:pic>
          <p:nvPicPr>
            <p:cNvPr id="22" name="Picture 21"/>
            <p:cNvPicPr>
              <a:picLocks noChangeAspect="1"/>
            </p:cNvPicPr>
            <p:nvPr/>
          </p:nvPicPr>
          <p:blipFill>
            <a:blip r:embed="rId7"/>
            <a:stretch>
              <a:fillRect/>
            </a:stretch>
          </p:blipFill>
          <p:spPr>
            <a:xfrm>
              <a:off x="391102" y="163801"/>
              <a:ext cx="4667250" cy="619125"/>
            </a:xfrm>
            <a:prstGeom prst="rect">
              <a:avLst/>
            </a:prstGeom>
          </p:spPr>
        </p:pic>
        <p:pic>
          <p:nvPicPr>
            <p:cNvPr id="23" name="Picture 22"/>
            <p:cNvPicPr>
              <a:picLocks noChangeAspect="1"/>
            </p:cNvPicPr>
            <p:nvPr/>
          </p:nvPicPr>
          <p:blipFill>
            <a:blip r:embed="rId8"/>
            <a:stretch>
              <a:fillRect/>
            </a:stretch>
          </p:blipFill>
          <p:spPr>
            <a:xfrm>
              <a:off x="391102" y="782926"/>
              <a:ext cx="8296275" cy="2352675"/>
            </a:xfrm>
            <a:prstGeom prst="rect">
              <a:avLst/>
            </a:prstGeom>
          </p:spPr>
        </p:pic>
      </p:grpSp>
    </p:spTree>
    <p:extLst>
      <p:ext uri="{BB962C8B-B14F-4D97-AF65-F5344CB8AC3E}">
        <p14:creationId xmlns:p14="http://schemas.microsoft.com/office/powerpoint/2010/main" val="23320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943350"/>
            <a:ext cx="5526087" cy="1021556"/>
          </a:xfrm>
        </p:spPr>
        <p:txBody>
          <a:bodyPr>
            <a:normAutofit/>
          </a:bodyPr>
          <a:lstStyle/>
          <a:p>
            <a:r>
              <a:rPr lang="en-PH" sz="2800" dirty="0"/>
              <a:t>FINAL THOUGHTS</a:t>
            </a:r>
          </a:p>
        </p:txBody>
      </p:sp>
      <p:sp>
        <p:nvSpPr>
          <p:cNvPr id="5" name="Text Placeholder 4"/>
          <p:cNvSpPr>
            <a:spLocks noGrp="1"/>
          </p:cNvSpPr>
          <p:nvPr>
            <p:ph type="body" idx="1"/>
          </p:nvPr>
        </p:nvSpPr>
        <p:spPr>
          <a:xfrm>
            <a:off x="533400" y="971550"/>
            <a:ext cx="4840286" cy="2562225"/>
          </a:xfrm>
        </p:spPr>
        <p:txBody>
          <a:bodyPr>
            <a:noAutofit/>
          </a:bodyPr>
          <a:lstStyle/>
          <a:p>
            <a:r>
              <a:rPr lang="en-US" i="1" dirty="0"/>
              <a:t>"Environmental auditing shines a light on the true cost of our actions, revealing the hidden impacts we leave behind. It empowers us to make informed decisions and holds us accountable for the environmental debts we incur.“</a:t>
            </a:r>
          </a:p>
          <a:p>
            <a:endParaRPr lang="en-US" sz="1800" i="1" dirty="0"/>
          </a:p>
          <a:p>
            <a:r>
              <a:rPr lang="en-US" sz="1800" i="1" dirty="0"/>
              <a:t>- Dr. James K. Boyce, environmental economist and professor</a:t>
            </a:r>
            <a:endParaRPr lang="en-PH" sz="1800" i="1" dirty="0"/>
          </a:p>
        </p:txBody>
      </p:sp>
    </p:spTree>
    <p:extLst>
      <p:ext uri="{BB962C8B-B14F-4D97-AF65-F5344CB8AC3E}">
        <p14:creationId xmlns:p14="http://schemas.microsoft.com/office/powerpoint/2010/main" val="1645787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4F3DE5-73D1-4389-96C5-EE17B2611854}" type="slidenum">
              <a:rPr lang="en-PH" smtClean="0"/>
              <a:pPr/>
              <a:t>24</a:t>
            </a:fld>
            <a:endParaRPr lang="en-PH"/>
          </a:p>
        </p:txBody>
      </p:sp>
      <p:sp>
        <p:nvSpPr>
          <p:cNvPr id="6" name="Title 5"/>
          <p:cNvSpPr>
            <a:spLocks noGrp="1"/>
          </p:cNvSpPr>
          <p:nvPr>
            <p:ph type="title"/>
          </p:nvPr>
        </p:nvSpPr>
        <p:spPr>
          <a:xfrm>
            <a:off x="1066800" y="3314700"/>
            <a:ext cx="5867400" cy="857250"/>
          </a:xfrm>
        </p:spPr>
        <p:txBody>
          <a:bodyPr>
            <a:noAutofit/>
          </a:bodyPr>
          <a:lstStyle/>
          <a:p>
            <a:r>
              <a:rPr lang="en-PH" sz="5400" b="1" dirty="0"/>
              <a:t>Thank you!</a:t>
            </a:r>
          </a:p>
        </p:txBody>
      </p:sp>
    </p:spTree>
    <p:extLst>
      <p:ext uri="{BB962C8B-B14F-4D97-AF65-F5344CB8AC3E}">
        <p14:creationId xmlns:p14="http://schemas.microsoft.com/office/powerpoint/2010/main" val="348242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Audit Objective</a:t>
            </a:r>
          </a:p>
        </p:txBody>
      </p:sp>
      <p:sp>
        <p:nvSpPr>
          <p:cNvPr id="5" name="Slide Number Placeholder 4"/>
          <p:cNvSpPr>
            <a:spLocks noGrp="1"/>
          </p:cNvSpPr>
          <p:nvPr>
            <p:ph type="sldNum" sz="quarter" idx="12"/>
          </p:nvPr>
        </p:nvSpPr>
        <p:spPr/>
        <p:txBody>
          <a:bodyPr/>
          <a:lstStyle/>
          <a:p>
            <a:fld id="{2B4F3DE5-73D1-4389-96C5-EE17B2611854}" type="slidenum">
              <a:rPr lang="en-PH" smtClean="0"/>
              <a:pPr/>
              <a:t>3</a:t>
            </a:fld>
            <a:endParaRPr lang="en-PH"/>
          </a:p>
        </p:txBody>
      </p:sp>
      <p:sp>
        <p:nvSpPr>
          <p:cNvPr id="7" name="Content Placeholder 6"/>
          <p:cNvSpPr>
            <a:spLocks noGrp="1"/>
          </p:cNvSpPr>
          <p:nvPr>
            <p:ph idx="1"/>
          </p:nvPr>
        </p:nvSpPr>
        <p:spPr/>
        <p:txBody>
          <a:bodyPr/>
          <a:lstStyle/>
          <a:p>
            <a:r>
              <a:rPr lang="en-US" dirty="0"/>
              <a:t>To assess the extent to which the goals and objectives of the Program were achieved</a:t>
            </a:r>
          </a:p>
          <a:p>
            <a:r>
              <a:rPr lang="en-US" dirty="0"/>
              <a:t>To identify opportunities for improvement</a:t>
            </a:r>
          </a:p>
          <a:p>
            <a:r>
              <a:rPr lang="en-US" dirty="0"/>
              <a:t>To recommend appropriate measures for the economical, efficient, and effective implementation of the Program</a:t>
            </a:r>
          </a:p>
        </p:txBody>
      </p:sp>
    </p:spTree>
    <p:extLst>
      <p:ext uri="{BB962C8B-B14F-4D97-AF65-F5344CB8AC3E}">
        <p14:creationId xmlns:p14="http://schemas.microsoft.com/office/powerpoint/2010/main" val="83079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943350"/>
            <a:ext cx="5526087" cy="1021556"/>
          </a:xfrm>
        </p:spPr>
        <p:txBody>
          <a:bodyPr>
            <a:normAutofit/>
          </a:bodyPr>
          <a:lstStyle/>
          <a:p>
            <a:r>
              <a:rPr lang="en-PH" sz="2800" dirty="0"/>
              <a:t>AUDIT FINDINGS</a:t>
            </a:r>
          </a:p>
        </p:txBody>
      </p:sp>
      <p:sp>
        <p:nvSpPr>
          <p:cNvPr id="5" name="Text Placeholder 4"/>
          <p:cNvSpPr>
            <a:spLocks noGrp="1"/>
          </p:cNvSpPr>
          <p:nvPr>
            <p:ph type="body" idx="1"/>
          </p:nvPr>
        </p:nvSpPr>
        <p:spPr>
          <a:xfrm>
            <a:off x="533400" y="971550"/>
            <a:ext cx="4840286" cy="2562225"/>
          </a:xfrm>
        </p:spPr>
        <p:txBody>
          <a:bodyPr>
            <a:noAutofit/>
          </a:bodyPr>
          <a:lstStyle/>
          <a:p>
            <a:r>
              <a:rPr lang="en-PH" sz="1800" i="1" dirty="0"/>
              <a:t>Solid waste management has continued to be an issue of concern, more than 20 years after the passage of the ESWM Act. While the respective national agencies and local government units have partnered to achieve its intended goals and objectives, the results from our performance audit show that progress needs stronger support and the cohesive efforts and strategies of all stakeholders.</a:t>
            </a:r>
          </a:p>
        </p:txBody>
      </p:sp>
      <p:pic>
        <p:nvPicPr>
          <p:cNvPr id="2" name="Picture 1"/>
          <p:cNvPicPr>
            <a:picLocks noChangeAspect="1"/>
          </p:cNvPicPr>
          <p:nvPr/>
        </p:nvPicPr>
        <p:blipFill>
          <a:blip r:embed="rId3"/>
          <a:stretch>
            <a:fillRect/>
          </a:stretch>
        </p:blipFill>
        <p:spPr>
          <a:xfrm>
            <a:off x="5562600" y="393450"/>
            <a:ext cx="3392935" cy="4388100"/>
          </a:xfrm>
          <a:prstGeom prst="rect">
            <a:avLst/>
          </a:prstGeom>
        </p:spPr>
      </p:pic>
    </p:spTree>
    <p:extLst>
      <p:ext uri="{BB962C8B-B14F-4D97-AF65-F5344CB8AC3E}">
        <p14:creationId xmlns:p14="http://schemas.microsoft.com/office/powerpoint/2010/main" val="412273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Key Findings</a:t>
            </a:r>
          </a:p>
        </p:txBody>
      </p:sp>
      <p:sp>
        <p:nvSpPr>
          <p:cNvPr id="3" name="Content Placeholder 2"/>
          <p:cNvSpPr>
            <a:spLocks noGrp="1"/>
          </p:cNvSpPr>
          <p:nvPr>
            <p:ph idx="1"/>
          </p:nvPr>
        </p:nvSpPr>
        <p:spPr/>
        <p:txBody>
          <a:bodyPr>
            <a:normAutofit/>
          </a:bodyPr>
          <a:lstStyle/>
          <a:p>
            <a:pPr marL="0" indent="0">
              <a:buNone/>
            </a:pPr>
            <a:r>
              <a:rPr lang="en-PH" sz="2000" dirty="0"/>
              <a:t>Inconsistent implementation of waste segregation and waste diversion, wherein significant presence of mixed wastes were found in landfills</a:t>
            </a:r>
          </a:p>
          <a:p>
            <a:pPr marL="0" indent="0">
              <a:buNone/>
            </a:pPr>
            <a:endParaRPr lang="en-PH" sz="2400" dirty="0"/>
          </a:p>
          <a:p>
            <a:pPr marL="0" indent="0">
              <a:buNone/>
            </a:pPr>
            <a:endParaRPr lang="en-PH" sz="2400" dirty="0"/>
          </a:p>
        </p:txBody>
      </p:sp>
      <p:sp>
        <p:nvSpPr>
          <p:cNvPr id="5" name="Slide Number Placeholder 4"/>
          <p:cNvSpPr>
            <a:spLocks noGrp="1"/>
          </p:cNvSpPr>
          <p:nvPr>
            <p:ph type="sldNum" sz="quarter" idx="12"/>
          </p:nvPr>
        </p:nvSpPr>
        <p:spPr/>
        <p:txBody>
          <a:bodyPr/>
          <a:lstStyle/>
          <a:p>
            <a:fld id="{2B4F3DE5-73D1-4389-96C5-EE17B2611854}" type="slidenum">
              <a:rPr lang="en-PH" smtClean="0"/>
              <a:pPr/>
              <a:t>5</a:t>
            </a:fld>
            <a:endParaRPr lang="en-PH"/>
          </a:p>
        </p:txBody>
      </p:sp>
      <p:pic>
        <p:nvPicPr>
          <p:cNvPr id="7" name="Picture 6"/>
          <p:cNvPicPr>
            <a:picLocks noChangeAspect="1"/>
          </p:cNvPicPr>
          <p:nvPr/>
        </p:nvPicPr>
        <p:blipFill>
          <a:blip r:embed="rId3"/>
          <a:stretch>
            <a:fillRect/>
          </a:stretch>
        </p:blipFill>
        <p:spPr>
          <a:xfrm>
            <a:off x="326608" y="2110503"/>
            <a:ext cx="4211938" cy="2594847"/>
          </a:xfrm>
          <a:prstGeom prst="rect">
            <a:avLst/>
          </a:prstGeom>
        </p:spPr>
      </p:pic>
      <p:pic>
        <p:nvPicPr>
          <p:cNvPr id="8" name="Picture 7"/>
          <p:cNvPicPr>
            <a:picLocks noChangeAspect="1"/>
          </p:cNvPicPr>
          <p:nvPr/>
        </p:nvPicPr>
        <p:blipFill>
          <a:blip r:embed="rId4"/>
          <a:stretch>
            <a:fillRect/>
          </a:stretch>
        </p:blipFill>
        <p:spPr>
          <a:xfrm>
            <a:off x="4689453" y="1881903"/>
            <a:ext cx="4225948" cy="3159204"/>
          </a:xfrm>
          <a:prstGeom prst="rect">
            <a:avLst/>
          </a:prstGeom>
        </p:spPr>
      </p:pic>
      <p:pic>
        <p:nvPicPr>
          <p:cNvPr id="6" name="Picture 5"/>
          <p:cNvPicPr>
            <a:picLocks noChangeAspect="1"/>
          </p:cNvPicPr>
          <p:nvPr/>
        </p:nvPicPr>
        <p:blipFill>
          <a:blip r:embed="rId5"/>
          <a:stretch>
            <a:fillRect/>
          </a:stretch>
        </p:blipFill>
        <p:spPr>
          <a:xfrm rot="1390778">
            <a:off x="522478" y="2196043"/>
            <a:ext cx="2300209" cy="2128286"/>
          </a:xfrm>
          <a:prstGeom prst="ellipse">
            <a:avLst/>
          </a:prstGeom>
        </p:spPr>
      </p:pic>
      <p:pic>
        <p:nvPicPr>
          <p:cNvPr id="10" name="Picture 9"/>
          <p:cNvPicPr>
            <a:picLocks noChangeAspect="1"/>
          </p:cNvPicPr>
          <p:nvPr/>
        </p:nvPicPr>
        <p:blipFill>
          <a:blip r:embed="rId6"/>
          <a:stretch>
            <a:fillRect/>
          </a:stretch>
        </p:blipFill>
        <p:spPr>
          <a:xfrm>
            <a:off x="2835525" y="3028950"/>
            <a:ext cx="1625328" cy="585434"/>
          </a:xfrm>
          <a:prstGeom prst="rect">
            <a:avLst/>
          </a:prstGeom>
        </p:spPr>
      </p:pic>
      <p:pic>
        <p:nvPicPr>
          <p:cNvPr id="11" name="Picture 10"/>
          <p:cNvPicPr>
            <a:picLocks noChangeAspect="1"/>
          </p:cNvPicPr>
          <p:nvPr/>
        </p:nvPicPr>
        <p:blipFill>
          <a:blip r:embed="rId7"/>
          <a:stretch>
            <a:fillRect/>
          </a:stretch>
        </p:blipFill>
        <p:spPr>
          <a:xfrm>
            <a:off x="2793977" y="3105150"/>
            <a:ext cx="1666875" cy="457200"/>
          </a:xfrm>
          <a:prstGeom prst="rect">
            <a:avLst/>
          </a:prstGeom>
        </p:spPr>
      </p:pic>
      <p:sp>
        <p:nvSpPr>
          <p:cNvPr id="12" name="TextBox 11"/>
          <p:cNvSpPr txBox="1"/>
          <p:nvPr/>
        </p:nvSpPr>
        <p:spPr>
          <a:xfrm>
            <a:off x="1888875" y="2620388"/>
            <a:ext cx="778125" cy="276999"/>
          </a:xfrm>
          <a:prstGeom prst="rect">
            <a:avLst/>
          </a:prstGeom>
          <a:noFill/>
        </p:spPr>
        <p:txBody>
          <a:bodyPr wrap="square" rtlCol="0">
            <a:spAutoFit/>
          </a:bodyPr>
          <a:lstStyle/>
          <a:p>
            <a:r>
              <a:rPr lang="en-US" sz="1200" dirty="0">
                <a:solidFill>
                  <a:srgbClr val="002060"/>
                </a:solidFill>
                <a:latin typeface="Bahnschrift" panose="020B0502040204020203" pitchFamily="34" charset="0"/>
              </a:rPr>
              <a:t>71 (12%)</a:t>
            </a:r>
          </a:p>
        </p:txBody>
      </p:sp>
      <p:sp>
        <p:nvSpPr>
          <p:cNvPr id="14" name="TextBox 13"/>
          <p:cNvSpPr txBox="1"/>
          <p:nvPr/>
        </p:nvSpPr>
        <p:spPr>
          <a:xfrm>
            <a:off x="914400" y="3638550"/>
            <a:ext cx="996582" cy="276999"/>
          </a:xfrm>
          <a:prstGeom prst="rect">
            <a:avLst/>
          </a:prstGeom>
          <a:noFill/>
        </p:spPr>
        <p:txBody>
          <a:bodyPr wrap="square" rtlCol="0">
            <a:spAutoFit/>
          </a:bodyPr>
          <a:lstStyle/>
          <a:p>
            <a:r>
              <a:rPr lang="en-US" sz="1200" dirty="0">
                <a:solidFill>
                  <a:schemeClr val="bg2"/>
                </a:solidFill>
                <a:latin typeface="Bahnschrift" panose="020B0502040204020203" pitchFamily="34" charset="0"/>
              </a:rPr>
              <a:t>520 (88%)</a:t>
            </a:r>
          </a:p>
        </p:txBody>
      </p:sp>
    </p:spTree>
    <p:extLst>
      <p:ext uri="{BB962C8B-B14F-4D97-AF65-F5344CB8AC3E}">
        <p14:creationId xmlns:p14="http://schemas.microsoft.com/office/powerpoint/2010/main" val="219691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Key Findings</a:t>
            </a:r>
          </a:p>
        </p:txBody>
      </p:sp>
      <p:sp>
        <p:nvSpPr>
          <p:cNvPr id="3" name="Content Placeholder 2"/>
          <p:cNvSpPr>
            <a:spLocks noGrp="1"/>
          </p:cNvSpPr>
          <p:nvPr>
            <p:ph idx="1"/>
          </p:nvPr>
        </p:nvSpPr>
        <p:spPr/>
        <p:txBody>
          <a:bodyPr>
            <a:normAutofit/>
          </a:bodyPr>
          <a:lstStyle/>
          <a:p>
            <a:pPr marL="0" indent="0">
              <a:buNone/>
            </a:pPr>
            <a:r>
              <a:rPr lang="en-PH" dirty="0"/>
              <a:t>Insufficient waste facilities and landfills to service the LGUs and barangays nationwide</a:t>
            </a:r>
            <a:endParaRPr lang="en-PH" sz="2400" dirty="0"/>
          </a:p>
        </p:txBody>
      </p:sp>
      <p:sp>
        <p:nvSpPr>
          <p:cNvPr id="5" name="Slide Number Placeholder 4"/>
          <p:cNvSpPr>
            <a:spLocks noGrp="1"/>
          </p:cNvSpPr>
          <p:nvPr>
            <p:ph type="sldNum" sz="quarter" idx="12"/>
          </p:nvPr>
        </p:nvSpPr>
        <p:spPr/>
        <p:txBody>
          <a:bodyPr/>
          <a:lstStyle/>
          <a:p>
            <a:fld id="{2B4F3DE5-73D1-4389-96C5-EE17B2611854}" type="slidenum">
              <a:rPr lang="en-PH" smtClean="0"/>
              <a:pPr/>
              <a:t>6</a:t>
            </a:fld>
            <a:endParaRPr lang="en-PH"/>
          </a:p>
        </p:txBody>
      </p:sp>
      <p:graphicFrame>
        <p:nvGraphicFramePr>
          <p:cNvPr id="7" name="Chart 6"/>
          <p:cNvGraphicFramePr>
            <a:graphicFrameLocks/>
          </p:cNvGraphicFramePr>
          <p:nvPr>
            <p:extLst>
              <p:ext uri="{D42A27DB-BD31-4B8C-83A1-F6EECF244321}">
                <p14:modId xmlns:p14="http://schemas.microsoft.com/office/powerpoint/2010/main" val="4011498730"/>
              </p:ext>
            </p:extLst>
          </p:nvPr>
        </p:nvGraphicFramePr>
        <p:xfrm>
          <a:off x="457200" y="1962150"/>
          <a:ext cx="4234387" cy="2841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3617769448"/>
              </p:ext>
            </p:extLst>
          </p:nvPr>
        </p:nvGraphicFramePr>
        <p:xfrm>
          <a:off x="4876800" y="1962150"/>
          <a:ext cx="4038599" cy="284149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rotWithShape="1">
          <a:blip r:embed="rId5"/>
          <a:srcRect t="94164"/>
          <a:stretch/>
        </p:blipFill>
        <p:spPr>
          <a:xfrm>
            <a:off x="463296" y="4895486"/>
            <a:ext cx="7055643" cy="169243"/>
          </a:xfrm>
          <a:prstGeom prst="rect">
            <a:avLst/>
          </a:prstGeom>
        </p:spPr>
      </p:pic>
      <p:sp>
        <p:nvSpPr>
          <p:cNvPr id="10" name="TextBox 9"/>
          <p:cNvSpPr txBox="1"/>
          <p:nvPr/>
        </p:nvSpPr>
        <p:spPr>
          <a:xfrm>
            <a:off x="1073335"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2017</a:t>
            </a:r>
          </a:p>
        </p:txBody>
      </p:sp>
      <p:sp>
        <p:nvSpPr>
          <p:cNvPr id="11" name="TextBox 10"/>
          <p:cNvSpPr txBox="1"/>
          <p:nvPr/>
        </p:nvSpPr>
        <p:spPr>
          <a:xfrm>
            <a:off x="1676400"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2018</a:t>
            </a:r>
          </a:p>
        </p:txBody>
      </p:sp>
      <p:sp>
        <p:nvSpPr>
          <p:cNvPr id="12" name="TextBox 11"/>
          <p:cNvSpPr txBox="1"/>
          <p:nvPr/>
        </p:nvSpPr>
        <p:spPr>
          <a:xfrm>
            <a:off x="2254974"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2019</a:t>
            </a:r>
          </a:p>
        </p:txBody>
      </p:sp>
      <p:sp>
        <p:nvSpPr>
          <p:cNvPr id="13" name="TextBox 12"/>
          <p:cNvSpPr txBox="1"/>
          <p:nvPr/>
        </p:nvSpPr>
        <p:spPr>
          <a:xfrm>
            <a:off x="2833548"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2020</a:t>
            </a:r>
          </a:p>
        </p:txBody>
      </p:sp>
      <p:sp>
        <p:nvSpPr>
          <p:cNvPr id="14" name="TextBox 13"/>
          <p:cNvSpPr txBox="1"/>
          <p:nvPr/>
        </p:nvSpPr>
        <p:spPr>
          <a:xfrm>
            <a:off x="3439878"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2021</a:t>
            </a:r>
          </a:p>
        </p:txBody>
      </p:sp>
      <p:sp>
        <p:nvSpPr>
          <p:cNvPr id="15" name="TextBox 14"/>
          <p:cNvSpPr txBox="1"/>
          <p:nvPr/>
        </p:nvSpPr>
        <p:spPr>
          <a:xfrm>
            <a:off x="5497286"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2017</a:t>
            </a:r>
          </a:p>
        </p:txBody>
      </p:sp>
      <p:sp>
        <p:nvSpPr>
          <p:cNvPr id="16" name="TextBox 15"/>
          <p:cNvSpPr txBox="1"/>
          <p:nvPr/>
        </p:nvSpPr>
        <p:spPr>
          <a:xfrm>
            <a:off x="6090063"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2018</a:t>
            </a:r>
          </a:p>
        </p:txBody>
      </p:sp>
      <p:sp>
        <p:nvSpPr>
          <p:cNvPr id="17" name="TextBox 16"/>
          <p:cNvSpPr txBox="1"/>
          <p:nvPr/>
        </p:nvSpPr>
        <p:spPr>
          <a:xfrm>
            <a:off x="6716486"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2019</a:t>
            </a:r>
          </a:p>
        </p:txBody>
      </p:sp>
      <p:sp>
        <p:nvSpPr>
          <p:cNvPr id="18" name="TextBox 17"/>
          <p:cNvSpPr txBox="1"/>
          <p:nvPr/>
        </p:nvSpPr>
        <p:spPr>
          <a:xfrm>
            <a:off x="7315200"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2020</a:t>
            </a:r>
          </a:p>
        </p:txBody>
      </p:sp>
      <p:sp>
        <p:nvSpPr>
          <p:cNvPr id="19" name="TextBox 18"/>
          <p:cNvSpPr txBox="1"/>
          <p:nvPr/>
        </p:nvSpPr>
        <p:spPr>
          <a:xfrm>
            <a:off x="7913914" y="3790950"/>
            <a:ext cx="522514" cy="276999"/>
          </a:xfrm>
          <a:prstGeom prst="rect">
            <a:avLst/>
          </a:prstGeom>
          <a:solidFill>
            <a:schemeClr val="bg1"/>
          </a:solidFill>
        </p:spPr>
        <p:txBody>
          <a:bodyPr wrap="square" rtlCol="0">
            <a:spAutoFit/>
          </a:bodyPr>
          <a:lstStyle/>
          <a:p>
            <a:r>
              <a:rPr lang="en-US" sz="1200" dirty="0">
                <a:solidFill>
                  <a:schemeClr val="tx1">
                    <a:lumMod val="75000"/>
                    <a:lumOff val="25000"/>
                  </a:schemeClr>
                </a:solidFill>
                <a:latin typeface="Bahnschrift" panose="020B0502040204020203" pitchFamily="34" charset="0"/>
                <a:cs typeface="Arial" panose="020B0604020202020204" pitchFamily="34" charset="0"/>
              </a:rPr>
              <a:t>2021</a:t>
            </a:r>
          </a:p>
        </p:txBody>
      </p:sp>
    </p:spTree>
    <p:extLst>
      <p:ext uri="{BB962C8B-B14F-4D97-AF65-F5344CB8AC3E}">
        <p14:creationId xmlns:p14="http://schemas.microsoft.com/office/powerpoint/2010/main" val="294999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Key Findings</a:t>
            </a:r>
          </a:p>
        </p:txBody>
      </p:sp>
      <p:sp>
        <p:nvSpPr>
          <p:cNvPr id="3" name="Content Placeholder 2"/>
          <p:cNvSpPr>
            <a:spLocks noGrp="1"/>
          </p:cNvSpPr>
          <p:nvPr>
            <p:ph idx="1"/>
          </p:nvPr>
        </p:nvSpPr>
        <p:spPr/>
        <p:txBody>
          <a:bodyPr>
            <a:normAutofit/>
          </a:bodyPr>
          <a:lstStyle/>
          <a:p>
            <a:pPr marL="0" indent="0">
              <a:buNone/>
            </a:pPr>
            <a:r>
              <a:rPr lang="en-PH" sz="2000" dirty="0"/>
              <a:t>Progress in the attainment of Sustainable Development Goal (SDG) 12.5 has not yet been monitored and tracked by the government</a:t>
            </a:r>
            <a:endParaRPr lang="en-PH" sz="2400" dirty="0"/>
          </a:p>
        </p:txBody>
      </p:sp>
      <p:sp>
        <p:nvSpPr>
          <p:cNvPr id="5" name="Slide Number Placeholder 4"/>
          <p:cNvSpPr>
            <a:spLocks noGrp="1"/>
          </p:cNvSpPr>
          <p:nvPr>
            <p:ph type="sldNum" sz="quarter" idx="12"/>
          </p:nvPr>
        </p:nvSpPr>
        <p:spPr/>
        <p:txBody>
          <a:bodyPr/>
          <a:lstStyle/>
          <a:p>
            <a:fld id="{2B4F3DE5-73D1-4389-96C5-EE17B2611854}" type="slidenum">
              <a:rPr lang="en-PH" smtClean="0"/>
              <a:pPr/>
              <a:t>7</a:t>
            </a:fld>
            <a:endParaRPr lang="en-PH"/>
          </a:p>
        </p:txBody>
      </p:sp>
      <p:pic>
        <p:nvPicPr>
          <p:cNvPr id="6" name="Picture 5">
            <a:extLst>
              <a:ext uri="{FF2B5EF4-FFF2-40B4-BE49-F238E27FC236}">
                <a16:creationId xmlns:a16="http://schemas.microsoft.com/office/drawing/2014/main" id="{D9DAEB3F-1984-0F70-005F-F71D3A1F8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038350"/>
            <a:ext cx="1600200" cy="2487440"/>
          </a:xfrm>
          <a:prstGeom prst="rect">
            <a:avLst/>
          </a:prstGeom>
          <a:ln>
            <a:solidFill>
              <a:schemeClr val="bg2">
                <a:lumMod val="75000"/>
              </a:schemeClr>
            </a:solidFill>
          </a:ln>
        </p:spPr>
      </p:pic>
      <p:graphicFrame>
        <p:nvGraphicFramePr>
          <p:cNvPr id="8" name="Table 7"/>
          <p:cNvGraphicFramePr>
            <a:graphicFrameLocks noGrp="1"/>
          </p:cNvGraphicFramePr>
          <p:nvPr>
            <p:extLst>
              <p:ext uri="{D42A27DB-BD31-4B8C-83A1-F6EECF244321}">
                <p14:modId xmlns:p14="http://schemas.microsoft.com/office/powerpoint/2010/main" val="4255468384"/>
              </p:ext>
            </p:extLst>
          </p:nvPr>
        </p:nvGraphicFramePr>
        <p:xfrm>
          <a:off x="3124200" y="2038350"/>
          <a:ext cx="4572000" cy="2505660"/>
        </p:xfrm>
        <a:graphic>
          <a:graphicData uri="http://schemas.openxmlformats.org/drawingml/2006/table">
            <a:tbl>
              <a:tblPr firstRow="1" bandRow="1">
                <a:tableStyleId>{5940675A-B579-460E-94D1-54222C63F5DA}</a:tableStyleId>
              </a:tblPr>
              <a:tblGrid>
                <a:gridCol w="3602182">
                  <a:extLst>
                    <a:ext uri="{9D8B030D-6E8A-4147-A177-3AD203B41FA5}">
                      <a16:colId xmlns:a16="http://schemas.microsoft.com/office/drawing/2014/main" val="1408841561"/>
                    </a:ext>
                  </a:extLst>
                </a:gridCol>
                <a:gridCol w="969818">
                  <a:extLst>
                    <a:ext uri="{9D8B030D-6E8A-4147-A177-3AD203B41FA5}">
                      <a16:colId xmlns:a16="http://schemas.microsoft.com/office/drawing/2014/main" val="2760116956"/>
                    </a:ext>
                  </a:extLst>
                </a:gridCol>
              </a:tblGrid>
              <a:tr h="621860">
                <a:tc>
                  <a:txBody>
                    <a:bodyPr/>
                    <a:lstStyle/>
                    <a:p>
                      <a:r>
                        <a:rPr lang="en-US" i="0" dirty="0">
                          <a:latin typeface="Bahnschrift" panose="020B0502040204020203" pitchFamily="34" charset="0"/>
                        </a:rPr>
                        <a:t>No. of Barangays Nationwide</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a:r>
                        <a:rPr lang="en-US" i="0" dirty="0">
                          <a:latin typeface="Bahnschrift" panose="020B0502040204020203" pitchFamily="34" charset="0"/>
                        </a:rPr>
                        <a:t>42,046</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99483058"/>
                  </a:ext>
                </a:extLst>
              </a:tr>
              <a:tr h="621860">
                <a:tc>
                  <a:txBody>
                    <a:bodyPr/>
                    <a:lstStyle/>
                    <a:p>
                      <a:r>
                        <a:rPr lang="en-US" i="0" dirty="0">
                          <a:latin typeface="Bahnschrift" panose="020B0502040204020203" pitchFamily="34" charset="0"/>
                        </a:rPr>
                        <a:t>Agency-funded</a:t>
                      </a:r>
                      <a:r>
                        <a:rPr lang="en-US" i="0" baseline="0" dirty="0">
                          <a:latin typeface="Bahnschrift" panose="020B0502040204020203" pitchFamily="34" charset="0"/>
                        </a:rPr>
                        <a:t> MRFs</a:t>
                      </a:r>
                      <a:endParaRPr lang="en-US" i="0" dirty="0">
                        <a:latin typeface="Bahnschrift" panose="020B0502040204020203"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a:r>
                        <a:rPr lang="en-US" i="0" dirty="0">
                          <a:latin typeface="Bahnschrift" panose="020B0502040204020203" pitchFamily="34" charset="0"/>
                        </a:rPr>
                        <a:t>1,840</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25645053"/>
                  </a:ext>
                </a:extLst>
              </a:tr>
              <a:tr h="621860">
                <a:tc>
                  <a:txBody>
                    <a:bodyPr/>
                    <a:lstStyle/>
                    <a:p>
                      <a:r>
                        <a:rPr lang="en-US" i="0" dirty="0">
                          <a:latin typeface="Bahnschrift" panose="020B0502040204020203" pitchFamily="34" charset="0"/>
                        </a:rPr>
                        <a:t>      Operational MRFs</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r"/>
                      <a:r>
                        <a:rPr lang="en-US" i="0" dirty="0">
                          <a:latin typeface="Bahnschrift" panose="020B0502040204020203" pitchFamily="34" charset="0"/>
                        </a:rPr>
                        <a:t>63.64%</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43670704"/>
                  </a:ext>
                </a:extLst>
              </a:tr>
              <a:tr h="621860">
                <a:tc>
                  <a:txBody>
                    <a:bodyPr/>
                    <a:lstStyle/>
                    <a:p>
                      <a:r>
                        <a:rPr lang="en-US" i="0" dirty="0">
                          <a:latin typeface="Bahnschrift" panose="020B0502040204020203" pitchFamily="34" charset="0"/>
                        </a:rPr>
                        <a:t>      Operational MRFs</a:t>
                      </a:r>
                      <a:r>
                        <a:rPr lang="en-US" i="0" baseline="0" dirty="0">
                          <a:latin typeface="Bahnschrift" panose="020B0502040204020203" pitchFamily="34" charset="0"/>
                        </a:rPr>
                        <a:t> with </a:t>
                      </a:r>
                    </a:p>
                    <a:p>
                      <a:r>
                        <a:rPr lang="en-US" i="0" baseline="0" dirty="0">
                          <a:latin typeface="Bahnschrift" panose="020B0502040204020203" pitchFamily="34" charset="0"/>
                        </a:rPr>
                        <a:t>      Complete Data</a:t>
                      </a:r>
                      <a:endParaRPr lang="en-US" i="0" dirty="0">
                        <a:latin typeface="Bahnschrift" panose="020B0502040204020203"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r"/>
                      <a:r>
                        <a:rPr lang="en-US" i="0" dirty="0">
                          <a:latin typeface="Bahnschrift" panose="020B0502040204020203" pitchFamily="34" charset="0"/>
                        </a:rPr>
                        <a:t>40.76%</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764981413"/>
                  </a:ext>
                </a:extLst>
              </a:tr>
            </a:tbl>
          </a:graphicData>
        </a:graphic>
      </p:graphicFrame>
    </p:spTree>
    <p:extLst>
      <p:ext uri="{BB962C8B-B14F-4D97-AF65-F5344CB8AC3E}">
        <p14:creationId xmlns:p14="http://schemas.microsoft.com/office/powerpoint/2010/main" val="413668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PH" sz="2000" dirty="0"/>
              <a:t>The Solid Waste Management Fund, which is a special account in the National Treasury </a:t>
            </a:r>
            <a:r>
              <a:rPr lang="en-PH" dirty="0"/>
              <a:t>intended to fund the approved the SWM plans of LGUs was not established.</a:t>
            </a:r>
            <a:endParaRPr lang="en-PH" sz="2400" dirty="0"/>
          </a:p>
          <a:p>
            <a:pPr marL="0" indent="0">
              <a:buNone/>
            </a:pPr>
            <a:endParaRPr lang="en-PH" dirty="0"/>
          </a:p>
          <a:p>
            <a:pPr marL="0" indent="0">
              <a:buNone/>
            </a:pPr>
            <a:r>
              <a:rPr lang="en-PH" dirty="0"/>
              <a:t>Likewise, the non-establishment of the National Ecology Center for 20 years formed a vast gap in the effective and efficient administration of the Program.</a:t>
            </a:r>
          </a:p>
        </p:txBody>
      </p:sp>
      <p:sp>
        <p:nvSpPr>
          <p:cNvPr id="2" name="Title 1"/>
          <p:cNvSpPr>
            <a:spLocks noGrp="1"/>
          </p:cNvSpPr>
          <p:nvPr>
            <p:ph type="title"/>
          </p:nvPr>
        </p:nvSpPr>
        <p:spPr/>
        <p:txBody>
          <a:bodyPr>
            <a:noAutofit/>
          </a:bodyPr>
          <a:lstStyle/>
          <a:p>
            <a:pPr algn="l"/>
            <a:r>
              <a:rPr lang="en-PH" sz="2800" dirty="0"/>
              <a:t>Key Findings</a:t>
            </a:r>
          </a:p>
        </p:txBody>
      </p:sp>
      <p:sp>
        <p:nvSpPr>
          <p:cNvPr id="5" name="Slide Number Placeholder 4"/>
          <p:cNvSpPr>
            <a:spLocks noGrp="1"/>
          </p:cNvSpPr>
          <p:nvPr>
            <p:ph type="sldNum" sz="quarter" idx="12"/>
          </p:nvPr>
        </p:nvSpPr>
        <p:spPr/>
        <p:txBody>
          <a:bodyPr/>
          <a:lstStyle/>
          <a:p>
            <a:fld id="{2B4F3DE5-73D1-4389-96C5-EE17B2611854}" type="slidenum">
              <a:rPr lang="en-PH" smtClean="0"/>
              <a:pPr/>
              <a:t>8</a:t>
            </a:fld>
            <a:endParaRPr lang="en-PH" dirty="0"/>
          </a:p>
        </p:txBody>
      </p:sp>
    </p:spTree>
    <p:extLst>
      <p:ext uri="{BB962C8B-B14F-4D97-AF65-F5344CB8AC3E}">
        <p14:creationId xmlns:p14="http://schemas.microsoft.com/office/powerpoint/2010/main" val="2697019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PH" sz="2800" dirty="0"/>
              <a:t>Key Findings</a:t>
            </a:r>
          </a:p>
        </p:txBody>
      </p:sp>
      <p:sp>
        <p:nvSpPr>
          <p:cNvPr id="3" name="Content Placeholder 2"/>
          <p:cNvSpPr>
            <a:spLocks noGrp="1"/>
          </p:cNvSpPr>
          <p:nvPr>
            <p:ph idx="1"/>
          </p:nvPr>
        </p:nvSpPr>
        <p:spPr/>
        <p:txBody>
          <a:bodyPr>
            <a:normAutofit/>
          </a:bodyPr>
          <a:lstStyle/>
          <a:p>
            <a:pPr marL="0" indent="0">
              <a:buNone/>
            </a:pPr>
            <a:r>
              <a:rPr lang="en-PH" dirty="0"/>
              <a:t>Fragmentations in the program implementation causing non-delivery of proper operationalization</a:t>
            </a:r>
          </a:p>
          <a:p>
            <a:r>
              <a:rPr lang="en-PH" dirty="0"/>
              <a:t>Horizontal integration (overlap in beneficiaries receiving SWM equipment due to lack of coordination among implementing agencies)</a:t>
            </a:r>
          </a:p>
          <a:p>
            <a:r>
              <a:rPr lang="en-PH" dirty="0"/>
              <a:t>Vertical integration (unutilized equipment downloaded to local government units due to absence of electricity lines or incompatible power connection)</a:t>
            </a:r>
          </a:p>
        </p:txBody>
      </p:sp>
      <p:sp>
        <p:nvSpPr>
          <p:cNvPr id="5" name="Slide Number Placeholder 4"/>
          <p:cNvSpPr>
            <a:spLocks noGrp="1"/>
          </p:cNvSpPr>
          <p:nvPr>
            <p:ph type="sldNum" sz="quarter" idx="12"/>
          </p:nvPr>
        </p:nvSpPr>
        <p:spPr/>
        <p:txBody>
          <a:bodyPr/>
          <a:lstStyle/>
          <a:p>
            <a:fld id="{2B4F3DE5-73D1-4389-96C5-EE17B2611854}" type="slidenum">
              <a:rPr lang="en-PH" smtClean="0"/>
              <a:pPr/>
              <a:t>9</a:t>
            </a:fld>
            <a:endParaRPr lang="en-PH" dirty="0"/>
          </a:p>
        </p:txBody>
      </p:sp>
    </p:spTree>
    <p:extLst>
      <p:ext uri="{BB962C8B-B14F-4D97-AF65-F5344CB8AC3E}">
        <p14:creationId xmlns:p14="http://schemas.microsoft.com/office/powerpoint/2010/main" val="917449335"/>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2060"/>
      </a:dk2>
      <a:lt2>
        <a:srgbClr val="FFC000"/>
      </a:lt2>
      <a:accent1>
        <a:srgbClr val="002D89"/>
      </a:accent1>
      <a:accent2>
        <a:srgbClr val="0042C7"/>
      </a:accent2>
      <a:accent3>
        <a:srgbClr val="2F75FF"/>
      </a:accent3>
      <a:accent4>
        <a:srgbClr val="97BAFF"/>
      </a:accent4>
      <a:accent5>
        <a:srgbClr val="D5E3FF"/>
      </a:accent5>
      <a:accent6>
        <a:srgbClr val="4D4D4D"/>
      </a:accent6>
      <a:hlink>
        <a:srgbClr val="5F5F5F"/>
      </a:hlink>
      <a:folHlink>
        <a:srgbClr val="91919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On-screen Show (16:9)</PresentationFormat>
  <Paragraphs>167</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Bahnschrift</vt:lpstr>
      <vt:lpstr>Calibri</vt:lpstr>
      <vt:lpstr>Franklin Gothic Book</vt:lpstr>
      <vt:lpstr>Franklin Gothic Medium</vt:lpstr>
      <vt:lpstr>Office Theme</vt:lpstr>
      <vt:lpstr>SAI Philippines: Performance Audit of the Solid Waste Management Program (SWMP)</vt:lpstr>
      <vt:lpstr>Audit Topic/Subject Matter</vt:lpstr>
      <vt:lpstr>Audit Objective</vt:lpstr>
      <vt:lpstr>AUDIT FINDINGS</vt:lpstr>
      <vt:lpstr>Key Findings</vt:lpstr>
      <vt:lpstr>Key Findings</vt:lpstr>
      <vt:lpstr>Key Findings</vt:lpstr>
      <vt:lpstr>Key Findings</vt:lpstr>
      <vt:lpstr>Key Findings</vt:lpstr>
      <vt:lpstr>Key Findings</vt:lpstr>
      <vt:lpstr>AUDIT EXPERIENCES</vt:lpstr>
      <vt:lpstr>Immersion on the Ground</vt:lpstr>
      <vt:lpstr>Audit During COVID-19 Pandemic</vt:lpstr>
      <vt:lpstr>Exploring Data Sources</vt:lpstr>
      <vt:lpstr>Gathering Environmental Data Through Geotagging</vt:lpstr>
      <vt:lpstr>Gathering Environmental Data Through Geotagging</vt:lpstr>
      <vt:lpstr>Working with Multi-Stakeholders</vt:lpstr>
      <vt:lpstr>Working with Multi-Stakeholders – LGU officials</vt:lpstr>
      <vt:lpstr>Working with Multi-Stakeholders – Waste Facility Workers</vt:lpstr>
      <vt:lpstr>Working with Multi-Stakeholders – Survey Respondents</vt:lpstr>
      <vt:lpstr>Media Coverage of the Results of Performance Audit of SWMP</vt:lpstr>
      <vt:lpstr>Media Coverage of the Results of Performance Audit of SWMP</vt:lpstr>
      <vt:lpstr>FINAL THOUGHTS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2022-02-08T13:46:11Z</dcterms:created>
  <dcterms:modified xsi:type="dcterms:W3CDTF">2023-05-30T07:27:22Z</dcterms:modified>
</cp:coreProperties>
</file>