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89641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b="0">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lvl1pPr>
              <a:defRPr b="0">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lvl1pPr>
              <a:defRPr b="0">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6172200" y="1681163"/>
            <a:ext cx="5183188" cy="823913"/>
          </a:xfrm>
          <a:prstGeom prst="rect">
            <a:avLst/>
          </a:prstGeom>
        </p:spPr>
        <p:txBody>
          <a:bodyPr anchor="b"/>
          <a:lstStyle/>
          <a:p>
            <a:pPr marL="0" indent="0" rtl="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lvl1pPr>
              <a:defRPr b="0">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lvl1pPr>
              <a:defRPr b="0">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lvl1pPr>
              <a:defRPr b="0">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839787" y="2057400"/>
            <a:ext cx="3932238" cy="3811588"/>
          </a:xfrm>
          <a:prstGeom prst="rect">
            <a:avLst/>
          </a:prstGeom>
        </p:spPr>
        <p:txBody>
          <a:bodyPr/>
          <a:lstStyle/>
          <a:p>
            <a:pPr marL="0" indent="0" rtl="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lvl1pPr>
              <a:defRPr b="0">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lvl1pPr>
              <a:defRPr b="0">
                <a:solidFill>
                  <a:srgbClr val="888888"/>
                </a:solidFill>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rtl="1">
              <a:defRPr/>
            </a:lvl1p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rtl="1">
              <a:defRPr/>
            </a:lvl1pPr>
            <a:lvl2pPr rtl="1">
              <a:defRPr/>
            </a:lvl2pPr>
            <a:lvl3pPr rtl="1">
              <a:defRPr/>
            </a:lvl3pPr>
            <a:lvl4pPr rtl="1">
              <a:defRPr/>
            </a:lvl4pPr>
            <a:lvl5pPr rtl="1">
              <a:defRPr/>
            </a:lvl5p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6" y="6404292"/>
            <a:ext cx="258624" cy="269241"/>
          </a:xfrm>
          <a:prstGeom prst="rect">
            <a:avLst/>
          </a:prstGeom>
          <a:ln w="12700">
            <a:miter lim="400000"/>
          </a:ln>
        </p:spPr>
        <p:txBody>
          <a:bodyPr wrap="none" lIns="45719" rIns="45719" anchor="ctr">
            <a:spAutoFit/>
          </a:bodyPr>
          <a:lstStyle>
            <a:lvl1pPr algn="r">
              <a:defRPr sz="1200" b="1"/>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4.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5.tif"/><Relationship Id="rId3" Type="http://schemas.openxmlformats.org/officeDocument/2006/relationships/image" Target="../media/image11.tif"/><Relationship Id="rId7" Type="http://schemas.openxmlformats.org/officeDocument/2006/relationships/image" Target="../media/image14.tif"/><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13.tif"/><Relationship Id="rId4" Type="http://schemas.openxmlformats.org/officeDocument/2006/relationships/image" Target="../media/image12.tif"/></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resentation 01.jpg" descr="presentation 01.jpg"/>
          <p:cNvPicPr>
            <a:picLocks noChangeAspect="1"/>
          </p:cNvPicPr>
          <p:nvPr/>
        </p:nvPicPr>
        <p:blipFill>
          <a:blip r:embed="rId2">
            <a:extLst/>
          </a:blip>
          <a:stretch>
            <a:fillRect/>
          </a:stretch>
        </p:blipFill>
        <p:spPr>
          <a:xfrm>
            <a:off x="1269" y="0"/>
            <a:ext cx="12189462" cy="6858001"/>
          </a:xfrm>
          <a:prstGeom prst="rect">
            <a:avLst/>
          </a:prstGeom>
          <a:ln w="12700">
            <a:miter lim="400000"/>
          </a:ln>
        </p:spPr>
      </p:pic>
      <p:sp>
        <p:nvSpPr>
          <p:cNvPr id="95" name="TextBox 4"/>
          <p:cNvSpPr txBox="1"/>
          <p:nvPr/>
        </p:nvSpPr>
        <p:spPr>
          <a:xfrm>
            <a:off x="5662392" y="1747541"/>
            <a:ext cx="4868605" cy="1631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2500">
                <a:solidFill>
                  <a:srgbClr val="806000"/>
                </a:solidFill>
                <a:latin typeface="Avenir Book"/>
                <a:ea typeface="Avenir Book"/>
                <a:cs typeface="Avenir Book"/>
                <a:sym typeface="Avenir Book"/>
              </a:defRPr>
            </a:pPr>
            <a:r>
              <a:rPr dirty="0"/>
              <a:t>SAI Kuwait’s</a:t>
            </a:r>
            <a:r>
              <a:rPr lang="en-US" dirty="0"/>
              <a:t> Country Paper on the Topic:</a:t>
            </a:r>
          </a:p>
          <a:p>
            <a:pPr algn="ctr">
              <a:defRPr sz="2500">
                <a:solidFill>
                  <a:srgbClr val="806000"/>
                </a:solidFill>
                <a:latin typeface="Avenir Book"/>
                <a:ea typeface="Avenir Book"/>
                <a:cs typeface="Avenir Book"/>
                <a:sym typeface="Avenir Book"/>
              </a:defRPr>
            </a:pPr>
            <a:r>
              <a:rPr dirty="0"/>
              <a:t> </a:t>
            </a:r>
            <a:r>
              <a:rPr lang="en-US" dirty="0"/>
              <a:t>"Responding to Climate Change and Environmental Protection Audit”</a:t>
            </a:r>
            <a:endParaRPr dirty="0"/>
          </a:p>
        </p:txBody>
      </p:sp>
      <p:sp>
        <p:nvSpPr>
          <p:cNvPr id="96" name="TextBox 5"/>
          <p:cNvSpPr txBox="1"/>
          <p:nvPr/>
        </p:nvSpPr>
        <p:spPr>
          <a:xfrm>
            <a:off x="5912595" y="5639941"/>
            <a:ext cx="5842461" cy="784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500">
                <a:solidFill>
                  <a:srgbClr val="858687"/>
                </a:solidFill>
                <a:latin typeface="Avenir Medium"/>
                <a:ea typeface="Avenir Medium"/>
                <a:cs typeface="Avenir Medium"/>
                <a:sym typeface="Avenir Medium"/>
              </a:defRPr>
            </a:pPr>
            <a:r>
              <a:rPr dirty="0"/>
              <a:t>Presented by:</a:t>
            </a:r>
          </a:p>
          <a:p>
            <a:pPr>
              <a:defRPr sz="1500">
                <a:solidFill>
                  <a:srgbClr val="858687"/>
                </a:solidFill>
                <a:latin typeface="Avenir Medium"/>
                <a:ea typeface="Avenir Medium"/>
                <a:cs typeface="Avenir Medium"/>
                <a:sym typeface="Avenir Medium"/>
              </a:defRPr>
            </a:pPr>
            <a:r>
              <a:rPr lang="en-US" dirty="0"/>
              <a:t>Mr. Sultan Al-</a:t>
            </a:r>
            <a:r>
              <a:rPr lang="en-US" dirty="0" err="1"/>
              <a:t>Otaibi</a:t>
            </a:r>
            <a:r>
              <a:rPr lang="en-US" dirty="0"/>
              <a:t> – Controller of Performance Audit Department</a:t>
            </a:r>
            <a:endParaRPr lang="ar-KW" dirty="0"/>
          </a:p>
          <a:p>
            <a:pPr>
              <a:defRPr sz="1500">
                <a:solidFill>
                  <a:srgbClr val="858687"/>
                </a:solidFill>
                <a:latin typeface="Avenir Medium"/>
                <a:ea typeface="Avenir Medium"/>
                <a:cs typeface="Avenir Medium"/>
                <a:sym typeface="Avenir Medium"/>
              </a:defRPr>
            </a:pPr>
            <a:r>
              <a:rPr dirty="0"/>
              <a:t>Mr. Talal Al-Wuhaib  – </a:t>
            </a:r>
            <a:r>
              <a:rPr lang="en-US" dirty="0"/>
              <a:t>Lead</a:t>
            </a:r>
            <a:r>
              <a:rPr dirty="0"/>
              <a:t> Auditor</a:t>
            </a:r>
          </a:p>
        </p:txBody>
      </p:sp>
      <p:sp>
        <p:nvSpPr>
          <p:cNvPr id="97" name="TextBox 6"/>
          <p:cNvSpPr txBox="1"/>
          <p:nvPr/>
        </p:nvSpPr>
        <p:spPr>
          <a:xfrm>
            <a:off x="828192" y="2731584"/>
            <a:ext cx="3174466" cy="5539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ctr">
              <a:defRPr sz="1500">
                <a:solidFill>
                  <a:srgbClr val="858687"/>
                </a:solidFill>
                <a:latin typeface="Avenir Medium"/>
                <a:ea typeface="Avenir Medium"/>
                <a:cs typeface="Avenir Medium"/>
                <a:sym typeface="Avenir Medium"/>
              </a:defRPr>
            </a:pPr>
            <a:r>
              <a:rPr lang="en-US" dirty="0"/>
              <a:t>ASOSAI WGEA 9</a:t>
            </a:r>
            <a:r>
              <a:rPr lang="en-US" baseline="30000" dirty="0"/>
              <a:t>th</a:t>
            </a:r>
            <a:r>
              <a:rPr dirty="0"/>
              <a:t> </a:t>
            </a:r>
            <a:r>
              <a:rPr lang="en-US" dirty="0"/>
              <a:t>Seminar and Meeting</a:t>
            </a:r>
          </a:p>
          <a:p>
            <a:pPr algn="ctr">
              <a:defRPr sz="1500">
                <a:solidFill>
                  <a:srgbClr val="858687"/>
                </a:solidFill>
                <a:latin typeface="Avenir Medium"/>
                <a:ea typeface="Avenir Medium"/>
                <a:cs typeface="Avenir Medium"/>
                <a:sym typeface="Avenir Medium"/>
              </a:defRPr>
            </a:pPr>
            <a:r>
              <a:rPr dirty="0"/>
              <a:t> </a:t>
            </a:r>
            <a:r>
              <a:rPr lang="en-US" dirty="0"/>
              <a:t>Kazakhstan, 23</a:t>
            </a:r>
            <a:r>
              <a:rPr dirty="0"/>
              <a:t> – </a:t>
            </a:r>
            <a:r>
              <a:rPr lang="en-US" dirty="0"/>
              <a:t>25</a:t>
            </a:r>
            <a:r>
              <a:rPr dirty="0"/>
              <a:t> </a:t>
            </a:r>
            <a:r>
              <a:rPr lang="en-US" dirty="0"/>
              <a:t>August</a:t>
            </a:r>
            <a:r>
              <a:rPr dirty="0"/>
              <a:t> </a:t>
            </a:r>
            <a:r>
              <a:rPr lang="en-US" dirty="0"/>
              <a:t>2023</a:t>
            </a:r>
            <a:endParaRPr dirty="0"/>
          </a:p>
        </p:txBody>
      </p:sp>
      <p:pic>
        <p:nvPicPr>
          <p:cNvPr id="99" name="Image" descr="Image"/>
          <p:cNvPicPr>
            <a:picLocks noChangeAspect="1"/>
          </p:cNvPicPr>
          <p:nvPr/>
        </p:nvPicPr>
        <p:blipFill>
          <a:blip r:embed="rId3">
            <a:extLst/>
          </a:blip>
          <a:stretch>
            <a:fillRect/>
          </a:stretch>
        </p:blipFill>
        <p:spPr>
          <a:xfrm>
            <a:off x="1880579" y="1116228"/>
            <a:ext cx="1019172" cy="1195769"/>
          </a:xfrm>
          <a:prstGeom prst="rect">
            <a:avLst/>
          </a:prstGeom>
          <a:ln w="12700" cap="flat">
            <a:noFill/>
            <a:miter lim="400000"/>
          </a:ln>
          <a:effectLst/>
        </p:spPr>
      </p:pic>
      <p:sp>
        <p:nvSpPr>
          <p:cNvPr id="101" name="Line"/>
          <p:cNvSpPr/>
          <p:nvPr/>
        </p:nvSpPr>
        <p:spPr>
          <a:xfrm>
            <a:off x="1056690" y="2418079"/>
            <a:ext cx="2641550" cy="1"/>
          </a:xfrm>
          <a:prstGeom prst="line">
            <a:avLst/>
          </a:prstGeom>
          <a:ln w="12700">
            <a:solidFill>
              <a:srgbClr val="FFFFFF"/>
            </a:solidFill>
            <a:miter/>
          </a:ln>
        </p:spPr>
        <p:txBody>
          <a:bodyPr lIns="45719" rIns="45719"/>
          <a:lstStyle/>
          <a:p>
            <a:endParaRPr/>
          </a:p>
        </p:txBody>
      </p:sp>
      <p:sp>
        <p:nvSpPr>
          <p:cNvPr id="102" name="Line"/>
          <p:cNvSpPr/>
          <p:nvPr/>
        </p:nvSpPr>
        <p:spPr>
          <a:xfrm>
            <a:off x="1069390" y="2499360"/>
            <a:ext cx="2641550" cy="1"/>
          </a:xfrm>
          <a:prstGeom prst="line">
            <a:avLst/>
          </a:prstGeom>
          <a:ln w="25400">
            <a:solidFill>
              <a:srgbClr val="FFFFFF"/>
            </a:solidFill>
            <a:custDash>
              <a:ds d="200000" sp="200000"/>
            </a:custDash>
            <a:miter lim="400000"/>
          </a:ln>
        </p:spPr>
        <p:txBody>
          <a:bodyPr lIns="45719" rIns="45719"/>
          <a:lstStyle/>
          <a:p>
            <a:endParaRPr/>
          </a:p>
        </p:txBody>
      </p:sp>
      <p:pic>
        <p:nvPicPr>
          <p:cNvPr id="1026" name="Picture 2" descr="ASOSAI_">
            <a:extLst>
              <a:ext uri="{FF2B5EF4-FFF2-40B4-BE49-F238E27FC236}">
                <a16:creationId xmlns:a16="http://schemas.microsoft.com/office/drawing/2014/main" id="{C84694D1-3B36-40B5-A335-3E43DBEED9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845" y="924387"/>
            <a:ext cx="5219700" cy="714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 name="Content Placeholder 3" descr="Content Placeholder 3"/>
          <p:cNvPicPr>
            <a:picLocks noChangeAspect="1"/>
          </p:cNvPicPr>
          <p:nvPr/>
        </p:nvPicPr>
        <p:blipFill>
          <a:blip r:embed="rId2">
            <a:extLst/>
          </a:blip>
          <a:stretch>
            <a:fillRect/>
          </a:stretch>
        </p:blipFill>
        <p:spPr>
          <a:xfrm>
            <a:off x="0" y="857"/>
            <a:ext cx="12192000" cy="6857143"/>
          </a:xfrm>
          <a:prstGeom prst="rect">
            <a:avLst/>
          </a:prstGeom>
          <a:ln w="12700">
            <a:miter lim="400000"/>
          </a:ln>
        </p:spPr>
      </p:pic>
      <p:sp>
        <p:nvSpPr>
          <p:cNvPr id="232" name="Title 1"/>
          <p:cNvSpPr txBox="1"/>
          <p:nvPr/>
        </p:nvSpPr>
        <p:spPr>
          <a:xfrm>
            <a:off x="1361440" y="1080697"/>
            <a:ext cx="3570280" cy="8900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lgn="ctr">
              <a:lnSpc>
                <a:spcPct val="90000"/>
              </a:lnSpc>
              <a:defRPr sz="3500">
                <a:solidFill>
                  <a:srgbClr val="806000"/>
                </a:solidFill>
                <a:latin typeface="Avenir Medium"/>
                <a:ea typeface="Avenir Medium"/>
                <a:cs typeface="Avenir Medium"/>
                <a:sym typeface="Avenir Medium"/>
              </a:defRPr>
            </a:lvl1pPr>
          </a:lstStyle>
          <a:p>
            <a:r>
              <a:t>Audit Conclusion</a:t>
            </a:r>
          </a:p>
        </p:txBody>
      </p:sp>
      <p:sp>
        <p:nvSpPr>
          <p:cNvPr id="233" name="Slide Number Placeholder 4"/>
          <p:cNvSpPr txBox="1">
            <a:spLocks noGrp="1"/>
          </p:cNvSpPr>
          <p:nvPr>
            <p:ph type="sldNum" sz="quarter" idx="2"/>
          </p:nvPr>
        </p:nvSpPr>
        <p:spPr>
          <a:xfrm>
            <a:off x="11095176" y="6404292"/>
            <a:ext cx="258624"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10</a:t>
            </a:fld>
            <a:endParaRPr/>
          </a:p>
        </p:txBody>
      </p:sp>
      <p:grpSp>
        <p:nvGrpSpPr>
          <p:cNvPr id="254" name="Diagram 10"/>
          <p:cNvGrpSpPr/>
          <p:nvPr/>
        </p:nvGrpSpPr>
        <p:grpSpPr>
          <a:xfrm>
            <a:off x="6422089" y="1001792"/>
            <a:ext cx="4373955" cy="3780335"/>
            <a:chOff x="0" y="0"/>
            <a:chExt cx="4373954" cy="3780334"/>
          </a:xfrm>
        </p:grpSpPr>
        <p:grpSp>
          <p:nvGrpSpPr>
            <p:cNvPr id="236" name="Group"/>
            <p:cNvGrpSpPr/>
            <p:nvPr/>
          </p:nvGrpSpPr>
          <p:grpSpPr>
            <a:xfrm>
              <a:off x="1556623" y="0"/>
              <a:ext cx="1260708" cy="819461"/>
              <a:chOff x="0" y="0"/>
              <a:chExt cx="1260707" cy="819460"/>
            </a:xfrm>
          </p:grpSpPr>
          <p:sp>
            <p:nvSpPr>
              <p:cNvPr id="234" name="Rounded Rectangle"/>
              <p:cNvSpPr/>
              <p:nvPr/>
            </p:nvSpPr>
            <p:spPr>
              <a:xfrm>
                <a:off x="0" y="0"/>
                <a:ext cx="1260708" cy="819461"/>
              </a:xfrm>
              <a:prstGeom prst="roundRect">
                <a:avLst>
                  <a:gd name="adj" fmla="val 16667"/>
                </a:avLst>
              </a:prstGeom>
              <a:solidFill>
                <a:schemeClr val="accent3">
                  <a:lumOff val="17647"/>
                </a:schemeClr>
              </a:solidFill>
              <a:ln w="12700" cap="flat">
                <a:noFill/>
                <a:miter lim="400000"/>
              </a:ln>
              <a:effectLst/>
            </p:spPr>
            <p:txBody>
              <a:bodyPr wrap="square" lIns="45719" tIns="45719" rIns="45719" bIns="45719" numCol="1" anchor="ctr">
                <a:noAutofit/>
              </a:bodyPr>
              <a:lstStyle/>
              <a:p>
                <a:pPr algn="ctr" defTabSz="711200">
                  <a:lnSpc>
                    <a:spcPct val="90000"/>
                  </a:lnSpc>
                  <a:spcBef>
                    <a:spcPts val="700"/>
                  </a:spcBef>
                  <a:defRPr sz="1600" b="1"/>
                </a:pPr>
                <a:endParaRPr/>
              </a:p>
            </p:txBody>
          </p:sp>
          <p:sp>
            <p:nvSpPr>
              <p:cNvPr id="235" name="Power outage"/>
              <p:cNvSpPr txBox="1"/>
              <p:nvPr/>
            </p:nvSpPr>
            <p:spPr>
              <a:xfrm>
                <a:off x="40002" y="117941"/>
                <a:ext cx="1180703" cy="58357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60" tIns="60960" rIns="60960" bIns="60960" numCol="1" anchor="ctr">
                <a:noAutofit/>
              </a:bodyPr>
              <a:lstStyle>
                <a:lvl1pPr algn="ctr" defTabSz="711200">
                  <a:lnSpc>
                    <a:spcPct val="80000"/>
                  </a:lnSpc>
                  <a:spcBef>
                    <a:spcPts val="600"/>
                  </a:spcBef>
                  <a:defRPr sz="1400">
                    <a:latin typeface="Avenir Heavy"/>
                    <a:ea typeface="Avenir Heavy"/>
                    <a:cs typeface="Avenir Heavy"/>
                    <a:sym typeface="Avenir Heavy"/>
                  </a:defRPr>
                </a:lvl1pPr>
              </a:lstStyle>
              <a:p>
                <a:r>
                  <a:t>Power outage</a:t>
                </a:r>
              </a:p>
            </p:txBody>
          </p:sp>
        </p:grpSp>
        <p:sp>
          <p:nvSpPr>
            <p:cNvPr id="237" name="Line"/>
            <p:cNvSpPr/>
            <p:nvPr/>
          </p:nvSpPr>
          <p:spPr>
            <a:xfrm>
              <a:off x="2825984" y="539623"/>
              <a:ext cx="712454" cy="58356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0"/>
                  </a:lnTo>
                  <a:cubicBezTo>
                    <a:pt x="8745" y="4528"/>
                    <a:pt x="16242" y="12024"/>
                    <a:pt x="21600" y="21600"/>
                  </a:cubicBezTo>
                </a:path>
              </a:pathLst>
            </a:custGeom>
            <a:noFill/>
            <a:ln w="6350" cap="flat">
              <a:solidFill>
                <a:schemeClr val="accent3">
                  <a:lumOff val="-12941"/>
                </a:schemeClr>
              </a:solidFill>
              <a:prstDash val="solid"/>
              <a:miter lim="800000"/>
            </a:ln>
            <a:effectLst/>
          </p:spPr>
          <p:txBody>
            <a:bodyPr wrap="square" lIns="45719" tIns="45719" rIns="45719" bIns="45719" numCol="1" anchor="t">
              <a:noAutofit/>
            </a:bodyPr>
            <a:lstStyle/>
            <a:p>
              <a:endParaRPr/>
            </a:p>
          </p:txBody>
        </p:sp>
        <p:grpSp>
          <p:nvGrpSpPr>
            <p:cNvPr id="240" name="Group"/>
            <p:cNvGrpSpPr/>
            <p:nvPr/>
          </p:nvGrpSpPr>
          <p:grpSpPr>
            <a:xfrm>
              <a:off x="3113246" y="1130952"/>
              <a:ext cx="1260709" cy="819461"/>
              <a:chOff x="0" y="0"/>
              <a:chExt cx="1260707" cy="819460"/>
            </a:xfrm>
          </p:grpSpPr>
          <p:sp>
            <p:nvSpPr>
              <p:cNvPr id="238" name="Rounded Rectangle"/>
              <p:cNvSpPr/>
              <p:nvPr/>
            </p:nvSpPr>
            <p:spPr>
              <a:xfrm>
                <a:off x="0" y="0"/>
                <a:ext cx="1260708" cy="819461"/>
              </a:xfrm>
              <a:prstGeom prst="roundRect">
                <a:avLst>
                  <a:gd name="adj" fmla="val 16667"/>
                </a:avLst>
              </a:prstGeom>
              <a:solidFill>
                <a:schemeClr val="accent3"/>
              </a:solidFill>
              <a:ln w="12700" cap="flat">
                <a:noFill/>
                <a:miter lim="400000"/>
              </a:ln>
              <a:effectLst/>
            </p:spPr>
            <p:txBody>
              <a:bodyPr wrap="square" lIns="45719" tIns="45719" rIns="45719" bIns="45719" numCol="1" anchor="ctr">
                <a:noAutofit/>
              </a:bodyPr>
              <a:lstStyle/>
              <a:p>
                <a:pPr algn="ctr" defTabSz="711200">
                  <a:lnSpc>
                    <a:spcPct val="90000"/>
                  </a:lnSpc>
                  <a:spcBef>
                    <a:spcPts val="700"/>
                  </a:spcBef>
                  <a:defRPr sz="1600" b="1"/>
                </a:pPr>
                <a:endParaRPr/>
              </a:p>
            </p:txBody>
          </p:sp>
          <p:sp>
            <p:nvSpPr>
              <p:cNvPr id="239" name="Respiratory Diseases"/>
              <p:cNvSpPr txBox="1"/>
              <p:nvPr/>
            </p:nvSpPr>
            <p:spPr>
              <a:xfrm>
                <a:off x="40002" y="105283"/>
                <a:ext cx="1180703" cy="60889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60" tIns="60960" rIns="60960" bIns="60960" numCol="1" anchor="ctr">
                <a:noAutofit/>
              </a:bodyPr>
              <a:lstStyle>
                <a:lvl1pPr algn="ctr" defTabSz="711200">
                  <a:lnSpc>
                    <a:spcPct val="90000"/>
                  </a:lnSpc>
                  <a:spcBef>
                    <a:spcPts val="600"/>
                  </a:spcBef>
                  <a:defRPr sz="1400">
                    <a:latin typeface="Avenir Heavy"/>
                    <a:ea typeface="Avenir Heavy"/>
                    <a:cs typeface="Avenir Heavy"/>
                    <a:sym typeface="Avenir Heavy"/>
                  </a:defRPr>
                </a:lvl1pPr>
              </a:lstStyle>
              <a:p>
                <a:r>
                  <a:t>Respiratory Diseases</a:t>
                </a:r>
              </a:p>
            </p:txBody>
          </p:sp>
        </p:grpSp>
        <p:sp>
          <p:nvSpPr>
            <p:cNvPr id="241" name="Line"/>
            <p:cNvSpPr/>
            <p:nvPr/>
          </p:nvSpPr>
          <p:spPr>
            <a:xfrm>
              <a:off x="3550275" y="1960872"/>
              <a:ext cx="273433" cy="991294"/>
            </a:xfrm>
            <a:custGeom>
              <a:avLst/>
              <a:gdLst/>
              <a:ahLst/>
              <a:cxnLst>
                <a:cxn ang="0">
                  <a:pos x="wd2" y="hd2"/>
                </a:cxn>
                <a:cxn ang="5400000">
                  <a:pos x="wd2" y="hd2"/>
                </a:cxn>
                <a:cxn ang="10800000">
                  <a:pos x="wd2" y="hd2"/>
                </a:cxn>
                <a:cxn ang="16200000">
                  <a:pos x="wd2" y="hd2"/>
                </a:cxn>
              </a:cxnLst>
              <a:rect l="0" t="0" r="r" b="b"/>
              <a:pathLst>
                <a:path w="20396" h="21600" extrusionOk="0">
                  <a:moveTo>
                    <a:pt x="20229" y="0"/>
                  </a:moveTo>
                  <a:lnTo>
                    <a:pt x="20229" y="0"/>
                  </a:lnTo>
                  <a:cubicBezTo>
                    <a:pt x="21600" y="7648"/>
                    <a:pt x="14507" y="15221"/>
                    <a:pt x="0" y="21600"/>
                  </a:cubicBezTo>
                </a:path>
              </a:pathLst>
            </a:custGeom>
            <a:noFill/>
            <a:ln w="6350" cap="flat">
              <a:solidFill>
                <a:schemeClr val="accent3">
                  <a:lumOff val="-12941"/>
                </a:schemeClr>
              </a:solidFill>
              <a:prstDash val="solid"/>
              <a:miter lim="800000"/>
            </a:ln>
            <a:effectLst/>
          </p:spPr>
          <p:txBody>
            <a:bodyPr wrap="square" lIns="45719" tIns="45719" rIns="45719" bIns="45719" numCol="1" anchor="t">
              <a:noAutofit/>
            </a:bodyPr>
            <a:lstStyle/>
            <a:p>
              <a:endParaRPr/>
            </a:p>
          </p:txBody>
        </p:sp>
        <p:grpSp>
          <p:nvGrpSpPr>
            <p:cNvPr id="244" name="Group"/>
            <p:cNvGrpSpPr/>
            <p:nvPr/>
          </p:nvGrpSpPr>
          <p:grpSpPr>
            <a:xfrm>
              <a:off x="2518669" y="2960873"/>
              <a:ext cx="1260709" cy="819462"/>
              <a:chOff x="0" y="0"/>
              <a:chExt cx="1260707" cy="819460"/>
            </a:xfrm>
          </p:grpSpPr>
          <p:sp>
            <p:nvSpPr>
              <p:cNvPr id="242" name="Rounded Rectangle"/>
              <p:cNvSpPr/>
              <p:nvPr/>
            </p:nvSpPr>
            <p:spPr>
              <a:xfrm>
                <a:off x="0" y="0"/>
                <a:ext cx="1260708" cy="819461"/>
              </a:xfrm>
              <a:prstGeom prst="roundRect">
                <a:avLst>
                  <a:gd name="adj" fmla="val 16667"/>
                </a:avLst>
              </a:prstGeom>
              <a:solidFill>
                <a:schemeClr val="accent3">
                  <a:lumOff val="-12941"/>
                </a:schemeClr>
              </a:solidFill>
              <a:ln w="12700" cap="flat">
                <a:noFill/>
                <a:miter lim="400000"/>
              </a:ln>
              <a:effectLst/>
            </p:spPr>
            <p:txBody>
              <a:bodyPr wrap="square" lIns="45719" tIns="45719" rIns="45719" bIns="45719" numCol="1" anchor="ctr">
                <a:noAutofit/>
              </a:bodyPr>
              <a:lstStyle/>
              <a:p>
                <a:pPr algn="ctr" defTabSz="711200">
                  <a:lnSpc>
                    <a:spcPct val="90000"/>
                  </a:lnSpc>
                  <a:spcBef>
                    <a:spcPts val="700"/>
                  </a:spcBef>
                  <a:defRPr sz="1600" b="1"/>
                </a:pPr>
                <a:endParaRPr/>
              </a:p>
            </p:txBody>
          </p:sp>
          <p:sp>
            <p:nvSpPr>
              <p:cNvPr id="243" name="Drought"/>
              <p:cNvSpPr txBox="1"/>
              <p:nvPr/>
            </p:nvSpPr>
            <p:spPr>
              <a:xfrm>
                <a:off x="40002" y="219201"/>
                <a:ext cx="1180703" cy="3810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60" tIns="60960" rIns="60960" bIns="60960" numCol="1" anchor="ctr">
                <a:noAutofit/>
              </a:bodyPr>
              <a:lstStyle>
                <a:lvl1pPr algn="ctr" defTabSz="711200">
                  <a:lnSpc>
                    <a:spcPct val="90000"/>
                  </a:lnSpc>
                  <a:spcBef>
                    <a:spcPts val="600"/>
                  </a:spcBef>
                  <a:defRPr sz="1400">
                    <a:latin typeface="Avenir Heavy"/>
                    <a:ea typeface="Avenir Heavy"/>
                    <a:cs typeface="Avenir Heavy"/>
                    <a:sym typeface="Avenir Heavy"/>
                  </a:defRPr>
                </a:lvl1pPr>
              </a:lstStyle>
              <a:p>
                <a:r>
                  <a:t>Drought</a:t>
                </a:r>
              </a:p>
            </p:txBody>
          </p:sp>
        </p:grpSp>
        <p:sp>
          <p:nvSpPr>
            <p:cNvPr id="245" name="Line"/>
            <p:cNvSpPr/>
            <p:nvPr/>
          </p:nvSpPr>
          <p:spPr>
            <a:xfrm>
              <a:off x="1861782" y="3650561"/>
              <a:ext cx="650388" cy="32632"/>
            </a:xfrm>
            <a:custGeom>
              <a:avLst/>
              <a:gdLst/>
              <a:ahLst/>
              <a:cxnLst>
                <a:cxn ang="0">
                  <a:pos x="wd2" y="hd2"/>
                </a:cxn>
                <a:cxn ang="5400000">
                  <a:pos x="wd2" y="hd2"/>
                </a:cxn>
                <a:cxn ang="10800000">
                  <a:pos x="wd2" y="hd2"/>
                </a:cxn>
                <a:cxn ang="16200000">
                  <a:pos x="wd2" y="hd2"/>
                </a:cxn>
              </a:cxnLst>
              <a:rect l="0" t="0" r="r" b="b"/>
              <a:pathLst>
                <a:path w="21600" h="16200" extrusionOk="0">
                  <a:moveTo>
                    <a:pt x="21600" y="0"/>
                  </a:moveTo>
                  <a:lnTo>
                    <a:pt x="21600" y="0"/>
                  </a:lnTo>
                  <a:cubicBezTo>
                    <a:pt x="14472" y="21600"/>
                    <a:pt x="7128" y="21600"/>
                    <a:pt x="0" y="0"/>
                  </a:cubicBezTo>
                </a:path>
              </a:pathLst>
            </a:custGeom>
            <a:noFill/>
            <a:ln w="6350" cap="flat">
              <a:solidFill>
                <a:schemeClr val="accent3">
                  <a:lumOff val="-12941"/>
                </a:schemeClr>
              </a:solidFill>
              <a:prstDash val="solid"/>
              <a:miter lim="800000"/>
            </a:ln>
            <a:effectLst/>
          </p:spPr>
          <p:txBody>
            <a:bodyPr wrap="square" lIns="45719" tIns="45719" rIns="45719" bIns="45719" numCol="1" anchor="t">
              <a:noAutofit/>
            </a:bodyPr>
            <a:lstStyle/>
            <a:p>
              <a:endParaRPr/>
            </a:p>
          </p:txBody>
        </p:sp>
        <p:grpSp>
          <p:nvGrpSpPr>
            <p:cNvPr id="248" name="Group"/>
            <p:cNvGrpSpPr/>
            <p:nvPr/>
          </p:nvGrpSpPr>
          <p:grpSpPr>
            <a:xfrm>
              <a:off x="594576" y="2960873"/>
              <a:ext cx="1260709" cy="819462"/>
              <a:chOff x="0" y="0"/>
              <a:chExt cx="1260707" cy="819460"/>
            </a:xfrm>
          </p:grpSpPr>
          <p:sp>
            <p:nvSpPr>
              <p:cNvPr id="246" name="Rounded Rectangle"/>
              <p:cNvSpPr/>
              <p:nvPr/>
            </p:nvSpPr>
            <p:spPr>
              <a:xfrm>
                <a:off x="0" y="0"/>
                <a:ext cx="1260708" cy="819461"/>
              </a:xfrm>
              <a:prstGeom prst="roundRect">
                <a:avLst>
                  <a:gd name="adj" fmla="val 16667"/>
                </a:avLst>
              </a:prstGeom>
              <a:blipFill rotWithShape="1">
                <a:blip r:embed="rId3"/>
                <a:srcRect/>
                <a:tile tx="0" ty="0" sx="100000" sy="100000" flip="none" algn="tl"/>
              </a:blipFill>
              <a:ln w="12700" cap="flat">
                <a:noFill/>
                <a:miter lim="400000"/>
              </a:ln>
              <a:effectLst/>
            </p:spPr>
            <p:txBody>
              <a:bodyPr wrap="square" lIns="45719" tIns="45719" rIns="45719" bIns="45719" numCol="1" anchor="ctr">
                <a:noAutofit/>
              </a:bodyPr>
              <a:lstStyle/>
              <a:p>
                <a:pPr algn="ctr" defTabSz="711200">
                  <a:lnSpc>
                    <a:spcPct val="90000"/>
                  </a:lnSpc>
                  <a:spcBef>
                    <a:spcPts val="700"/>
                  </a:spcBef>
                  <a:defRPr sz="1600" b="1"/>
                </a:pPr>
                <a:endParaRPr/>
              </a:p>
            </p:txBody>
          </p:sp>
          <p:sp>
            <p:nvSpPr>
              <p:cNvPr id="247" name="Financial Losses"/>
              <p:cNvSpPr txBox="1"/>
              <p:nvPr/>
            </p:nvSpPr>
            <p:spPr>
              <a:xfrm>
                <a:off x="40002" y="117941"/>
                <a:ext cx="1180704" cy="58357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60" tIns="60960" rIns="60960" bIns="60960" numCol="1" anchor="ctr">
                <a:noAutofit/>
              </a:bodyPr>
              <a:lstStyle>
                <a:lvl1pPr algn="ctr" defTabSz="711200">
                  <a:lnSpc>
                    <a:spcPct val="80000"/>
                  </a:lnSpc>
                  <a:spcBef>
                    <a:spcPts val="600"/>
                  </a:spcBef>
                  <a:defRPr sz="1400">
                    <a:latin typeface="Avenir Heavy"/>
                    <a:ea typeface="Avenir Heavy"/>
                    <a:cs typeface="Avenir Heavy"/>
                    <a:sym typeface="Avenir Heavy"/>
                  </a:defRPr>
                </a:lvl1pPr>
              </a:lstStyle>
              <a:p>
                <a:r>
                  <a:t>Financial Losses</a:t>
                </a:r>
              </a:p>
            </p:txBody>
          </p:sp>
        </p:grpSp>
        <p:sp>
          <p:nvSpPr>
            <p:cNvPr id="249" name="Line"/>
            <p:cNvSpPr/>
            <p:nvPr/>
          </p:nvSpPr>
          <p:spPr>
            <a:xfrm>
              <a:off x="550243" y="1960872"/>
              <a:ext cx="273434" cy="991295"/>
            </a:xfrm>
            <a:custGeom>
              <a:avLst/>
              <a:gdLst/>
              <a:ahLst/>
              <a:cxnLst>
                <a:cxn ang="0">
                  <a:pos x="wd2" y="hd2"/>
                </a:cxn>
                <a:cxn ang="5400000">
                  <a:pos x="wd2" y="hd2"/>
                </a:cxn>
                <a:cxn ang="10800000">
                  <a:pos x="wd2" y="hd2"/>
                </a:cxn>
                <a:cxn ang="16200000">
                  <a:pos x="wd2" y="hd2"/>
                </a:cxn>
              </a:cxnLst>
              <a:rect l="0" t="0" r="r" b="b"/>
              <a:pathLst>
                <a:path w="20396" h="21600" extrusionOk="0">
                  <a:moveTo>
                    <a:pt x="20396" y="21600"/>
                  </a:moveTo>
                  <a:lnTo>
                    <a:pt x="20396" y="21600"/>
                  </a:lnTo>
                  <a:cubicBezTo>
                    <a:pt x="5889" y="15221"/>
                    <a:pt x="-1204" y="7648"/>
                    <a:pt x="167" y="0"/>
                  </a:cubicBezTo>
                </a:path>
              </a:pathLst>
            </a:custGeom>
            <a:noFill/>
            <a:ln w="6350" cap="flat">
              <a:solidFill>
                <a:schemeClr val="accent3">
                  <a:lumOff val="-12941"/>
                </a:schemeClr>
              </a:solidFill>
              <a:prstDash val="solid"/>
              <a:miter lim="800000"/>
            </a:ln>
            <a:effectLst/>
          </p:spPr>
          <p:txBody>
            <a:bodyPr wrap="square" lIns="45719" tIns="45719" rIns="45719" bIns="45719" numCol="1" anchor="t">
              <a:noAutofit/>
            </a:bodyPr>
            <a:lstStyle/>
            <a:p>
              <a:endParaRPr/>
            </a:p>
          </p:txBody>
        </p:sp>
        <p:grpSp>
          <p:nvGrpSpPr>
            <p:cNvPr id="252" name="Group"/>
            <p:cNvGrpSpPr/>
            <p:nvPr/>
          </p:nvGrpSpPr>
          <p:grpSpPr>
            <a:xfrm>
              <a:off x="0" y="1130952"/>
              <a:ext cx="1260708" cy="819461"/>
              <a:chOff x="0" y="0"/>
              <a:chExt cx="1260707" cy="819460"/>
            </a:xfrm>
          </p:grpSpPr>
          <p:sp>
            <p:nvSpPr>
              <p:cNvPr id="250" name="Rounded Rectangle"/>
              <p:cNvSpPr/>
              <p:nvPr/>
            </p:nvSpPr>
            <p:spPr>
              <a:xfrm>
                <a:off x="0" y="0"/>
                <a:ext cx="1260708" cy="819461"/>
              </a:xfrm>
              <a:prstGeom prst="roundRect">
                <a:avLst>
                  <a:gd name="adj" fmla="val 16667"/>
                </a:avLst>
              </a:prstGeom>
              <a:solidFill>
                <a:srgbClr val="C3A42F"/>
              </a:solidFill>
              <a:ln w="12700" cap="flat">
                <a:noFill/>
                <a:miter lim="400000"/>
              </a:ln>
              <a:effectLst/>
            </p:spPr>
            <p:txBody>
              <a:bodyPr wrap="square" lIns="45719" tIns="45719" rIns="45719" bIns="45719" numCol="1" anchor="ctr">
                <a:noAutofit/>
              </a:bodyPr>
              <a:lstStyle/>
              <a:p>
                <a:pPr algn="ctr" defTabSz="711200">
                  <a:lnSpc>
                    <a:spcPct val="90000"/>
                  </a:lnSpc>
                  <a:spcBef>
                    <a:spcPts val="700"/>
                  </a:spcBef>
                  <a:defRPr sz="1600" b="1">
                    <a:solidFill>
                      <a:srgbClr val="A18012"/>
                    </a:solidFill>
                  </a:defRPr>
                </a:pPr>
                <a:endParaRPr/>
              </a:p>
            </p:txBody>
          </p:sp>
          <p:sp>
            <p:nvSpPr>
              <p:cNvPr id="251" name="Floods"/>
              <p:cNvSpPr txBox="1"/>
              <p:nvPr/>
            </p:nvSpPr>
            <p:spPr>
              <a:xfrm>
                <a:off x="40002" y="219201"/>
                <a:ext cx="1180704" cy="3810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60" tIns="60960" rIns="60960" bIns="60960" numCol="1" anchor="ctr">
                <a:noAutofit/>
              </a:bodyPr>
              <a:lstStyle>
                <a:lvl1pPr algn="ctr" defTabSz="711200">
                  <a:lnSpc>
                    <a:spcPct val="90000"/>
                  </a:lnSpc>
                  <a:spcBef>
                    <a:spcPts val="600"/>
                  </a:spcBef>
                  <a:defRPr sz="1400">
                    <a:latin typeface="Avenir Heavy"/>
                    <a:ea typeface="Avenir Heavy"/>
                    <a:cs typeface="Avenir Heavy"/>
                    <a:sym typeface="Avenir Heavy"/>
                  </a:defRPr>
                </a:lvl1pPr>
              </a:lstStyle>
              <a:p>
                <a:r>
                  <a:t>Floods</a:t>
                </a:r>
              </a:p>
            </p:txBody>
          </p:sp>
        </p:grpSp>
        <p:sp>
          <p:nvSpPr>
            <p:cNvPr id="253" name="Line"/>
            <p:cNvSpPr/>
            <p:nvPr/>
          </p:nvSpPr>
          <p:spPr>
            <a:xfrm>
              <a:off x="835513" y="539624"/>
              <a:ext cx="712455" cy="5835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21600"/>
                  </a:lnTo>
                  <a:cubicBezTo>
                    <a:pt x="5358" y="12024"/>
                    <a:pt x="12855" y="4528"/>
                    <a:pt x="21600" y="0"/>
                  </a:cubicBezTo>
                </a:path>
              </a:pathLst>
            </a:custGeom>
            <a:noFill/>
            <a:ln w="6350" cap="flat">
              <a:solidFill>
                <a:schemeClr val="accent3">
                  <a:lumOff val="-12941"/>
                </a:schemeClr>
              </a:solidFill>
              <a:prstDash val="solid"/>
              <a:miter lim="800000"/>
            </a:ln>
            <a:effectLst/>
          </p:spPr>
          <p:txBody>
            <a:bodyPr wrap="square" lIns="45719" tIns="45719" rIns="45719" bIns="45719" numCol="1" anchor="t">
              <a:noAutofit/>
            </a:bodyPr>
            <a:lstStyle/>
            <a:p>
              <a:endParaRPr/>
            </a:p>
          </p:txBody>
        </p:sp>
      </p:grpSp>
      <p:sp>
        <p:nvSpPr>
          <p:cNvPr id="255" name="Most of Kuwait GHG emissions comes from the energy sector at 96% of its total GHG emissions in 2016. However, Kuwait is affected by climate change risks rather than contribute to it. In 2018, Kuwait’s GHG emissions represent approximately 0.246% of the w"/>
          <p:cNvSpPr txBox="1"/>
          <p:nvPr/>
        </p:nvSpPr>
        <p:spPr>
          <a:xfrm>
            <a:off x="1390650" y="1954529"/>
            <a:ext cx="4465696" cy="2948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a:latin typeface="Avenir Book"/>
                <a:ea typeface="Avenir Book"/>
                <a:cs typeface="Avenir Book"/>
                <a:sym typeface="Avenir Book"/>
              </a:defRPr>
            </a:lvl1pPr>
          </a:lstStyle>
          <a:p>
            <a:r>
              <a:t>Most of Kuwait GHG emissions comes from the energy sector at 96% of its total GHG emissions in 2016. However, Kuwait is affected by climate change risks rather than contribute to it. In 2018, Kuwait’s GHG emissions represent approximately 0.246% of the world’s GHG emissions. Current resilience and adaptation actions are insufficient.</a:t>
            </a:r>
          </a:p>
        </p:txBody>
      </p:sp>
    </p:spTree>
  </p:cSld>
  <p:clrMapOvr>
    <a:masterClrMapping/>
  </p:clrMapOvr>
  <mc:AlternateContent xmlns:mc="http://schemas.openxmlformats.org/markup-compatibility/2006" xmlns:p14="http://schemas.microsoft.com/office/powerpoint/2010/main">
    <mc:Choice Requires="p14">
      <p:transition>
        <p:fade/>
      </p:transition>
    </mc:Choice>
    <mc:Fallback xmlns:a14="http://schemas.microsoft.com/office/drawing/2010/main" xmlns:m="http://schemas.openxmlformats.org/officeDocument/2006/math" xmlns="">
      <p:transition spd="fast">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Title 1"/>
          <p:cNvSpPr txBox="1">
            <a:spLocks noGrp="1"/>
          </p:cNvSpPr>
          <p:nvPr>
            <p:ph type="title"/>
          </p:nvPr>
        </p:nvSpPr>
        <p:spPr>
          <a:prstGeom prst="rect">
            <a:avLst/>
          </a:prstGeom>
        </p:spPr>
        <p:txBody>
          <a:bodyPr/>
          <a:lstStyle/>
          <a:p>
            <a:pPr rtl="0">
              <a:defRPr/>
            </a:pPr>
            <a:endParaRPr/>
          </a:p>
        </p:txBody>
      </p:sp>
      <p:pic>
        <p:nvPicPr>
          <p:cNvPr id="211" name="Content Placeholder 3" descr="Content Placeholder 3"/>
          <p:cNvPicPr>
            <a:picLocks noChangeAspect="1"/>
          </p:cNvPicPr>
          <p:nvPr/>
        </p:nvPicPr>
        <p:blipFill>
          <a:blip r:embed="rId2">
            <a:extLst/>
          </a:blip>
          <a:stretch>
            <a:fillRect/>
          </a:stretch>
        </p:blipFill>
        <p:spPr>
          <a:xfrm>
            <a:off x="0" y="857"/>
            <a:ext cx="12192000" cy="6857143"/>
          </a:xfrm>
          <a:prstGeom prst="rect">
            <a:avLst/>
          </a:prstGeom>
          <a:ln w="12700">
            <a:miter lim="400000"/>
          </a:ln>
        </p:spPr>
      </p:pic>
      <p:sp>
        <p:nvSpPr>
          <p:cNvPr id="212" name="Title 1"/>
          <p:cNvSpPr txBox="1"/>
          <p:nvPr/>
        </p:nvSpPr>
        <p:spPr>
          <a:xfrm>
            <a:off x="1050174" y="821511"/>
            <a:ext cx="4003569" cy="8900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fontScale="92500" lnSpcReduction="10000"/>
          </a:bodyPr>
          <a:lstStyle>
            <a:lvl1pPr defTabSz="795527">
              <a:lnSpc>
                <a:spcPct val="81000"/>
              </a:lnSpc>
              <a:defRPr sz="2523">
                <a:solidFill>
                  <a:srgbClr val="806000"/>
                </a:solidFill>
                <a:latin typeface="Avenir Medium"/>
                <a:ea typeface="Avenir Medium"/>
                <a:cs typeface="Avenir Medium"/>
                <a:sym typeface="Avenir Medium"/>
              </a:defRPr>
            </a:lvl1pPr>
          </a:lstStyle>
          <a:p>
            <a:r>
              <a:rPr lang="en-US" dirty="0"/>
              <a:t>What’s new for 2023?</a:t>
            </a:r>
          </a:p>
          <a:p>
            <a:r>
              <a:rPr lang="en-US" dirty="0"/>
              <a:t>Audit Follow-up on Combating Desertification</a:t>
            </a:r>
            <a:endParaRPr dirty="0"/>
          </a:p>
        </p:txBody>
      </p:sp>
      <p:sp>
        <p:nvSpPr>
          <p:cNvPr id="213" name="Slide Number Placeholder 4"/>
          <p:cNvSpPr txBox="1">
            <a:spLocks noGrp="1"/>
          </p:cNvSpPr>
          <p:nvPr>
            <p:ph type="sldNum" sz="quarter" idx="2"/>
          </p:nvPr>
        </p:nvSpPr>
        <p:spPr>
          <a:xfrm>
            <a:off x="11172418" y="6404292"/>
            <a:ext cx="181383"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11</a:t>
            </a:fld>
            <a:endParaRPr/>
          </a:p>
        </p:txBody>
      </p:sp>
      <p:sp>
        <p:nvSpPr>
          <p:cNvPr id="215" name="Our Recommendation:…"/>
          <p:cNvSpPr/>
          <p:nvPr/>
        </p:nvSpPr>
        <p:spPr>
          <a:xfrm>
            <a:off x="1086962" y="1990666"/>
            <a:ext cx="3414017" cy="2595582"/>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algn="just" defTabSz="889000">
              <a:lnSpc>
                <a:spcPct val="90000"/>
              </a:lnSpc>
              <a:spcBef>
                <a:spcPts val="800"/>
              </a:spcBef>
              <a:defRPr sz="2000">
                <a:solidFill>
                  <a:schemeClr val="accent3">
                    <a:lumOff val="-12941"/>
                  </a:schemeClr>
                </a:solidFill>
                <a:latin typeface="Avenir Heavy"/>
                <a:ea typeface="Avenir Heavy"/>
                <a:cs typeface="Avenir Heavy"/>
                <a:sym typeface="Avenir Heavy"/>
              </a:defRPr>
            </a:pPr>
            <a:r>
              <a:rPr dirty="0"/>
              <a:t>Our </a:t>
            </a:r>
            <a:r>
              <a:rPr lang="en-US" dirty="0"/>
              <a:t>Conclusion</a:t>
            </a:r>
            <a:r>
              <a:rPr dirty="0"/>
              <a:t>:</a:t>
            </a:r>
          </a:p>
          <a:p>
            <a:pPr algn="just" defTabSz="889000">
              <a:lnSpc>
                <a:spcPct val="90000"/>
              </a:lnSpc>
              <a:spcBef>
                <a:spcPts val="800"/>
              </a:spcBef>
              <a:defRPr sz="2000">
                <a:latin typeface="Avenir Book"/>
                <a:ea typeface="Avenir Book"/>
                <a:cs typeface="Avenir Book"/>
                <a:sym typeface="Avenir Book"/>
              </a:defRPr>
            </a:pPr>
            <a:r>
              <a:rPr lang="en-US" dirty="0"/>
              <a:t>There’s minimal progress towards achieving SDG 15 targets due to insufficient government action in rehabilitation of the wild environment, high-pressure on soil due to negative human practices (camping, overgrazing) and lack of afforestation projects.</a:t>
            </a:r>
            <a:endParaRPr dirty="0"/>
          </a:p>
        </p:txBody>
      </p:sp>
      <p:sp>
        <p:nvSpPr>
          <p:cNvPr id="220" name="Summer heat escalating the electrical load…"/>
          <p:cNvSpPr txBox="1"/>
          <p:nvPr/>
        </p:nvSpPr>
        <p:spPr>
          <a:xfrm>
            <a:off x="6249938" y="4617966"/>
            <a:ext cx="4247315" cy="463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lgn="ctr" defTabSz="889000">
              <a:lnSpc>
                <a:spcPct val="50000"/>
              </a:lnSpc>
              <a:spcBef>
                <a:spcPts val="800"/>
              </a:spcBef>
              <a:defRPr sz="1600">
                <a:solidFill>
                  <a:srgbClr val="535353"/>
                </a:solidFill>
                <a:latin typeface="Avenir Book"/>
                <a:ea typeface="Avenir Book"/>
                <a:cs typeface="Avenir Book"/>
                <a:sym typeface="Avenir Book"/>
              </a:defRPr>
            </a:pPr>
            <a:r>
              <a:rPr lang="en-US" dirty="0"/>
              <a:t>Camping and random grazing negative impact on </a:t>
            </a:r>
          </a:p>
          <a:p>
            <a:pPr algn="ctr" defTabSz="889000">
              <a:lnSpc>
                <a:spcPct val="50000"/>
              </a:lnSpc>
              <a:spcBef>
                <a:spcPts val="800"/>
              </a:spcBef>
              <a:defRPr sz="1600">
                <a:solidFill>
                  <a:srgbClr val="535353"/>
                </a:solidFill>
                <a:latin typeface="Avenir Book"/>
                <a:ea typeface="Avenir Book"/>
                <a:cs typeface="Avenir Book"/>
                <a:sym typeface="Avenir Book"/>
              </a:defRPr>
            </a:pPr>
            <a:r>
              <a:rPr lang="en-US" dirty="0"/>
              <a:t>the environment’s green cover</a:t>
            </a:r>
            <a:endParaRPr dirty="0"/>
          </a:p>
        </p:txBody>
      </p:sp>
      <p:pic>
        <p:nvPicPr>
          <p:cNvPr id="13" name="Picture 12">
            <a:extLst>
              <a:ext uri="{FF2B5EF4-FFF2-40B4-BE49-F238E27FC236}">
                <a16:creationId xmlns:a16="http://schemas.microsoft.com/office/drawing/2014/main" id="{46700112-EA69-4132-A8DE-21345C3B82B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424618" y="1445258"/>
            <a:ext cx="4003569" cy="3073459"/>
          </a:xfrm>
          <a:prstGeom prst="rect">
            <a:avLst/>
          </a:prstGeom>
        </p:spPr>
      </p:pic>
    </p:spTree>
    <p:extLst>
      <p:ext uri="{BB962C8B-B14F-4D97-AF65-F5344CB8AC3E}">
        <p14:creationId xmlns:p14="http://schemas.microsoft.com/office/powerpoint/2010/main" val="2839862483"/>
      </p:ext>
    </p:extLst>
  </p:cSld>
  <p:clrMapOvr>
    <a:masterClrMapping/>
  </p:clrMapOvr>
  <mc:AlternateContent xmlns:mc="http://schemas.openxmlformats.org/markup-compatibility/2006" xmlns:p14="http://schemas.microsoft.com/office/powerpoint/2010/main">
    <mc:Choice Requires="p14">
      <p:transition>
        <p:fade/>
      </p:transition>
    </mc:Choice>
    <mc:Fallback xmlns:a14="http://schemas.microsoft.com/office/drawing/2010/main" xmlns:m="http://schemas.openxmlformats.org/officeDocument/2006/math" xmlns="">
      <p:transition spd="fast">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Title 1"/>
          <p:cNvSpPr txBox="1">
            <a:spLocks noGrp="1"/>
          </p:cNvSpPr>
          <p:nvPr>
            <p:ph type="title"/>
          </p:nvPr>
        </p:nvSpPr>
        <p:spPr>
          <a:prstGeom prst="rect">
            <a:avLst/>
          </a:prstGeom>
        </p:spPr>
        <p:txBody>
          <a:bodyPr/>
          <a:lstStyle/>
          <a:p>
            <a:pPr rtl="0">
              <a:defRPr/>
            </a:pPr>
            <a:endParaRPr/>
          </a:p>
        </p:txBody>
      </p:sp>
      <p:pic>
        <p:nvPicPr>
          <p:cNvPr id="258" name="Content Placeholder 3" descr="Content Placeholder 3"/>
          <p:cNvPicPr>
            <a:picLocks noChangeAspect="1"/>
          </p:cNvPicPr>
          <p:nvPr/>
        </p:nvPicPr>
        <p:blipFill>
          <a:blip r:embed="rId2">
            <a:extLst/>
          </a:blip>
          <a:stretch>
            <a:fillRect/>
          </a:stretch>
        </p:blipFill>
        <p:spPr>
          <a:xfrm>
            <a:off x="0" y="857"/>
            <a:ext cx="12192000" cy="6857143"/>
          </a:xfrm>
          <a:prstGeom prst="rect">
            <a:avLst/>
          </a:prstGeom>
          <a:ln w="12700">
            <a:miter lim="400000"/>
          </a:ln>
        </p:spPr>
      </p:pic>
      <p:sp>
        <p:nvSpPr>
          <p:cNvPr id="259" name="Title 1"/>
          <p:cNvSpPr txBox="1"/>
          <p:nvPr/>
        </p:nvSpPr>
        <p:spPr>
          <a:xfrm>
            <a:off x="769619" y="495011"/>
            <a:ext cx="10424161" cy="10657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lgn="ctr">
              <a:lnSpc>
                <a:spcPct val="90000"/>
              </a:lnSpc>
              <a:defRPr sz="4000">
                <a:solidFill>
                  <a:srgbClr val="806000"/>
                </a:solidFill>
                <a:latin typeface="Avenir Medium"/>
                <a:ea typeface="Avenir Medium"/>
                <a:cs typeface="Avenir Medium"/>
                <a:sym typeface="Avenir Medium"/>
              </a:defRPr>
            </a:lvl1pPr>
          </a:lstStyle>
          <a:p>
            <a:r>
              <a:t>Thank you</a:t>
            </a:r>
          </a:p>
        </p:txBody>
      </p:sp>
      <p:sp>
        <p:nvSpPr>
          <p:cNvPr id="260" name="Slide Number Placeholder 5"/>
          <p:cNvSpPr txBox="1">
            <a:spLocks noGrp="1"/>
          </p:cNvSpPr>
          <p:nvPr>
            <p:ph type="sldNum" sz="quarter" idx="2"/>
          </p:nvPr>
        </p:nvSpPr>
        <p:spPr>
          <a:xfrm>
            <a:off x="11095176" y="6404292"/>
            <a:ext cx="258624"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12</a:t>
            </a:fld>
            <a:endParaRPr/>
          </a:p>
        </p:txBody>
      </p:sp>
      <p:pic>
        <p:nvPicPr>
          <p:cNvPr id="261" name="Picture 2" descr="Picture 2"/>
          <p:cNvPicPr>
            <a:picLocks noChangeAspect="1"/>
          </p:cNvPicPr>
          <p:nvPr/>
        </p:nvPicPr>
        <p:blipFill>
          <a:blip r:embed="rId3">
            <a:extLst/>
          </a:blip>
          <a:stretch>
            <a:fillRect/>
          </a:stretch>
        </p:blipFill>
        <p:spPr>
          <a:xfrm>
            <a:off x="1761849" y="1603001"/>
            <a:ext cx="8668302" cy="365199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fade/>
      </p:transition>
    </mc:Choice>
    <mc:Fallback xmlns:a14="http://schemas.microsoft.com/office/drawing/2010/main" xmlns:m="http://schemas.openxmlformats.org/officeDocument/2006/math" xmlns="">
      <p:transition spd="fast">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itle 1"/>
          <p:cNvSpPr txBox="1">
            <a:spLocks noGrp="1"/>
          </p:cNvSpPr>
          <p:nvPr>
            <p:ph type="title"/>
          </p:nvPr>
        </p:nvSpPr>
        <p:spPr>
          <a:prstGeom prst="rect">
            <a:avLst/>
          </a:prstGeom>
        </p:spPr>
        <p:txBody>
          <a:bodyPr/>
          <a:lstStyle/>
          <a:p>
            <a:pPr rtl="0">
              <a:defRPr/>
            </a:pPr>
            <a:endParaRPr/>
          </a:p>
        </p:txBody>
      </p:sp>
      <p:pic>
        <p:nvPicPr>
          <p:cNvPr id="105" name="Content Placeholder 3" descr="Content Placeholder 3"/>
          <p:cNvPicPr>
            <a:picLocks noChangeAspect="1"/>
          </p:cNvPicPr>
          <p:nvPr/>
        </p:nvPicPr>
        <p:blipFill>
          <a:blip r:embed="rId2">
            <a:extLst/>
          </a:blip>
          <a:stretch>
            <a:fillRect/>
          </a:stretch>
        </p:blipFill>
        <p:spPr>
          <a:xfrm>
            <a:off x="-3926" y="428"/>
            <a:ext cx="12192001" cy="6857144"/>
          </a:xfrm>
          <a:prstGeom prst="rect">
            <a:avLst/>
          </a:prstGeom>
          <a:ln w="12700">
            <a:miter lim="400000"/>
          </a:ln>
        </p:spPr>
      </p:pic>
      <p:sp>
        <p:nvSpPr>
          <p:cNvPr id="106" name="Title 1"/>
          <p:cNvSpPr txBox="1"/>
          <p:nvPr/>
        </p:nvSpPr>
        <p:spPr>
          <a:xfrm>
            <a:off x="867295" y="899909"/>
            <a:ext cx="10424160" cy="8900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lgn="ctr">
              <a:lnSpc>
                <a:spcPct val="90000"/>
              </a:lnSpc>
              <a:defRPr sz="3500">
                <a:solidFill>
                  <a:srgbClr val="806000"/>
                </a:solidFill>
                <a:latin typeface="Avenir Book"/>
                <a:ea typeface="Avenir Book"/>
                <a:cs typeface="Avenir Book"/>
                <a:sym typeface="Avenir Book"/>
              </a:defRPr>
            </a:lvl1pPr>
          </a:lstStyle>
          <a:p>
            <a:r>
              <a:t>The Audit Methodology</a:t>
            </a:r>
          </a:p>
        </p:txBody>
      </p:sp>
      <p:sp>
        <p:nvSpPr>
          <p:cNvPr id="107" name="Slide Number Placeholder 4"/>
          <p:cNvSpPr txBox="1">
            <a:spLocks noGrp="1"/>
          </p:cNvSpPr>
          <p:nvPr>
            <p:ph type="sldNum" sz="quarter" idx="2"/>
          </p:nvPr>
        </p:nvSpPr>
        <p:spPr>
          <a:xfrm>
            <a:off x="11172418" y="6404292"/>
            <a:ext cx="181383"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a:t>
            </a:fld>
            <a:endParaRPr/>
          </a:p>
        </p:txBody>
      </p:sp>
      <p:grpSp>
        <p:nvGrpSpPr>
          <p:cNvPr id="112" name="Group"/>
          <p:cNvGrpSpPr/>
          <p:nvPr/>
        </p:nvGrpSpPr>
        <p:grpSpPr>
          <a:xfrm>
            <a:off x="730526" y="2707453"/>
            <a:ext cx="3658355" cy="1668311"/>
            <a:chOff x="0" y="0"/>
            <a:chExt cx="3658353" cy="1668309"/>
          </a:xfrm>
        </p:grpSpPr>
        <p:sp>
          <p:nvSpPr>
            <p:cNvPr id="108" name="Chevron"/>
            <p:cNvSpPr/>
            <p:nvPr/>
          </p:nvSpPr>
          <p:spPr>
            <a:xfrm>
              <a:off x="0" y="0"/>
              <a:ext cx="3259494" cy="1258165"/>
            </a:xfrm>
            <a:prstGeom prst="chevron">
              <a:avLst>
                <a:gd name="adj" fmla="val 40000"/>
              </a:avLst>
            </a:prstGeom>
            <a:gradFill flip="none" rotWithShape="1">
              <a:gsLst>
                <a:gs pos="0">
                  <a:schemeClr val="accent3">
                    <a:lumOff val="17344"/>
                  </a:schemeClr>
                </a:gs>
                <a:gs pos="50000">
                  <a:srgbClr val="C7C7C7"/>
                </a:gs>
                <a:gs pos="100000">
                  <a:schemeClr val="accent3">
                    <a:lumOff val="10616"/>
                  </a:schemeClr>
                </a:gs>
              </a:gsLst>
              <a:lin ang="5400000" scaled="0"/>
            </a:gradFill>
            <a:ln w="12700" cap="flat">
              <a:noFill/>
              <a:miter lim="400000"/>
            </a:ln>
            <a:effectLst/>
          </p:spPr>
          <p:txBody>
            <a:bodyPr wrap="square" lIns="45719" tIns="45719" rIns="45719" bIns="45719" numCol="1" anchor="t">
              <a:noAutofit/>
            </a:bodyPr>
            <a:lstStyle/>
            <a:p>
              <a:pPr>
                <a:defRPr>
                  <a:solidFill>
                    <a:schemeClr val="accent3">
                      <a:lumOff val="17647"/>
                    </a:schemeClr>
                  </a:solidFill>
                </a:defRPr>
              </a:pPr>
              <a:endParaRPr/>
            </a:p>
          </p:txBody>
        </p:sp>
        <p:grpSp>
          <p:nvGrpSpPr>
            <p:cNvPr id="111" name="Group"/>
            <p:cNvGrpSpPr/>
            <p:nvPr/>
          </p:nvGrpSpPr>
          <p:grpSpPr>
            <a:xfrm>
              <a:off x="627022" y="282672"/>
              <a:ext cx="3031332" cy="1385638"/>
              <a:chOff x="0" y="0"/>
              <a:chExt cx="3031331" cy="1385637"/>
            </a:xfrm>
          </p:grpSpPr>
          <p:sp>
            <p:nvSpPr>
              <p:cNvPr id="109" name="Rounded Rectangle"/>
              <p:cNvSpPr/>
              <p:nvPr/>
            </p:nvSpPr>
            <p:spPr>
              <a:xfrm>
                <a:off x="0" y="0"/>
                <a:ext cx="3031332" cy="1385638"/>
              </a:xfrm>
              <a:prstGeom prst="roundRect">
                <a:avLst>
                  <a:gd name="adj" fmla="val 10000"/>
                </a:avLst>
              </a:prstGeom>
              <a:solidFill>
                <a:srgbClr val="FFFFFF">
                  <a:alpha val="90000"/>
                </a:srgbClr>
              </a:solidFill>
              <a:ln w="6350" cap="flat">
                <a:solidFill>
                  <a:srgbClr val="FFFFFF"/>
                </a:solidFill>
                <a:prstDash val="solid"/>
                <a:miter lim="800000"/>
              </a:ln>
              <a:effectLst/>
            </p:spPr>
            <p:txBody>
              <a:bodyPr wrap="square" lIns="45719" tIns="45719" rIns="45719" bIns="45719" numCol="1" anchor="ctr">
                <a:noAutofit/>
              </a:bodyPr>
              <a:lstStyle/>
              <a:p>
                <a:pPr algn="ctr" defTabSz="889000">
                  <a:lnSpc>
                    <a:spcPct val="90000"/>
                  </a:lnSpc>
                  <a:spcBef>
                    <a:spcPts val="700"/>
                  </a:spcBef>
                  <a:defRPr sz="2000" b="1"/>
                </a:pPr>
                <a:endParaRPr/>
              </a:p>
            </p:txBody>
          </p:sp>
          <p:sp>
            <p:nvSpPr>
              <p:cNvPr id="110" name="Planning Phase…"/>
              <p:cNvSpPr txBox="1"/>
              <p:nvPr/>
            </p:nvSpPr>
            <p:spPr>
              <a:xfrm>
                <a:off x="40583" y="219743"/>
                <a:ext cx="2950164" cy="94615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42239" tIns="142239" rIns="142239" bIns="142239" numCol="1" anchor="ctr">
                <a:spAutoFit/>
              </a:bodyPr>
              <a:lstStyle/>
              <a:p>
                <a:pPr algn="ctr" defTabSz="889000">
                  <a:lnSpc>
                    <a:spcPct val="90000"/>
                  </a:lnSpc>
                  <a:spcBef>
                    <a:spcPts val="800"/>
                  </a:spcBef>
                  <a:defRPr sz="1700">
                    <a:latin typeface="Avenir Heavy"/>
                    <a:ea typeface="Avenir Heavy"/>
                    <a:cs typeface="Avenir Heavy"/>
                    <a:sym typeface="Avenir Heavy"/>
                  </a:defRPr>
                </a:pPr>
                <a:r>
                  <a:t>Planning Phase</a:t>
                </a:r>
              </a:p>
              <a:p>
                <a:pPr algn="ctr" defTabSz="889000">
                  <a:lnSpc>
                    <a:spcPct val="90000"/>
                  </a:lnSpc>
                  <a:spcBef>
                    <a:spcPts val="800"/>
                  </a:spcBef>
                  <a:defRPr sz="1700">
                    <a:latin typeface="Avenir Book"/>
                    <a:ea typeface="Avenir Book"/>
                    <a:cs typeface="Avenir Book"/>
                    <a:sym typeface="Avenir Book"/>
                  </a:defRPr>
                </a:pPr>
                <a:r>
                  <a:t>(Climate Change Pre-Study)</a:t>
                </a:r>
              </a:p>
            </p:txBody>
          </p:sp>
        </p:grpSp>
      </p:grpSp>
      <p:grpSp>
        <p:nvGrpSpPr>
          <p:cNvPr id="117" name="Group"/>
          <p:cNvGrpSpPr/>
          <p:nvPr/>
        </p:nvGrpSpPr>
        <p:grpSpPr>
          <a:xfrm>
            <a:off x="4431944" y="2707453"/>
            <a:ext cx="3658354" cy="1668311"/>
            <a:chOff x="0" y="0"/>
            <a:chExt cx="3658352" cy="1668309"/>
          </a:xfrm>
        </p:grpSpPr>
        <p:sp>
          <p:nvSpPr>
            <p:cNvPr id="113" name="Chevron"/>
            <p:cNvSpPr/>
            <p:nvPr/>
          </p:nvSpPr>
          <p:spPr>
            <a:xfrm>
              <a:off x="0" y="0"/>
              <a:ext cx="3259494" cy="1258165"/>
            </a:xfrm>
            <a:prstGeom prst="chevron">
              <a:avLst>
                <a:gd name="adj" fmla="val 40000"/>
              </a:avLst>
            </a:prstGeom>
            <a:blipFill rotWithShape="1">
              <a:blip r:embed="rId3"/>
              <a:srcRect/>
              <a:tile tx="0" ty="0" sx="100000" sy="100000" flip="none" algn="tl"/>
            </a:blipFill>
            <a:ln w="12700" cap="flat">
              <a:noFill/>
              <a:miter lim="400000"/>
            </a:ln>
            <a:effectLst/>
          </p:spPr>
          <p:txBody>
            <a:bodyPr wrap="square" lIns="45719" tIns="45719" rIns="45719" bIns="45719" numCol="1" anchor="t">
              <a:noAutofit/>
            </a:bodyPr>
            <a:lstStyle/>
            <a:p>
              <a:pPr>
                <a:defRPr>
                  <a:solidFill>
                    <a:srgbClr val="7F6000"/>
                  </a:solidFill>
                </a:defRPr>
              </a:pPr>
              <a:endParaRPr/>
            </a:p>
          </p:txBody>
        </p:sp>
        <p:grpSp>
          <p:nvGrpSpPr>
            <p:cNvPr id="116" name="Group"/>
            <p:cNvGrpSpPr/>
            <p:nvPr/>
          </p:nvGrpSpPr>
          <p:grpSpPr>
            <a:xfrm>
              <a:off x="627021" y="282672"/>
              <a:ext cx="3031332" cy="1385638"/>
              <a:chOff x="0" y="43146"/>
              <a:chExt cx="3031331" cy="1385637"/>
            </a:xfrm>
          </p:grpSpPr>
          <p:sp>
            <p:nvSpPr>
              <p:cNvPr id="114" name="Rounded Rectangle"/>
              <p:cNvSpPr/>
              <p:nvPr/>
            </p:nvSpPr>
            <p:spPr>
              <a:xfrm>
                <a:off x="0" y="43146"/>
                <a:ext cx="3031332" cy="1385638"/>
              </a:xfrm>
              <a:prstGeom prst="roundRect">
                <a:avLst>
                  <a:gd name="adj" fmla="val 10000"/>
                </a:avLst>
              </a:prstGeom>
              <a:solidFill>
                <a:srgbClr val="FFFFFF">
                  <a:alpha val="90000"/>
                </a:srgbClr>
              </a:solidFill>
              <a:ln w="6350" cap="flat">
                <a:solidFill>
                  <a:srgbClr val="FFFFFF"/>
                </a:solidFill>
                <a:prstDash val="solid"/>
                <a:miter lim="800000"/>
              </a:ln>
              <a:effectLst/>
            </p:spPr>
            <p:txBody>
              <a:bodyPr wrap="square" lIns="45719" tIns="45719" rIns="45719" bIns="45719" numCol="1" anchor="ctr">
                <a:noAutofit/>
              </a:bodyPr>
              <a:lstStyle/>
              <a:p>
                <a:pPr algn="ctr" defTabSz="889000">
                  <a:lnSpc>
                    <a:spcPct val="90000"/>
                  </a:lnSpc>
                  <a:spcBef>
                    <a:spcPts val="700"/>
                  </a:spcBef>
                  <a:defRPr sz="2000">
                    <a:latin typeface="Avenir Heavy"/>
                    <a:ea typeface="Avenir Heavy"/>
                    <a:cs typeface="Avenir Heavy"/>
                    <a:sym typeface="Avenir Heavy"/>
                  </a:defRPr>
                </a:pPr>
                <a:endParaRPr/>
              </a:p>
            </p:txBody>
          </p:sp>
          <p:sp>
            <p:nvSpPr>
              <p:cNvPr id="115" name="Examination Phase…"/>
              <p:cNvSpPr/>
              <p:nvPr/>
            </p:nvSpPr>
            <p:spPr>
              <a:xfrm>
                <a:off x="40583" y="735964"/>
                <a:ext cx="2950164"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42239" tIns="142239" rIns="142239" bIns="142239" numCol="1" anchor="ctr">
                <a:spAutoFit/>
              </a:bodyPr>
              <a:lstStyle/>
              <a:p>
                <a:pPr algn="ctr" defTabSz="889000">
                  <a:lnSpc>
                    <a:spcPct val="90000"/>
                  </a:lnSpc>
                  <a:spcBef>
                    <a:spcPts val="800"/>
                  </a:spcBef>
                  <a:defRPr sz="1700">
                    <a:latin typeface="Avenir Heavy"/>
                    <a:ea typeface="Avenir Heavy"/>
                    <a:cs typeface="Avenir Heavy"/>
                    <a:sym typeface="Avenir Heavy"/>
                  </a:defRPr>
                </a:pPr>
                <a:r>
                  <a:t>Examination Phase</a:t>
                </a:r>
              </a:p>
              <a:p>
                <a:pPr algn="ctr" defTabSz="889000">
                  <a:lnSpc>
                    <a:spcPct val="90000"/>
                  </a:lnSpc>
                  <a:spcBef>
                    <a:spcPts val="800"/>
                  </a:spcBef>
                  <a:defRPr sz="1700">
                    <a:latin typeface="Avenir Book"/>
                    <a:ea typeface="Avenir Book"/>
                    <a:cs typeface="Avenir Book"/>
                    <a:sym typeface="Avenir Book"/>
                  </a:defRPr>
                </a:pPr>
                <a:r>
                  <a:t>(Collecting and Analyzing Climate Change Related Data)</a:t>
                </a:r>
              </a:p>
            </p:txBody>
          </p:sp>
        </p:grpSp>
      </p:grpSp>
      <p:grpSp>
        <p:nvGrpSpPr>
          <p:cNvPr id="122" name="Group"/>
          <p:cNvGrpSpPr/>
          <p:nvPr/>
        </p:nvGrpSpPr>
        <p:grpSpPr>
          <a:xfrm>
            <a:off x="8133360" y="2707453"/>
            <a:ext cx="3658355" cy="1668311"/>
            <a:chOff x="0" y="0"/>
            <a:chExt cx="3658354" cy="1668309"/>
          </a:xfrm>
        </p:grpSpPr>
        <p:sp>
          <p:nvSpPr>
            <p:cNvPr id="118" name="Chevron"/>
            <p:cNvSpPr/>
            <p:nvPr/>
          </p:nvSpPr>
          <p:spPr>
            <a:xfrm>
              <a:off x="0" y="0"/>
              <a:ext cx="3259494" cy="1258165"/>
            </a:xfrm>
            <a:prstGeom prst="chevron">
              <a:avLst>
                <a:gd name="adj" fmla="val 40000"/>
              </a:avLst>
            </a:prstGeom>
            <a:solidFill>
              <a:schemeClr val="accent3">
                <a:lumOff val="-12941"/>
              </a:schemeClr>
            </a:solidFill>
            <a:ln w="12700" cap="flat">
              <a:noFill/>
              <a:miter lim="400000"/>
            </a:ln>
            <a:effectLst/>
          </p:spPr>
          <p:txBody>
            <a:bodyPr wrap="square" lIns="45719" tIns="45719" rIns="45719" bIns="45719" numCol="1" anchor="t">
              <a:noAutofit/>
            </a:bodyPr>
            <a:lstStyle/>
            <a:p>
              <a:endParaRPr/>
            </a:p>
          </p:txBody>
        </p:sp>
        <p:grpSp>
          <p:nvGrpSpPr>
            <p:cNvPr id="121" name="Group"/>
            <p:cNvGrpSpPr/>
            <p:nvPr/>
          </p:nvGrpSpPr>
          <p:grpSpPr>
            <a:xfrm>
              <a:off x="627022" y="282672"/>
              <a:ext cx="3031333" cy="1385638"/>
              <a:chOff x="0" y="0"/>
              <a:chExt cx="3031331" cy="1385637"/>
            </a:xfrm>
          </p:grpSpPr>
          <p:sp>
            <p:nvSpPr>
              <p:cNvPr id="119" name="Rounded Rectangle"/>
              <p:cNvSpPr/>
              <p:nvPr/>
            </p:nvSpPr>
            <p:spPr>
              <a:xfrm>
                <a:off x="0" y="0"/>
                <a:ext cx="3031332" cy="1385638"/>
              </a:xfrm>
              <a:prstGeom prst="roundRect">
                <a:avLst>
                  <a:gd name="adj" fmla="val 10000"/>
                </a:avLst>
              </a:prstGeom>
              <a:solidFill>
                <a:srgbClr val="FFFFFF">
                  <a:alpha val="90000"/>
                </a:srgbClr>
              </a:solidFill>
              <a:ln w="6350" cap="flat">
                <a:solidFill>
                  <a:srgbClr val="FFFFFF"/>
                </a:solidFill>
                <a:prstDash val="solid"/>
                <a:miter lim="800000"/>
              </a:ln>
              <a:effectLst/>
            </p:spPr>
            <p:txBody>
              <a:bodyPr wrap="square" lIns="45719" tIns="45719" rIns="45719" bIns="45719" numCol="1" anchor="ctr">
                <a:noAutofit/>
              </a:bodyPr>
              <a:lstStyle/>
              <a:p>
                <a:pPr algn="ctr" defTabSz="889000">
                  <a:lnSpc>
                    <a:spcPct val="90000"/>
                  </a:lnSpc>
                  <a:spcBef>
                    <a:spcPts val="700"/>
                  </a:spcBef>
                  <a:defRPr sz="2000" b="1"/>
                </a:pPr>
                <a:endParaRPr/>
              </a:p>
            </p:txBody>
          </p:sp>
          <p:sp>
            <p:nvSpPr>
              <p:cNvPr id="120" name="Reporting Phase…"/>
              <p:cNvSpPr txBox="1"/>
              <p:nvPr/>
            </p:nvSpPr>
            <p:spPr>
              <a:xfrm>
                <a:off x="40583" y="88298"/>
                <a:ext cx="2950164" cy="12090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42239" tIns="142239" rIns="142239" bIns="142239" numCol="1" anchor="ctr">
                <a:spAutoFit/>
              </a:bodyPr>
              <a:lstStyle/>
              <a:p>
                <a:pPr algn="ctr" defTabSz="889000">
                  <a:lnSpc>
                    <a:spcPct val="90000"/>
                  </a:lnSpc>
                  <a:spcBef>
                    <a:spcPts val="800"/>
                  </a:spcBef>
                  <a:defRPr sz="1700">
                    <a:latin typeface="Avenir Heavy"/>
                    <a:ea typeface="Avenir Heavy"/>
                    <a:cs typeface="Avenir Heavy"/>
                    <a:sym typeface="Avenir Heavy"/>
                  </a:defRPr>
                </a:pPr>
                <a:r>
                  <a:t>Reporting Phase</a:t>
                </a:r>
              </a:p>
              <a:p>
                <a:pPr algn="ctr" defTabSz="889000">
                  <a:lnSpc>
                    <a:spcPct val="90000"/>
                  </a:lnSpc>
                  <a:spcBef>
                    <a:spcPts val="800"/>
                  </a:spcBef>
                  <a:defRPr sz="1700">
                    <a:latin typeface="Avenir Book"/>
                    <a:ea typeface="Avenir Book"/>
                    <a:cs typeface="Avenir Book"/>
                    <a:sym typeface="Avenir Book"/>
                  </a:defRPr>
                </a:pPr>
                <a:r>
                  <a:t>(Results &amp; Recommendations)</a:t>
                </a:r>
              </a:p>
            </p:txBody>
          </p:sp>
        </p:grpSp>
      </p:grpSp>
    </p:spTree>
  </p:cSld>
  <p:clrMapOvr>
    <a:masterClrMapping/>
  </p:clrMapOvr>
  <mc:AlternateContent xmlns:mc="http://schemas.openxmlformats.org/markup-compatibility/2006" xmlns:p14="http://schemas.microsoft.com/office/powerpoint/2010/main">
    <mc:Choice Requires="p14">
      <p:transition>
        <p:fade/>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112"/>
                                        </p:tgtEl>
                                        <p:attrNameLst>
                                          <p:attrName>style.visibility</p:attrName>
                                        </p:attrNameLst>
                                      </p:cBhvr>
                                      <p:to>
                                        <p:strVal val="visible"/>
                                      </p:to>
                                    </p:set>
                                    <p:animEffect transition="in" filter="fade">
                                      <p:cBhvr>
                                        <p:cTn id="7" dur="1000"/>
                                        <p:tgtEl>
                                          <p:spTgt spid="1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2" nodeType="clickEffect">
                                  <p:stCondLst>
                                    <p:cond delay="0"/>
                                  </p:stCondLst>
                                  <p:iterate>
                                    <p:tmAbs val="0"/>
                                  </p:iterate>
                                  <p:childTnLst>
                                    <p:set>
                                      <p:cBhvr>
                                        <p:cTn id="11" fill="hold"/>
                                        <p:tgtEl>
                                          <p:spTgt spid="117"/>
                                        </p:tgtEl>
                                        <p:attrNameLst>
                                          <p:attrName>style.visibility</p:attrName>
                                        </p:attrNameLst>
                                      </p:cBhvr>
                                      <p:to>
                                        <p:strVal val="visible"/>
                                      </p:to>
                                    </p:set>
                                    <p:animEffect transition="in" filter="fade">
                                      <p:cBhvr>
                                        <p:cTn id="12" dur="1000"/>
                                        <p:tgtEl>
                                          <p:spTgt spid="1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3" nodeType="clickEffect">
                                  <p:stCondLst>
                                    <p:cond delay="0"/>
                                  </p:stCondLst>
                                  <p:iterate>
                                    <p:tmAbs val="0"/>
                                  </p:iterate>
                                  <p:childTnLst>
                                    <p:set>
                                      <p:cBhvr>
                                        <p:cTn id="16" fill="hold"/>
                                        <p:tgtEl>
                                          <p:spTgt spid="122"/>
                                        </p:tgtEl>
                                        <p:attrNameLst>
                                          <p:attrName>style.visibility</p:attrName>
                                        </p:attrNameLst>
                                      </p:cBhvr>
                                      <p:to>
                                        <p:strVal val="visible"/>
                                      </p:to>
                                    </p:set>
                                    <p:animEffect transition="in" filter="fade">
                                      <p:cBhvr>
                                        <p:cTn id="17"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1" animBg="1" advAuto="0"/>
      <p:bldP spid="117" grpId="2" animBg="1" advAuto="0"/>
      <p:bldP spid="122" grpId="3"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Title 1"/>
          <p:cNvSpPr txBox="1">
            <a:spLocks noGrp="1"/>
          </p:cNvSpPr>
          <p:nvPr>
            <p:ph type="title"/>
          </p:nvPr>
        </p:nvSpPr>
        <p:spPr>
          <a:prstGeom prst="rect">
            <a:avLst/>
          </a:prstGeom>
        </p:spPr>
        <p:txBody>
          <a:bodyPr/>
          <a:lstStyle/>
          <a:p>
            <a:pPr rtl="0">
              <a:defRPr/>
            </a:pPr>
            <a:endParaRPr/>
          </a:p>
        </p:txBody>
      </p:sp>
      <p:pic>
        <p:nvPicPr>
          <p:cNvPr id="125" name="Content Placeholder 3" descr="Content Placeholder 3"/>
          <p:cNvPicPr>
            <a:picLocks noChangeAspect="1"/>
          </p:cNvPicPr>
          <p:nvPr/>
        </p:nvPicPr>
        <p:blipFill>
          <a:blip r:embed="rId3">
            <a:extLst/>
          </a:blip>
          <a:stretch>
            <a:fillRect/>
          </a:stretch>
        </p:blipFill>
        <p:spPr>
          <a:xfrm>
            <a:off x="0" y="857"/>
            <a:ext cx="12192000" cy="6857143"/>
          </a:xfrm>
          <a:prstGeom prst="rect">
            <a:avLst/>
          </a:prstGeom>
          <a:ln w="12700">
            <a:miter lim="400000"/>
          </a:ln>
        </p:spPr>
      </p:pic>
      <p:sp>
        <p:nvSpPr>
          <p:cNvPr id="126" name="Title 1"/>
          <p:cNvSpPr txBox="1"/>
          <p:nvPr/>
        </p:nvSpPr>
        <p:spPr>
          <a:xfrm>
            <a:off x="775854" y="343991"/>
            <a:ext cx="10424161" cy="8900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lgn="ctr">
              <a:lnSpc>
                <a:spcPct val="90000"/>
              </a:lnSpc>
              <a:defRPr sz="3500">
                <a:solidFill>
                  <a:srgbClr val="806000"/>
                </a:solidFill>
                <a:latin typeface="Avenir Book"/>
                <a:ea typeface="Avenir Book"/>
                <a:cs typeface="Avenir Book"/>
                <a:sym typeface="Avenir Book"/>
              </a:defRPr>
            </a:lvl1pPr>
          </a:lstStyle>
          <a:p>
            <a:r>
              <a:t>Pre-Study: Kuwait’s Climate</a:t>
            </a:r>
          </a:p>
        </p:txBody>
      </p:sp>
      <p:sp>
        <p:nvSpPr>
          <p:cNvPr id="127" name="Slide Number Placeholder 4"/>
          <p:cNvSpPr txBox="1">
            <a:spLocks noGrp="1"/>
          </p:cNvSpPr>
          <p:nvPr>
            <p:ph type="sldNum" sz="quarter" idx="2"/>
          </p:nvPr>
        </p:nvSpPr>
        <p:spPr>
          <a:xfrm>
            <a:off x="11172418" y="6404292"/>
            <a:ext cx="181383"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a:t>
            </a:fld>
            <a:endParaRPr/>
          </a:p>
        </p:txBody>
      </p:sp>
      <p:grpSp>
        <p:nvGrpSpPr>
          <p:cNvPr id="131" name="Group"/>
          <p:cNvGrpSpPr/>
          <p:nvPr/>
        </p:nvGrpSpPr>
        <p:grpSpPr>
          <a:xfrm>
            <a:off x="792973" y="3019278"/>
            <a:ext cx="1964085" cy="2227972"/>
            <a:chOff x="0" y="0"/>
            <a:chExt cx="1964082" cy="2227970"/>
          </a:xfrm>
        </p:grpSpPr>
        <p:sp>
          <p:nvSpPr>
            <p:cNvPr id="129" name="Shape"/>
            <p:cNvSpPr/>
            <p:nvPr/>
          </p:nvSpPr>
          <p:spPr>
            <a:xfrm>
              <a:off x="0" y="0"/>
              <a:ext cx="1964083" cy="2227971"/>
            </a:xfrm>
            <a:custGeom>
              <a:avLst/>
              <a:gdLst/>
              <a:ahLst/>
              <a:cxnLst>
                <a:cxn ang="0">
                  <a:pos x="wd2" y="hd2"/>
                </a:cxn>
                <a:cxn ang="5400000">
                  <a:pos x="wd2" y="hd2"/>
                </a:cxn>
                <a:cxn ang="10800000">
                  <a:pos x="wd2" y="hd2"/>
                </a:cxn>
                <a:cxn ang="16200000">
                  <a:pos x="wd2" y="hd2"/>
                </a:cxn>
              </a:cxnLst>
              <a:rect l="0" t="0" r="r" b="b"/>
              <a:pathLst>
                <a:path w="21600" h="21600" extrusionOk="0">
                  <a:moveTo>
                    <a:pt x="19332" y="21600"/>
                  </a:moveTo>
                  <a:lnTo>
                    <a:pt x="2268" y="21600"/>
                  </a:lnTo>
                  <a:cubicBezTo>
                    <a:pt x="1015" y="21600"/>
                    <a:pt x="0" y="20705"/>
                    <a:pt x="0" y="19601"/>
                  </a:cubicBezTo>
                  <a:lnTo>
                    <a:pt x="0" y="0"/>
                  </a:lnTo>
                  <a:lnTo>
                    <a:pt x="21600" y="0"/>
                  </a:lnTo>
                  <a:lnTo>
                    <a:pt x="21600" y="19601"/>
                  </a:lnTo>
                  <a:cubicBezTo>
                    <a:pt x="21600" y="20705"/>
                    <a:pt x="20585" y="21600"/>
                    <a:pt x="19332" y="21600"/>
                  </a:cubicBezTo>
                  <a:close/>
                </a:path>
              </a:pathLst>
            </a:custGeom>
            <a:solidFill>
              <a:schemeClr val="accent3">
                <a:lumOff val="17647"/>
              </a:schemeClr>
            </a:solidFill>
            <a:ln w="12700" cap="flat">
              <a:noFill/>
              <a:miter lim="400000"/>
            </a:ln>
            <a:effectLst/>
          </p:spPr>
          <p:txBody>
            <a:bodyPr wrap="square" lIns="45719" tIns="45719" rIns="45719" bIns="45719" numCol="1" anchor="t">
              <a:noAutofit/>
            </a:bodyPr>
            <a:lstStyle/>
            <a:p>
              <a:pPr algn="ctr" defTabSz="889000">
                <a:lnSpc>
                  <a:spcPct val="90000"/>
                </a:lnSpc>
                <a:spcBef>
                  <a:spcPts val="700"/>
                </a:spcBef>
                <a:defRPr sz="2000" b="1"/>
              </a:pPr>
              <a:endParaRPr/>
            </a:p>
          </p:txBody>
        </p:sp>
        <p:sp>
          <p:nvSpPr>
            <p:cNvPr id="130" name="High Temperatures in Summer…"/>
            <p:cNvSpPr txBox="1"/>
            <p:nvPr/>
          </p:nvSpPr>
          <p:spPr>
            <a:xfrm>
              <a:off x="60402" y="406969"/>
              <a:ext cx="1843279" cy="141403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42239" tIns="142239" rIns="142239" bIns="142239" numCol="1" anchor="t">
              <a:noAutofit/>
            </a:bodyPr>
            <a:lstStyle/>
            <a:p>
              <a:pPr algn="ctr" defTabSz="889000">
                <a:lnSpc>
                  <a:spcPct val="90000"/>
                </a:lnSpc>
                <a:spcBef>
                  <a:spcPts val="800"/>
                </a:spcBef>
                <a:defRPr sz="1500">
                  <a:latin typeface="Avenir Heavy"/>
                  <a:ea typeface="Avenir Heavy"/>
                  <a:cs typeface="Avenir Heavy"/>
                  <a:sym typeface="Avenir Heavy"/>
                </a:defRPr>
              </a:pPr>
              <a:r>
                <a:rPr dirty="0"/>
                <a:t>High Temperatures in Summer</a:t>
              </a:r>
            </a:p>
            <a:p>
              <a:pPr algn="ctr" defTabSz="889000">
                <a:lnSpc>
                  <a:spcPct val="90000"/>
                </a:lnSpc>
                <a:spcBef>
                  <a:spcPts val="800"/>
                </a:spcBef>
                <a:defRPr sz="1500">
                  <a:latin typeface="Avenir Medium"/>
                  <a:ea typeface="Avenir Medium"/>
                  <a:cs typeface="Avenir Medium"/>
                  <a:sym typeface="Avenir Medium"/>
                </a:defRPr>
              </a:pPr>
              <a:r>
                <a:rPr dirty="0"/>
                <a:t>(over 50 C°)</a:t>
              </a:r>
            </a:p>
          </p:txBody>
        </p:sp>
      </p:grpSp>
      <p:grpSp>
        <p:nvGrpSpPr>
          <p:cNvPr id="137" name="Group"/>
          <p:cNvGrpSpPr/>
          <p:nvPr/>
        </p:nvGrpSpPr>
        <p:grpSpPr>
          <a:xfrm>
            <a:off x="2953466" y="1520724"/>
            <a:ext cx="1964083" cy="3726525"/>
            <a:chOff x="0" y="0"/>
            <a:chExt cx="1964082" cy="3726524"/>
          </a:xfrm>
        </p:grpSpPr>
        <p:sp>
          <p:nvSpPr>
            <p:cNvPr id="133" name="Rounded Rectangle"/>
            <p:cNvSpPr/>
            <p:nvPr/>
          </p:nvSpPr>
          <p:spPr>
            <a:xfrm>
              <a:off x="0" y="0"/>
              <a:ext cx="1964083" cy="1336782"/>
            </a:xfrm>
            <a:prstGeom prst="roundRect">
              <a:avLst>
                <a:gd name="adj" fmla="val 10000"/>
              </a:avLst>
            </a:prstGeom>
            <a:blipFill rotWithShape="1">
              <a:blip r:embed="rId4"/>
              <a:srcRect/>
              <a:stretch>
                <a:fillRect/>
              </a:stretch>
            </a:blipFill>
            <a:ln w="6350" cap="flat">
              <a:solidFill>
                <a:srgbClr val="FFFFFF"/>
              </a:solidFill>
              <a:prstDash val="solid"/>
              <a:miter lim="800000"/>
            </a:ln>
            <a:effectLst/>
          </p:spPr>
          <p:txBody>
            <a:bodyPr wrap="square" lIns="45719" tIns="45719" rIns="45719" bIns="45719" numCol="1" anchor="t">
              <a:noAutofit/>
            </a:bodyPr>
            <a:lstStyle/>
            <a:p>
              <a:endParaRPr/>
            </a:p>
          </p:txBody>
        </p:sp>
        <p:grpSp>
          <p:nvGrpSpPr>
            <p:cNvPr id="136" name="Group"/>
            <p:cNvGrpSpPr/>
            <p:nvPr/>
          </p:nvGrpSpPr>
          <p:grpSpPr>
            <a:xfrm>
              <a:off x="-1" y="1498554"/>
              <a:ext cx="1964084" cy="2227971"/>
              <a:chOff x="0" y="0"/>
              <a:chExt cx="1964082" cy="2227970"/>
            </a:xfrm>
          </p:grpSpPr>
          <p:sp>
            <p:nvSpPr>
              <p:cNvPr id="134" name="Shape"/>
              <p:cNvSpPr/>
              <p:nvPr/>
            </p:nvSpPr>
            <p:spPr>
              <a:xfrm>
                <a:off x="0" y="0"/>
                <a:ext cx="1964083" cy="2227971"/>
              </a:xfrm>
              <a:custGeom>
                <a:avLst/>
                <a:gdLst/>
                <a:ahLst/>
                <a:cxnLst>
                  <a:cxn ang="0">
                    <a:pos x="wd2" y="hd2"/>
                  </a:cxn>
                  <a:cxn ang="5400000">
                    <a:pos x="wd2" y="hd2"/>
                  </a:cxn>
                  <a:cxn ang="10800000">
                    <a:pos x="wd2" y="hd2"/>
                  </a:cxn>
                  <a:cxn ang="16200000">
                    <a:pos x="wd2" y="hd2"/>
                  </a:cxn>
                </a:cxnLst>
                <a:rect l="0" t="0" r="r" b="b"/>
                <a:pathLst>
                  <a:path w="21600" h="21600" extrusionOk="0">
                    <a:moveTo>
                      <a:pt x="19332" y="21600"/>
                    </a:moveTo>
                    <a:lnTo>
                      <a:pt x="2268" y="21600"/>
                    </a:lnTo>
                    <a:cubicBezTo>
                      <a:pt x="1015" y="21600"/>
                      <a:pt x="0" y="20705"/>
                      <a:pt x="0" y="19601"/>
                    </a:cubicBezTo>
                    <a:lnTo>
                      <a:pt x="0" y="0"/>
                    </a:lnTo>
                    <a:lnTo>
                      <a:pt x="21600" y="0"/>
                    </a:lnTo>
                    <a:lnTo>
                      <a:pt x="21600" y="19601"/>
                    </a:lnTo>
                    <a:cubicBezTo>
                      <a:pt x="21600" y="20705"/>
                      <a:pt x="20585" y="21600"/>
                      <a:pt x="19332" y="21600"/>
                    </a:cubicBezTo>
                    <a:close/>
                  </a:path>
                </a:pathLst>
              </a:custGeom>
              <a:solidFill>
                <a:schemeClr val="accent3">
                  <a:lumOff val="8823"/>
                </a:schemeClr>
              </a:solidFill>
              <a:ln w="12700" cap="flat">
                <a:noFill/>
                <a:miter lim="400000"/>
              </a:ln>
              <a:effectLst/>
            </p:spPr>
            <p:txBody>
              <a:bodyPr wrap="square" lIns="45719" tIns="45719" rIns="45719" bIns="45719" numCol="1" anchor="t">
                <a:noAutofit/>
              </a:bodyPr>
              <a:lstStyle/>
              <a:p>
                <a:pPr algn="ctr" defTabSz="889000">
                  <a:lnSpc>
                    <a:spcPct val="90000"/>
                  </a:lnSpc>
                  <a:spcBef>
                    <a:spcPts val="700"/>
                  </a:spcBef>
                  <a:defRPr sz="2000" b="1"/>
                </a:pPr>
                <a:endParaRPr/>
              </a:p>
            </p:txBody>
          </p:sp>
          <p:sp>
            <p:nvSpPr>
              <p:cNvPr id="135" name="Recent irregular rainfalls leading to floods…"/>
              <p:cNvSpPr txBox="1"/>
              <p:nvPr/>
            </p:nvSpPr>
            <p:spPr>
              <a:xfrm>
                <a:off x="60402" y="228464"/>
                <a:ext cx="1843279" cy="192478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42239" tIns="142239" rIns="142239" bIns="142239" numCol="1" anchor="t">
                <a:noAutofit/>
              </a:bodyPr>
              <a:lstStyle/>
              <a:p>
                <a:pPr algn="ctr" defTabSz="889000">
                  <a:lnSpc>
                    <a:spcPct val="90000"/>
                  </a:lnSpc>
                  <a:spcBef>
                    <a:spcPts val="800"/>
                  </a:spcBef>
                  <a:defRPr sz="1500">
                    <a:latin typeface="Avenir Heavy"/>
                    <a:ea typeface="Avenir Heavy"/>
                    <a:cs typeface="Avenir Heavy"/>
                    <a:sym typeface="Avenir Heavy"/>
                  </a:defRPr>
                </a:pPr>
                <a:r>
                  <a:t>Recent irregular rainfalls leading to floods</a:t>
                </a:r>
              </a:p>
              <a:p>
                <a:pPr algn="ctr" defTabSz="889000">
                  <a:lnSpc>
                    <a:spcPct val="90000"/>
                  </a:lnSpc>
                  <a:spcBef>
                    <a:spcPts val="800"/>
                  </a:spcBef>
                  <a:defRPr sz="1500">
                    <a:latin typeface="Avenir Medium"/>
                    <a:ea typeface="Avenir Medium"/>
                    <a:cs typeface="Avenir Medium"/>
                    <a:sym typeface="Avenir Medium"/>
                  </a:defRPr>
                </a:pPr>
                <a:r>
                  <a:t>(Whole rain season amount in 1 day)</a:t>
                </a:r>
              </a:p>
            </p:txBody>
          </p:sp>
        </p:grpSp>
      </p:grpSp>
      <p:grpSp>
        <p:nvGrpSpPr>
          <p:cNvPr id="142" name="Group"/>
          <p:cNvGrpSpPr/>
          <p:nvPr/>
        </p:nvGrpSpPr>
        <p:grpSpPr>
          <a:xfrm>
            <a:off x="5113957" y="1520724"/>
            <a:ext cx="1964084" cy="3726525"/>
            <a:chOff x="0" y="0"/>
            <a:chExt cx="1964082" cy="3726524"/>
          </a:xfrm>
        </p:grpSpPr>
        <p:sp>
          <p:nvSpPr>
            <p:cNvPr id="138" name="Rounded Rectangle"/>
            <p:cNvSpPr/>
            <p:nvPr/>
          </p:nvSpPr>
          <p:spPr>
            <a:xfrm>
              <a:off x="0" y="0"/>
              <a:ext cx="1964083" cy="1336782"/>
            </a:xfrm>
            <a:prstGeom prst="roundRect">
              <a:avLst>
                <a:gd name="adj" fmla="val 10000"/>
              </a:avLst>
            </a:prstGeom>
            <a:blipFill rotWithShape="1">
              <a:blip r:embed="rId5"/>
              <a:srcRect/>
              <a:stretch>
                <a:fillRect/>
              </a:stretch>
            </a:blipFill>
            <a:ln w="6350" cap="flat">
              <a:solidFill>
                <a:srgbClr val="FFFFFF"/>
              </a:solidFill>
              <a:prstDash val="solid"/>
              <a:miter lim="800000"/>
            </a:ln>
            <a:effectLst/>
          </p:spPr>
          <p:txBody>
            <a:bodyPr wrap="square" lIns="45719" tIns="45719" rIns="45719" bIns="45719" numCol="1" anchor="t">
              <a:noAutofit/>
            </a:bodyPr>
            <a:lstStyle/>
            <a:p>
              <a:endParaRPr/>
            </a:p>
          </p:txBody>
        </p:sp>
        <p:grpSp>
          <p:nvGrpSpPr>
            <p:cNvPr id="141" name="Group"/>
            <p:cNvGrpSpPr/>
            <p:nvPr/>
          </p:nvGrpSpPr>
          <p:grpSpPr>
            <a:xfrm>
              <a:off x="-1" y="1498554"/>
              <a:ext cx="1964084" cy="2227971"/>
              <a:chOff x="0" y="0"/>
              <a:chExt cx="1964082" cy="2227970"/>
            </a:xfrm>
          </p:grpSpPr>
          <p:sp>
            <p:nvSpPr>
              <p:cNvPr id="139" name="Shape"/>
              <p:cNvSpPr/>
              <p:nvPr/>
            </p:nvSpPr>
            <p:spPr>
              <a:xfrm>
                <a:off x="0" y="0"/>
                <a:ext cx="1964083" cy="2227971"/>
              </a:xfrm>
              <a:custGeom>
                <a:avLst/>
                <a:gdLst/>
                <a:ahLst/>
                <a:cxnLst>
                  <a:cxn ang="0">
                    <a:pos x="wd2" y="hd2"/>
                  </a:cxn>
                  <a:cxn ang="5400000">
                    <a:pos x="wd2" y="hd2"/>
                  </a:cxn>
                  <a:cxn ang="10800000">
                    <a:pos x="wd2" y="hd2"/>
                  </a:cxn>
                  <a:cxn ang="16200000">
                    <a:pos x="wd2" y="hd2"/>
                  </a:cxn>
                </a:cxnLst>
                <a:rect l="0" t="0" r="r" b="b"/>
                <a:pathLst>
                  <a:path w="21600" h="21600" extrusionOk="0">
                    <a:moveTo>
                      <a:pt x="19332" y="21600"/>
                    </a:moveTo>
                    <a:lnTo>
                      <a:pt x="2268" y="21600"/>
                    </a:lnTo>
                    <a:cubicBezTo>
                      <a:pt x="1015" y="21600"/>
                      <a:pt x="0" y="20705"/>
                      <a:pt x="0" y="19601"/>
                    </a:cubicBezTo>
                    <a:lnTo>
                      <a:pt x="0" y="0"/>
                    </a:lnTo>
                    <a:lnTo>
                      <a:pt x="21600" y="0"/>
                    </a:lnTo>
                    <a:lnTo>
                      <a:pt x="21600" y="19601"/>
                    </a:lnTo>
                    <a:cubicBezTo>
                      <a:pt x="21600" y="20705"/>
                      <a:pt x="20585" y="21600"/>
                      <a:pt x="19332" y="21600"/>
                    </a:cubicBezTo>
                    <a:close/>
                  </a:path>
                </a:pathLst>
              </a:custGeom>
              <a:solidFill>
                <a:schemeClr val="accent3"/>
              </a:solidFill>
              <a:ln w="12700" cap="flat">
                <a:noFill/>
                <a:miter lim="400000"/>
              </a:ln>
              <a:effectLst/>
            </p:spPr>
            <p:txBody>
              <a:bodyPr wrap="square" lIns="45719" tIns="45719" rIns="45719" bIns="45719" numCol="1" anchor="t">
                <a:noAutofit/>
              </a:bodyPr>
              <a:lstStyle/>
              <a:p>
                <a:pPr algn="ctr" defTabSz="889000">
                  <a:lnSpc>
                    <a:spcPct val="90000"/>
                  </a:lnSpc>
                  <a:spcBef>
                    <a:spcPts val="700"/>
                  </a:spcBef>
                </a:pPr>
                <a:endParaRPr/>
              </a:p>
            </p:txBody>
          </p:sp>
          <p:sp>
            <p:nvSpPr>
              <p:cNvPr id="140" name="Scarce freshwater resources…"/>
              <p:cNvSpPr txBox="1"/>
              <p:nvPr/>
            </p:nvSpPr>
            <p:spPr>
              <a:xfrm>
                <a:off x="60402" y="301483"/>
                <a:ext cx="1843279" cy="192478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42239" tIns="142239" rIns="142239" bIns="142239" numCol="1" anchor="t">
                <a:noAutofit/>
              </a:bodyPr>
              <a:lstStyle/>
              <a:p>
                <a:pPr algn="ctr" defTabSz="889000">
                  <a:lnSpc>
                    <a:spcPct val="90000"/>
                  </a:lnSpc>
                  <a:spcBef>
                    <a:spcPts val="800"/>
                  </a:spcBef>
                  <a:defRPr sz="1500">
                    <a:latin typeface="Avenir Heavy"/>
                    <a:ea typeface="Avenir Heavy"/>
                    <a:cs typeface="Avenir Heavy"/>
                    <a:sym typeface="Avenir Heavy"/>
                  </a:defRPr>
                </a:pPr>
                <a:r>
                  <a:t>Scarce freshwater resources</a:t>
                </a:r>
              </a:p>
              <a:p>
                <a:pPr algn="ctr" defTabSz="889000">
                  <a:lnSpc>
                    <a:spcPct val="90000"/>
                  </a:lnSpc>
                  <a:spcBef>
                    <a:spcPts val="800"/>
                  </a:spcBef>
                  <a:defRPr sz="1500">
                    <a:latin typeface="Avenir Light"/>
                    <a:ea typeface="Avenir Light"/>
                    <a:cs typeface="Avenir Light"/>
                    <a:sym typeface="Avenir Light"/>
                  </a:defRPr>
                </a:pPr>
                <a:r>
                  <a:t>(Seawater Distillation Plants)</a:t>
                </a:r>
              </a:p>
            </p:txBody>
          </p:sp>
        </p:grpSp>
      </p:grpSp>
      <p:grpSp>
        <p:nvGrpSpPr>
          <p:cNvPr id="147" name="Group"/>
          <p:cNvGrpSpPr/>
          <p:nvPr/>
        </p:nvGrpSpPr>
        <p:grpSpPr>
          <a:xfrm>
            <a:off x="7274448" y="1520724"/>
            <a:ext cx="1964084" cy="3726525"/>
            <a:chOff x="0" y="0"/>
            <a:chExt cx="1964082" cy="3726524"/>
          </a:xfrm>
        </p:grpSpPr>
        <p:sp>
          <p:nvSpPr>
            <p:cNvPr id="143" name="Rounded Rectangle"/>
            <p:cNvSpPr/>
            <p:nvPr/>
          </p:nvSpPr>
          <p:spPr>
            <a:xfrm>
              <a:off x="0" y="0"/>
              <a:ext cx="1964083" cy="1336782"/>
            </a:xfrm>
            <a:prstGeom prst="roundRect">
              <a:avLst>
                <a:gd name="adj" fmla="val 10000"/>
              </a:avLst>
            </a:prstGeom>
            <a:blipFill rotWithShape="1">
              <a:blip r:embed="rId6"/>
              <a:srcRect/>
              <a:stretch>
                <a:fillRect/>
              </a:stretch>
            </a:blipFill>
            <a:ln w="6350" cap="flat">
              <a:solidFill>
                <a:srgbClr val="FFFFFF"/>
              </a:solidFill>
              <a:prstDash val="solid"/>
              <a:miter lim="800000"/>
            </a:ln>
            <a:effectLst/>
          </p:spPr>
          <p:txBody>
            <a:bodyPr wrap="square" lIns="45719" tIns="45719" rIns="45719" bIns="45719" numCol="1" anchor="t">
              <a:noAutofit/>
            </a:bodyPr>
            <a:lstStyle/>
            <a:p>
              <a:endParaRPr/>
            </a:p>
          </p:txBody>
        </p:sp>
        <p:grpSp>
          <p:nvGrpSpPr>
            <p:cNvPr id="146" name="Group"/>
            <p:cNvGrpSpPr/>
            <p:nvPr/>
          </p:nvGrpSpPr>
          <p:grpSpPr>
            <a:xfrm>
              <a:off x="-1" y="1498554"/>
              <a:ext cx="1964084" cy="2227971"/>
              <a:chOff x="0" y="0"/>
              <a:chExt cx="1964082" cy="2227970"/>
            </a:xfrm>
          </p:grpSpPr>
          <p:sp>
            <p:nvSpPr>
              <p:cNvPr id="144" name="Shape"/>
              <p:cNvSpPr/>
              <p:nvPr/>
            </p:nvSpPr>
            <p:spPr>
              <a:xfrm>
                <a:off x="0" y="0"/>
                <a:ext cx="1964083" cy="2227971"/>
              </a:xfrm>
              <a:custGeom>
                <a:avLst/>
                <a:gdLst/>
                <a:ahLst/>
                <a:cxnLst>
                  <a:cxn ang="0">
                    <a:pos x="wd2" y="hd2"/>
                  </a:cxn>
                  <a:cxn ang="5400000">
                    <a:pos x="wd2" y="hd2"/>
                  </a:cxn>
                  <a:cxn ang="10800000">
                    <a:pos x="wd2" y="hd2"/>
                  </a:cxn>
                  <a:cxn ang="16200000">
                    <a:pos x="wd2" y="hd2"/>
                  </a:cxn>
                </a:cxnLst>
                <a:rect l="0" t="0" r="r" b="b"/>
                <a:pathLst>
                  <a:path w="21600" h="21600" extrusionOk="0">
                    <a:moveTo>
                      <a:pt x="19332" y="21600"/>
                    </a:moveTo>
                    <a:lnTo>
                      <a:pt x="2268" y="21600"/>
                    </a:lnTo>
                    <a:cubicBezTo>
                      <a:pt x="1015" y="21600"/>
                      <a:pt x="0" y="20705"/>
                      <a:pt x="0" y="19601"/>
                    </a:cubicBezTo>
                    <a:lnTo>
                      <a:pt x="0" y="0"/>
                    </a:lnTo>
                    <a:lnTo>
                      <a:pt x="21600" y="0"/>
                    </a:lnTo>
                    <a:lnTo>
                      <a:pt x="21600" y="19601"/>
                    </a:lnTo>
                    <a:cubicBezTo>
                      <a:pt x="21600" y="20705"/>
                      <a:pt x="20585" y="21600"/>
                      <a:pt x="19332" y="21600"/>
                    </a:cubicBezTo>
                    <a:close/>
                  </a:path>
                </a:pathLst>
              </a:custGeom>
              <a:solidFill>
                <a:srgbClr val="CCB67A"/>
              </a:solidFill>
              <a:ln w="12700" cap="flat">
                <a:noFill/>
                <a:miter lim="400000"/>
              </a:ln>
              <a:effectLst/>
            </p:spPr>
            <p:txBody>
              <a:bodyPr wrap="square" lIns="45719" tIns="45719" rIns="45719" bIns="45719" numCol="1" anchor="t">
                <a:noAutofit/>
              </a:bodyPr>
              <a:lstStyle/>
              <a:p>
                <a:pPr algn="ctr" defTabSz="889000">
                  <a:lnSpc>
                    <a:spcPct val="90000"/>
                  </a:lnSpc>
                  <a:spcBef>
                    <a:spcPts val="700"/>
                  </a:spcBef>
                  <a:defRPr sz="2000" b="1"/>
                </a:pPr>
                <a:endParaRPr/>
              </a:p>
            </p:txBody>
          </p:sp>
          <p:sp>
            <p:nvSpPr>
              <p:cNvPr id="145" name="Dust and Sand Storms"/>
              <p:cNvSpPr txBox="1"/>
              <p:nvPr/>
            </p:nvSpPr>
            <p:spPr>
              <a:xfrm>
                <a:off x="60402" y="712003"/>
                <a:ext cx="1843279" cy="80396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42239" tIns="142239" rIns="142239" bIns="142239" numCol="1" anchor="t">
                <a:noAutofit/>
              </a:bodyPr>
              <a:lstStyle>
                <a:lvl1pPr algn="ctr" defTabSz="889000">
                  <a:lnSpc>
                    <a:spcPct val="90000"/>
                  </a:lnSpc>
                  <a:spcBef>
                    <a:spcPts val="800"/>
                  </a:spcBef>
                  <a:defRPr sz="1500">
                    <a:latin typeface="Avenir Heavy"/>
                    <a:ea typeface="Avenir Heavy"/>
                    <a:cs typeface="Avenir Heavy"/>
                    <a:sym typeface="Avenir Heavy"/>
                  </a:defRPr>
                </a:lvl1pPr>
              </a:lstStyle>
              <a:p>
                <a:r>
                  <a:t>Dust and Sand Storms</a:t>
                </a:r>
              </a:p>
            </p:txBody>
          </p:sp>
        </p:grpSp>
      </p:grpSp>
      <p:grpSp>
        <p:nvGrpSpPr>
          <p:cNvPr id="152" name="Group"/>
          <p:cNvGrpSpPr/>
          <p:nvPr/>
        </p:nvGrpSpPr>
        <p:grpSpPr>
          <a:xfrm>
            <a:off x="9434941" y="1520724"/>
            <a:ext cx="1964083" cy="3726525"/>
            <a:chOff x="0" y="0"/>
            <a:chExt cx="1964082" cy="3726524"/>
          </a:xfrm>
        </p:grpSpPr>
        <p:sp>
          <p:nvSpPr>
            <p:cNvPr id="148" name="Rounded Rectangle"/>
            <p:cNvSpPr/>
            <p:nvPr/>
          </p:nvSpPr>
          <p:spPr>
            <a:xfrm>
              <a:off x="0" y="0"/>
              <a:ext cx="1964083" cy="1336782"/>
            </a:xfrm>
            <a:prstGeom prst="roundRect">
              <a:avLst>
                <a:gd name="adj" fmla="val 10000"/>
              </a:avLst>
            </a:prstGeom>
            <a:blipFill rotWithShape="1">
              <a:blip r:embed="rId7"/>
              <a:srcRect/>
              <a:stretch>
                <a:fillRect/>
              </a:stretch>
            </a:blipFill>
            <a:ln w="6350" cap="flat">
              <a:solidFill>
                <a:srgbClr val="FFFFFF"/>
              </a:solidFill>
              <a:prstDash val="solid"/>
              <a:miter lim="800000"/>
            </a:ln>
            <a:effectLst/>
          </p:spPr>
          <p:txBody>
            <a:bodyPr wrap="square" lIns="45719" tIns="45719" rIns="45719" bIns="45719" numCol="1" anchor="t">
              <a:noAutofit/>
            </a:bodyPr>
            <a:lstStyle/>
            <a:p>
              <a:endParaRPr/>
            </a:p>
          </p:txBody>
        </p:sp>
        <p:grpSp>
          <p:nvGrpSpPr>
            <p:cNvPr id="151" name="Group"/>
            <p:cNvGrpSpPr/>
            <p:nvPr/>
          </p:nvGrpSpPr>
          <p:grpSpPr>
            <a:xfrm>
              <a:off x="-1" y="1498554"/>
              <a:ext cx="1964084" cy="2227971"/>
              <a:chOff x="0" y="0"/>
              <a:chExt cx="1964082" cy="2227970"/>
            </a:xfrm>
          </p:grpSpPr>
          <p:sp>
            <p:nvSpPr>
              <p:cNvPr id="149" name="Shape"/>
              <p:cNvSpPr/>
              <p:nvPr/>
            </p:nvSpPr>
            <p:spPr>
              <a:xfrm>
                <a:off x="0" y="0"/>
                <a:ext cx="1964083" cy="2227971"/>
              </a:xfrm>
              <a:custGeom>
                <a:avLst/>
                <a:gdLst/>
                <a:ahLst/>
                <a:cxnLst>
                  <a:cxn ang="0">
                    <a:pos x="wd2" y="hd2"/>
                  </a:cxn>
                  <a:cxn ang="5400000">
                    <a:pos x="wd2" y="hd2"/>
                  </a:cxn>
                  <a:cxn ang="10800000">
                    <a:pos x="wd2" y="hd2"/>
                  </a:cxn>
                  <a:cxn ang="16200000">
                    <a:pos x="wd2" y="hd2"/>
                  </a:cxn>
                </a:cxnLst>
                <a:rect l="0" t="0" r="r" b="b"/>
                <a:pathLst>
                  <a:path w="21600" h="21600" extrusionOk="0">
                    <a:moveTo>
                      <a:pt x="19332" y="21600"/>
                    </a:moveTo>
                    <a:lnTo>
                      <a:pt x="2268" y="21600"/>
                    </a:lnTo>
                    <a:cubicBezTo>
                      <a:pt x="1015" y="21600"/>
                      <a:pt x="0" y="20705"/>
                      <a:pt x="0" y="19601"/>
                    </a:cubicBezTo>
                    <a:lnTo>
                      <a:pt x="0" y="0"/>
                    </a:lnTo>
                    <a:lnTo>
                      <a:pt x="21600" y="0"/>
                    </a:lnTo>
                    <a:lnTo>
                      <a:pt x="21600" y="19601"/>
                    </a:lnTo>
                    <a:cubicBezTo>
                      <a:pt x="21600" y="20705"/>
                      <a:pt x="20585" y="21600"/>
                      <a:pt x="19332" y="21600"/>
                    </a:cubicBezTo>
                    <a:close/>
                  </a:path>
                </a:pathLst>
              </a:custGeom>
              <a:solidFill>
                <a:srgbClr val="B39E59"/>
              </a:solidFill>
              <a:ln w="12700" cap="flat">
                <a:noFill/>
                <a:miter lim="400000"/>
              </a:ln>
              <a:effectLst/>
            </p:spPr>
            <p:txBody>
              <a:bodyPr wrap="square" lIns="45719" tIns="45719" rIns="45719" bIns="45719" numCol="1" anchor="t">
                <a:noAutofit/>
              </a:bodyPr>
              <a:lstStyle/>
              <a:p>
                <a:pPr algn="ctr" defTabSz="889000">
                  <a:lnSpc>
                    <a:spcPct val="90000"/>
                  </a:lnSpc>
                  <a:spcBef>
                    <a:spcPts val="700"/>
                  </a:spcBef>
                  <a:defRPr sz="2000" b="1"/>
                </a:pPr>
                <a:endParaRPr/>
              </a:p>
            </p:txBody>
          </p:sp>
          <p:sp>
            <p:nvSpPr>
              <p:cNvPr id="150" name="Drought and Desertification"/>
              <p:cNvSpPr txBox="1"/>
              <p:nvPr/>
            </p:nvSpPr>
            <p:spPr>
              <a:xfrm>
                <a:off x="60402" y="712003"/>
                <a:ext cx="1843279" cy="80396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42239" tIns="142239" rIns="142239" bIns="142239" numCol="1" anchor="t">
                <a:noAutofit/>
              </a:bodyPr>
              <a:lstStyle>
                <a:lvl1pPr algn="ctr" defTabSz="889000">
                  <a:lnSpc>
                    <a:spcPct val="90000"/>
                  </a:lnSpc>
                  <a:spcBef>
                    <a:spcPts val="800"/>
                  </a:spcBef>
                  <a:defRPr sz="1500">
                    <a:latin typeface="Avenir Heavy"/>
                    <a:ea typeface="Avenir Heavy"/>
                    <a:cs typeface="Avenir Heavy"/>
                    <a:sym typeface="Avenir Heavy"/>
                  </a:defRPr>
                </a:lvl1pPr>
              </a:lstStyle>
              <a:p>
                <a:r>
                  <a:t>Drought and Desertification </a:t>
                </a:r>
              </a:p>
            </p:txBody>
          </p:sp>
        </p:grpSp>
      </p:grpSp>
      <p:pic>
        <p:nvPicPr>
          <p:cNvPr id="1026" name="Picture 2" descr="Jahra records Kuwait's highest 53 C degrees - Kuwait Times">
            <a:extLst>
              <a:ext uri="{FF2B5EF4-FFF2-40B4-BE49-F238E27FC236}">
                <a16:creationId xmlns:a16="http://schemas.microsoft.com/office/drawing/2014/main" id="{B3C9C8BB-A09F-4B5A-9E38-66A371BAAFB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1802" y="1562790"/>
            <a:ext cx="1906428" cy="13255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mc:AlternateContent xmlns:mc="http://schemas.openxmlformats.org/markup-compatibility/2006" xmlns:p14="http://schemas.microsoft.com/office/powerpoint/2010/main">
    <mc:Choice Requires="p14">
      <p:transition>
        <p:fade/>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7" presetClass="entr" presetSubtype="4" fill="hold" grpId="2" nodeType="clickEffect">
                                  <p:stCondLst>
                                    <p:cond delay="0"/>
                                  </p:stCondLst>
                                  <p:iterate>
                                    <p:tmAbs val="0"/>
                                  </p:iterate>
                                  <p:childTnLst>
                                    <p:set>
                                      <p:cBhvr>
                                        <p:cTn id="6" fill="hold"/>
                                        <p:tgtEl>
                                          <p:spTgt spid="137"/>
                                        </p:tgtEl>
                                        <p:attrNameLst>
                                          <p:attrName>style.visibility</p:attrName>
                                        </p:attrNameLst>
                                      </p:cBhvr>
                                      <p:to>
                                        <p:strVal val="visible"/>
                                      </p:to>
                                    </p:set>
                                    <p:anim calcmode="lin" valueType="num">
                                      <p:cBhvr>
                                        <p:cTn id="7" dur="1500" fill="hold"/>
                                        <p:tgtEl>
                                          <p:spTgt spid="137"/>
                                        </p:tgtEl>
                                        <p:attrNameLst>
                                          <p:attrName>ppt_x</p:attrName>
                                        </p:attrNameLst>
                                      </p:cBhvr>
                                      <p:tavLst>
                                        <p:tav tm="0">
                                          <p:val>
                                            <p:strVal val="#ppt_x"/>
                                          </p:val>
                                        </p:tav>
                                        <p:tav tm="100000">
                                          <p:val>
                                            <p:strVal val="#ppt_x"/>
                                          </p:val>
                                        </p:tav>
                                      </p:tavLst>
                                    </p:anim>
                                    <p:anim calcmode="lin" valueType="num">
                                      <p:cBhvr>
                                        <p:cTn id="8" dur="1500" fill="hold"/>
                                        <p:tgtEl>
                                          <p:spTgt spid="1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3" nodeType="clickEffect">
                                  <p:stCondLst>
                                    <p:cond delay="0"/>
                                  </p:stCondLst>
                                  <p:iterate>
                                    <p:tmAbs val="0"/>
                                  </p:iterate>
                                  <p:childTnLst>
                                    <p:set>
                                      <p:cBhvr>
                                        <p:cTn id="12" fill="hold"/>
                                        <p:tgtEl>
                                          <p:spTgt spid="142"/>
                                        </p:tgtEl>
                                        <p:attrNameLst>
                                          <p:attrName>style.visibility</p:attrName>
                                        </p:attrNameLst>
                                      </p:cBhvr>
                                      <p:to>
                                        <p:strVal val="visible"/>
                                      </p:to>
                                    </p:set>
                                    <p:anim calcmode="lin" valueType="num">
                                      <p:cBhvr>
                                        <p:cTn id="13" dur="1500" fill="hold"/>
                                        <p:tgtEl>
                                          <p:spTgt spid="142"/>
                                        </p:tgtEl>
                                        <p:attrNameLst>
                                          <p:attrName>ppt_x</p:attrName>
                                        </p:attrNameLst>
                                      </p:cBhvr>
                                      <p:tavLst>
                                        <p:tav tm="0">
                                          <p:val>
                                            <p:strVal val="#ppt_x"/>
                                          </p:val>
                                        </p:tav>
                                        <p:tav tm="100000">
                                          <p:val>
                                            <p:strVal val="#ppt_x"/>
                                          </p:val>
                                        </p:tav>
                                      </p:tavLst>
                                    </p:anim>
                                    <p:anim calcmode="lin" valueType="num">
                                      <p:cBhvr>
                                        <p:cTn id="14" dur="1500" fill="hold"/>
                                        <p:tgtEl>
                                          <p:spTgt spid="14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4" nodeType="clickEffect">
                                  <p:stCondLst>
                                    <p:cond delay="0"/>
                                  </p:stCondLst>
                                  <p:iterate>
                                    <p:tmAbs val="0"/>
                                  </p:iterate>
                                  <p:childTnLst>
                                    <p:set>
                                      <p:cBhvr>
                                        <p:cTn id="18" fill="hold"/>
                                        <p:tgtEl>
                                          <p:spTgt spid="147"/>
                                        </p:tgtEl>
                                        <p:attrNameLst>
                                          <p:attrName>style.visibility</p:attrName>
                                        </p:attrNameLst>
                                      </p:cBhvr>
                                      <p:to>
                                        <p:strVal val="visible"/>
                                      </p:to>
                                    </p:set>
                                    <p:anim calcmode="lin" valueType="num">
                                      <p:cBhvr>
                                        <p:cTn id="19" dur="1500" fill="hold"/>
                                        <p:tgtEl>
                                          <p:spTgt spid="147"/>
                                        </p:tgtEl>
                                        <p:attrNameLst>
                                          <p:attrName>ppt_x</p:attrName>
                                        </p:attrNameLst>
                                      </p:cBhvr>
                                      <p:tavLst>
                                        <p:tav tm="0">
                                          <p:val>
                                            <p:strVal val="#ppt_x"/>
                                          </p:val>
                                        </p:tav>
                                        <p:tav tm="100000">
                                          <p:val>
                                            <p:strVal val="#ppt_x"/>
                                          </p:val>
                                        </p:tav>
                                      </p:tavLst>
                                    </p:anim>
                                    <p:anim calcmode="lin" valueType="num">
                                      <p:cBhvr>
                                        <p:cTn id="20" dur="1500" fill="hold"/>
                                        <p:tgtEl>
                                          <p:spTgt spid="14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5" nodeType="clickEffect">
                                  <p:stCondLst>
                                    <p:cond delay="0"/>
                                  </p:stCondLst>
                                  <p:iterate>
                                    <p:tmAbs val="0"/>
                                  </p:iterate>
                                  <p:childTnLst>
                                    <p:set>
                                      <p:cBhvr>
                                        <p:cTn id="24" fill="hold"/>
                                        <p:tgtEl>
                                          <p:spTgt spid="152"/>
                                        </p:tgtEl>
                                        <p:attrNameLst>
                                          <p:attrName>style.visibility</p:attrName>
                                        </p:attrNameLst>
                                      </p:cBhvr>
                                      <p:to>
                                        <p:strVal val="visible"/>
                                      </p:to>
                                    </p:set>
                                    <p:anim calcmode="lin" valueType="num">
                                      <p:cBhvr>
                                        <p:cTn id="25" dur="1500" fill="hold"/>
                                        <p:tgtEl>
                                          <p:spTgt spid="152"/>
                                        </p:tgtEl>
                                        <p:attrNameLst>
                                          <p:attrName>ppt_x</p:attrName>
                                        </p:attrNameLst>
                                      </p:cBhvr>
                                      <p:tavLst>
                                        <p:tav tm="0">
                                          <p:val>
                                            <p:strVal val="#ppt_x"/>
                                          </p:val>
                                        </p:tav>
                                        <p:tav tm="100000">
                                          <p:val>
                                            <p:strVal val="#ppt_x"/>
                                          </p:val>
                                        </p:tav>
                                      </p:tavLst>
                                    </p:anim>
                                    <p:anim calcmode="lin" valueType="num">
                                      <p:cBhvr>
                                        <p:cTn id="26" dur="1500" fill="hold"/>
                                        <p:tgtEl>
                                          <p:spTgt spid="1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2" animBg="1" advAuto="0"/>
      <p:bldP spid="142" grpId="3" animBg="1" advAuto="0"/>
      <p:bldP spid="147" grpId="4" animBg="1" advAuto="0"/>
      <p:bldP spid="152" grpId="5"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 name="Content Placeholder 3" descr="Content Placeholder 3"/>
          <p:cNvPicPr>
            <a:picLocks noChangeAspect="1"/>
          </p:cNvPicPr>
          <p:nvPr/>
        </p:nvPicPr>
        <p:blipFill>
          <a:blip r:embed="rId2">
            <a:extLst/>
          </a:blip>
          <a:stretch>
            <a:fillRect/>
          </a:stretch>
        </p:blipFill>
        <p:spPr>
          <a:xfrm>
            <a:off x="0" y="428"/>
            <a:ext cx="12192001" cy="6857144"/>
          </a:xfrm>
          <a:prstGeom prst="rect">
            <a:avLst/>
          </a:prstGeom>
          <a:ln w="12700">
            <a:miter lim="400000"/>
          </a:ln>
        </p:spPr>
      </p:pic>
      <p:sp>
        <p:nvSpPr>
          <p:cNvPr id="155" name="Title 1"/>
          <p:cNvSpPr txBox="1"/>
          <p:nvPr/>
        </p:nvSpPr>
        <p:spPr>
          <a:xfrm>
            <a:off x="883919" y="809462"/>
            <a:ext cx="10424161" cy="10464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lgn="ctr">
              <a:lnSpc>
                <a:spcPct val="90000"/>
              </a:lnSpc>
              <a:defRPr sz="3500">
                <a:solidFill>
                  <a:srgbClr val="806000"/>
                </a:solidFill>
                <a:latin typeface="Avenir Book"/>
                <a:ea typeface="Avenir Book"/>
                <a:cs typeface="Avenir Book"/>
                <a:sym typeface="Avenir Book"/>
              </a:defRPr>
            </a:lvl1pPr>
          </a:lstStyle>
          <a:p>
            <a:r>
              <a:t>Main Auditees</a:t>
            </a:r>
          </a:p>
        </p:txBody>
      </p:sp>
      <p:sp>
        <p:nvSpPr>
          <p:cNvPr id="156" name="Slide Number Placeholder 4"/>
          <p:cNvSpPr txBox="1">
            <a:spLocks noGrp="1"/>
          </p:cNvSpPr>
          <p:nvPr>
            <p:ph type="sldNum" sz="quarter" idx="2"/>
          </p:nvPr>
        </p:nvSpPr>
        <p:spPr>
          <a:xfrm>
            <a:off x="11172418" y="6404292"/>
            <a:ext cx="181383"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a:t>
            </a:fld>
            <a:endParaRPr/>
          </a:p>
        </p:txBody>
      </p:sp>
      <p:grpSp>
        <p:nvGrpSpPr>
          <p:cNvPr id="161" name="Group"/>
          <p:cNvGrpSpPr/>
          <p:nvPr/>
        </p:nvGrpSpPr>
        <p:grpSpPr>
          <a:xfrm>
            <a:off x="1190182" y="2483284"/>
            <a:ext cx="1767893" cy="2016054"/>
            <a:chOff x="0" y="0"/>
            <a:chExt cx="1767892" cy="2016053"/>
          </a:xfrm>
        </p:grpSpPr>
        <p:grpSp>
          <p:nvGrpSpPr>
            <p:cNvPr id="159" name="Group"/>
            <p:cNvGrpSpPr/>
            <p:nvPr/>
          </p:nvGrpSpPr>
          <p:grpSpPr>
            <a:xfrm>
              <a:off x="0" y="1400349"/>
              <a:ext cx="1767893" cy="615705"/>
              <a:chOff x="0" y="0"/>
              <a:chExt cx="1767892" cy="615703"/>
            </a:xfrm>
          </p:grpSpPr>
          <p:sp>
            <p:nvSpPr>
              <p:cNvPr id="157" name="Shape"/>
              <p:cNvSpPr/>
              <p:nvPr/>
            </p:nvSpPr>
            <p:spPr>
              <a:xfrm>
                <a:off x="0" y="0"/>
                <a:ext cx="1767893" cy="615704"/>
              </a:xfrm>
              <a:custGeom>
                <a:avLst/>
                <a:gdLst/>
                <a:ahLst/>
                <a:cxnLst>
                  <a:cxn ang="0">
                    <a:pos x="wd2" y="hd2"/>
                  </a:cxn>
                  <a:cxn ang="5400000">
                    <a:pos x="wd2" y="hd2"/>
                  </a:cxn>
                  <a:cxn ang="10800000">
                    <a:pos x="wd2" y="hd2"/>
                  </a:cxn>
                  <a:cxn ang="16200000">
                    <a:pos x="wd2" y="hd2"/>
                  </a:cxn>
                </a:cxnLst>
                <a:rect l="0" t="0" r="r" b="b"/>
                <a:pathLst>
                  <a:path w="21600" h="21600" extrusionOk="0">
                    <a:moveTo>
                      <a:pt x="0" y="2088"/>
                    </a:moveTo>
                    <a:lnTo>
                      <a:pt x="12600" y="2088"/>
                    </a:lnTo>
                    <a:lnTo>
                      <a:pt x="15174" y="0"/>
                    </a:lnTo>
                    <a:lnTo>
                      <a:pt x="18000" y="2088"/>
                    </a:lnTo>
                    <a:lnTo>
                      <a:pt x="21600" y="2088"/>
                    </a:lnTo>
                    <a:lnTo>
                      <a:pt x="21600" y="21600"/>
                    </a:lnTo>
                    <a:lnTo>
                      <a:pt x="0" y="21600"/>
                    </a:lnTo>
                    <a:lnTo>
                      <a:pt x="0" y="5340"/>
                    </a:lnTo>
                    <a:close/>
                  </a:path>
                </a:pathLst>
              </a:custGeom>
              <a:solidFill>
                <a:schemeClr val="accent3">
                  <a:lumOff val="17647"/>
                </a:schemeClr>
              </a:solidFill>
              <a:ln w="12700" cap="flat">
                <a:noFill/>
                <a:miter lim="400000"/>
              </a:ln>
              <a:effectLst/>
            </p:spPr>
            <p:txBody>
              <a:bodyPr wrap="square" lIns="45719" tIns="45719" rIns="45719" bIns="45719" numCol="1" anchor="ctr">
                <a:noAutofit/>
              </a:bodyPr>
              <a:lstStyle/>
              <a:p>
                <a:pPr algn="ctr" defTabSz="711200">
                  <a:lnSpc>
                    <a:spcPct val="90000"/>
                  </a:lnSpc>
                  <a:spcBef>
                    <a:spcPts val="700"/>
                  </a:spcBef>
                  <a:defRPr sz="1600" b="1">
                    <a:solidFill>
                      <a:schemeClr val="accent3">
                        <a:lumOff val="17647"/>
                      </a:schemeClr>
                    </a:solidFill>
                  </a:defRPr>
                </a:pPr>
                <a:endParaRPr/>
              </a:p>
            </p:txBody>
          </p:sp>
          <p:sp>
            <p:nvSpPr>
              <p:cNvPr id="158" name="Ministry of Public Works"/>
              <p:cNvSpPr txBox="1"/>
              <p:nvPr/>
            </p:nvSpPr>
            <p:spPr>
              <a:xfrm>
                <a:off x="-1" y="91611"/>
                <a:ext cx="1767894" cy="50868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60" tIns="60960" rIns="60960" bIns="60960" numCol="1" anchor="ctr">
                <a:noAutofit/>
              </a:bodyPr>
              <a:lstStyle>
                <a:lvl1pPr algn="ctr" defTabSz="711200">
                  <a:lnSpc>
                    <a:spcPct val="90000"/>
                  </a:lnSpc>
                  <a:spcBef>
                    <a:spcPts val="600"/>
                  </a:spcBef>
                  <a:defRPr sz="1200">
                    <a:latin typeface="Avenir Medium"/>
                    <a:ea typeface="Avenir Medium"/>
                    <a:cs typeface="Avenir Medium"/>
                    <a:sym typeface="Avenir Medium"/>
                  </a:defRPr>
                </a:lvl1pPr>
              </a:lstStyle>
              <a:p>
                <a:r>
                  <a:t>Ministry of Public Works</a:t>
                </a:r>
              </a:p>
            </p:txBody>
          </p:sp>
        </p:grpSp>
        <p:pic>
          <p:nvPicPr>
            <p:cNvPr id="160" name="Image" descr="Image"/>
            <p:cNvPicPr>
              <a:picLocks noChangeAspect="1"/>
            </p:cNvPicPr>
            <p:nvPr/>
          </p:nvPicPr>
          <p:blipFill>
            <a:blip r:embed="rId3">
              <a:extLst/>
            </a:blip>
            <a:stretch>
              <a:fillRect/>
            </a:stretch>
          </p:blipFill>
          <p:spPr>
            <a:xfrm>
              <a:off x="236761" y="0"/>
              <a:ext cx="1294371" cy="1150898"/>
            </a:xfrm>
            <a:prstGeom prst="rect">
              <a:avLst/>
            </a:prstGeom>
            <a:ln w="12700" cap="flat">
              <a:noFill/>
              <a:miter lim="400000"/>
            </a:ln>
            <a:effectLst/>
          </p:spPr>
        </p:pic>
      </p:grpSp>
      <p:grpSp>
        <p:nvGrpSpPr>
          <p:cNvPr id="166" name="Group"/>
          <p:cNvGrpSpPr/>
          <p:nvPr/>
        </p:nvGrpSpPr>
        <p:grpSpPr>
          <a:xfrm>
            <a:off x="3166034" y="2424578"/>
            <a:ext cx="1767893" cy="2074760"/>
            <a:chOff x="0" y="0"/>
            <a:chExt cx="1767892" cy="2074759"/>
          </a:xfrm>
        </p:grpSpPr>
        <p:grpSp>
          <p:nvGrpSpPr>
            <p:cNvPr id="164" name="Group"/>
            <p:cNvGrpSpPr/>
            <p:nvPr/>
          </p:nvGrpSpPr>
          <p:grpSpPr>
            <a:xfrm>
              <a:off x="0" y="1459056"/>
              <a:ext cx="1767893" cy="615704"/>
              <a:chOff x="0" y="0"/>
              <a:chExt cx="1767892" cy="615703"/>
            </a:xfrm>
          </p:grpSpPr>
          <p:sp>
            <p:nvSpPr>
              <p:cNvPr id="162" name="Shape"/>
              <p:cNvSpPr/>
              <p:nvPr/>
            </p:nvSpPr>
            <p:spPr>
              <a:xfrm>
                <a:off x="0" y="0"/>
                <a:ext cx="1767893" cy="615704"/>
              </a:xfrm>
              <a:custGeom>
                <a:avLst/>
                <a:gdLst/>
                <a:ahLst/>
                <a:cxnLst>
                  <a:cxn ang="0">
                    <a:pos x="wd2" y="hd2"/>
                  </a:cxn>
                  <a:cxn ang="5400000">
                    <a:pos x="wd2" y="hd2"/>
                  </a:cxn>
                  <a:cxn ang="10800000">
                    <a:pos x="wd2" y="hd2"/>
                  </a:cxn>
                  <a:cxn ang="16200000">
                    <a:pos x="wd2" y="hd2"/>
                  </a:cxn>
                </a:cxnLst>
                <a:rect l="0" t="0" r="r" b="b"/>
                <a:pathLst>
                  <a:path w="21600" h="21600" extrusionOk="0">
                    <a:moveTo>
                      <a:pt x="0" y="2088"/>
                    </a:moveTo>
                    <a:lnTo>
                      <a:pt x="12600" y="2088"/>
                    </a:lnTo>
                    <a:lnTo>
                      <a:pt x="15174" y="0"/>
                    </a:lnTo>
                    <a:lnTo>
                      <a:pt x="18000" y="2088"/>
                    </a:lnTo>
                    <a:lnTo>
                      <a:pt x="21600" y="2088"/>
                    </a:lnTo>
                    <a:lnTo>
                      <a:pt x="21600" y="21600"/>
                    </a:lnTo>
                    <a:lnTo>
                      <a:pt x="0" y="21600"/>
                    </a:lnTo>
                    <a:lnTo>
                      <a:pt x="0" y="5340"/>
                    </a:lnTo>
                    <a:close/>
                  </a:path>
                </a:pathLst>
              </a:custGeom>
              <a:solidFill>
                <a:schemeClr val="accent3">
                  <a:lumOff val="8823"/>
                </a:schemeClr>
              </a:solidFill>
              <a:ln w="12700" cap="flat">
                <a:noFill/>
                <a:miter lim="400000"/>
              </a:ln>
              <a:effectLst/>
            </p:spPr>
            <p:txBody>
              <a:bodyPr wrap="square" lIns="45719" tIns="45719" rIns="45719" bIns="45719" numCol="1" anchor="ctr">
                <a:noAutofit/>
              </a:bodyPr>
              <a:lstStyle/>
              <a:p>
                <a:pPr algn="ctr" defTabSz="711200">
                  <a:lnSpc>
                    <a:spcPct val="90000"/>
                  </a:lnSpc>
                  <a:spcBef>
                    <a:spcPts val="700"/>
                  </a:spcBef>
                  <a:defRPr sz="1600" b="1"/>
                </a:pPr>
                <a:endParaRPr/>
              </a:p>
            </p:txBody>
          </p:sp>
          <p:sp>
            <p:nvSpPr>
              <p:cNvPr id="163" name="Ministry of Health"/>
              <p:cNvSpPr txBox="1"/>
              <p:nvPr/>
            </p:nvSpPr>
            <p:spPr>
              <a:xfrm>
                <a:off x="0" y="178436"/>
                <a:ext cx="1767893" cy="31834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60" tIns="60960" rIns="60960" bIns="60960" numCol="1" anchor="ctr">
                <a:noAutofit/>
              </a:bodyPr>
              <a:lstStyle>
                <a:lvl1pPr algn="ctr" defTabSz="711200">
                  <a:lnSpc>
                    <a:spcPct val="90000"/>
                  </a:lnSpc>
                  <a:spcBef>
                    <a:spcPts val="600"/>
                  </a:spcBef>
                  <a:defRPr sz="1200">
                    <a:latin typeface="Avenir Medium"/>
                    <a:ea typeface="Avenir Medium"/>
                    <a:cs typeface="Avenir Medium"/>
                    <a:sym typeface="Avenir Medium"/>
                  </a:defRPr>
                </a:lvl1pPr>
              </a:lstStyle>
              <a:p>
                <a:r>
                  <a:t>Ministry of Health</a:t>
                </a:r>
              </a:p>
            </p:txBody>
          </p:sp>
        </p:grpSp>
        <p:pic>
          <p:nvPicPr>
            <p:cNvPr id="165" name="Image" descr="Image"/>
            <p:cNvPicPr>
              <a:picLocks noChangeAspect="1"/>
            </p:cNvPicPr>
            <p:nvPr/>
          </p:nvPicPr>
          <p:blipFill>
            <a:blip r:embed="rId4">
              <a:extLst/>
            </a:blip>
            <a:stretch>
              <a:fillRect/>
            </a:stretch>
          </p:blipFill>
          <p:spPr>
            <a:xfrm>
              <a:off x="403788" y="0"/>
              <a:ext cx="960315" cy="1272105"/>
            </a:xfrm>
            <a:prstGeom prst="rect">
              <a:avLst/>
            </a:prstGeom>
            <a:ln w="12700" cap="flat">
              <a:noFill/>
              <a:miter lim="400000"/>
            </a:ln>
            <a:effectLst/>
          </p:spPr>
        </p:pic>
      </p:grpSp>
      <p:grpSp>
        <p:nvGrpSpPr>
          <p:cNvPr id="171" name="Group"/>
          <p:cNvGrpSpPr/>
          <p:nvPr/>
        </p:nvGrpSpPr>
        <p:grpSpPr>
          <a:xfrm>
            <a:off x="5141886" y="2358662"/>
            <a:ext cx="1767893" cy="2140676"/>
            <a:chOff x="0" y="0"/>
            <a:chExt cx="1767892" cy="2140675"/>
          </a:xfrm>
        </p:grpSpPr>
        <p:grpSp>
          <p:nvGrpSpPr>
            <p:cNvPr id="169" name="Group"/>
            <p:cNvGrpSpPr/>
            <p:nvPr/>
          </p:nvGrpSpPr>
          <p:grpSpPr>
            <a:xfrm>
              <a:off x="0" y="1524971"/>
              <a:ext cx="1767893" cy="615705"/>
              <a:chOff x="0" y="0"/>
              <a:chExt cx="1767892" cy="615703"/>
            </a:xfrm>
          </p:grpSpPr>
          <p:sp>
            <p:nvSpPr>
              <p:cNvPr id="167" name="Shape"/>
              <p:cNvSpPr/>
              <p:nvPr/>
            </p:nvSpPr>
            <p:spPr>
              <a:xfrm>
                <a:off x="0" y="0"/>
                <a:ext cx="1767893" cy="615704"/>
              </a:xfrm>
              <a:custGeom>
                <a:avLst/>
                <a:gdLst/>
                <a:ahLst/>
                <a:cxnLst>
                  <a:cxn ang="0">
                    <a:pos x="wd2" y="hd2"/>
                  </a:cxn>
                  <a:cxn ang="5400000">
                    <a:pos x="wd2" y="hd2"/>
                  </a:cxn>
                  <a:cxn ang="10800000">
                    <a:pos x="wd2" y="hd2"/>
                  </a:cxn>
                  <a:cxn ang="16200000">
                    <a:pos x="wd2" y="hd2"/>
                  </a:cxn>
                </a:cxnLst>
                <a:rect l="0" t="0" r="r" b="b"/>
                <a:pathLst>
                  <a:path w="21600" h="21600" extrusionOk="0">
                    <a:moveTo>
                      <a:pt x="0" y="2088"/>
                    </a:moveTo>
                    <a:lnTo>
                      <a:pt x="12600" y="2088"/>
                    </a:lnTo>
                    <a:lnTo>
                      <a:pt x="15174" y="0"/>
                    </a:lnTo>
                    <a:lnTo>
                      <a:pt x="18000" y="2088"/>
                    </a:lnTo>
                    <a:lnTo>
                      <a:pt x="21600" y="2088"/>
                    </a:lnTo>
                    <a:lnTo>
                      <a:pt x="21600" y="21600"/>
                    </a:lnTo>
                    <a:lnTo>
                      <a:pt x="0" y="21600"/>
                    </a:lnTo>
                    <a:lnTo>
                      <a:pt x="0" y="5340"/>
                    </a:lnTo>
                    <a:close/>
                  </a:path>
                </a:pathLst>
              </a:custGeom>
              <a:solidFill>
                <a:schemeClr val="accent3"/>
              </a:solidFill>
              <a:ln w="12700" cap="flat">
                <a:noFill/>
                <a:miter lim="400000"/>
              </a:ln>
              <a:effectLst/>
            </p:spPr>
            <p:txBody>
              <a:bodyPr wrap="square" lIns="45719" tIns="45719" rIns="45719" bIns="45719" numCol="1" anchor="ctr">
                <a:noAutofit/>
              </a:bodyPr>
              <a:lstStyle/>
              <a:p>
                <a:pPr algn="ctr" defTabSz="711200">
                  <a:lnSpc>
                    <a:spcPct val="90000"/>
                  </a:lnSpc>
                  <a:spcBef>
                    <a:spcPts val="700"/>
                  </a:spcBef>
                  <a:defRPr sz="1600" b="1"/>
                </a:pPr>
                <a:endParaRPr/>
              </a:p>
            </p:txBody>
          </p:sp>
          <p:sp>
            <p:nvSpPr>
              <p:cNvPr id="168" name="Ministry of Electricity &amp; Water"/>
              <p:cNvSpPr txBox="1"/>
              <p:nvPr/>
            </p:nvSpPr>
            <p:spPr>
              <a:xfrm>
                <a:off x="0" y="83267"/>
                <a:ext cx="1767893" cy="50868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60" tIns="60960" rIns="60960" bIns="60960" numCol="1" anchor="ctr">
                <a:noAutofit/>
              </a:bodyPr>
              <a:lstStyle/>
              <a:p>
                <a:pPr algn="ctr" defTabSz="711200">
                  <a:lnSpc>
                    <a:spcPct val="90000"/>
                  </a:lnSpc>
                  <a:spcBef>
                    <a:spcPts val="600"/>
                  </a:spcBef>
                  <a:defRPr sz="1200">
                    <a:latin typeface="Avenir Medium"/>
                    <a:ea typeface="Avenir Medium"/>
                    <a:cs typeface="Avenir Medium"/>
                    <a:sym typeface="Avenir Medium"/>
                  </a:defRPr>
                </a:pPr>
                <a:r>
                  <a:t>Ministry of Electricity</a:t>
                </a:r>
                <a:br/>
                <a:r>
                  <a:t>&amp; Water</a:t>
                </a:r>
              </a:p>
            </p:txBody>
          </p:sp>
        </p:grpSp>
        <p:pic>
          <p:nvPicPr>
            <p:cNvPr id="170" name="Image" descr="Image"/>
            <p:cNvPicPr>
              <a:picLocks noChangeAspect="1"/>
            </p:cNvPicPr>
            <p:nvPr/>
          </p:nvPicPr>
          <p:blipFill>
            <a:blip r:embed="rId5">
              <a:extLst/>
            </a:blip>
            <a:stretch>
              <a:fillRect/>
            </a:stretch>
          </p:blipFill>
          <p:spPr>
            <a:xfrm>
              <a:off x="281974" y="0"/>
              <a:ext cx="1203944" cy="1400142"/>
            </a:xfrm>
            <a:prstGeom prst="rect">
              <a:avLst/>
            </a:prstGeom>
            <a:ln w="12700" cap="flat">
              <a:noFill/>
              <a:miter lim="400000"/>
            </a:ln>
            <a:effectLst/>
          </p:spPr>
        </p:pic>
      </p:grpSp>
      <p:grpSp>
        <p:nvGrpSpPr>
          <p:cNvPr id="176" name="Group"/>
          <p:cNvGrpSpPr/>
          <p:nvPr/>
        </p:nvGrpSpPr>
        <p:grpSpPr>
          <a:xfrm>
            <a:off x="7117738" y="2494784"/>
            <a:ext cx="1767893" cy="2004554"/>
            <a:chOff x="0" y="0"/>
            <a:chExt cx="1767892" cy="2004553"/>
          </a:xfrm>
        </p:grpSpPr>
        <p:grpSp>
          <p:nvGrpSpPr>
            <p:cNvPr id="174" name="Group"/>
            <p:cNvGrpSpPr/>
            <p:nvPr/>
          </p:nvGrpSpPr>
          <p:grpSpPr>
            <a:xfrm>
              <a:off x="0" y="1388849"/>
              <a:ext cx="1767893" cy="615705"/>
              <a:chOff x="0" y="0"/>
              <a:chExt cx="1767892" cy="615703"/>
            </a:xfrm>
          </p:grpSpPr>
          <p:sp>
            <p:nvSpPr>
              <p:cNvPr id="172" name="Shape"/>
              <p:cNvSpPr/>
              <p:nvPr/>
            </p:nvSpPr>
            <p:spPr>
              <a:xfrm>
                <a:off x="0" y="0"/>
                <a:ext cx="1767893" cy="615704"/>
              </a:xfrm>
              <a:custGeom>
                <a:avLst/>
                <a:gdLst/>
                <a:ahLst/>
                <a:cxnLst>
                  <a:cxn ang="0">
                    <a:pos x="wd2" y="hd2"/>
                  </a:cxn>
                  <a:cxn ang="5400000">
                    <a:pos x="wd2" y="hd2"/>
                  </a:cxn>
                  <a:cxn ang="10800000">
                    <a:pos x="wd2" y="hd2"/>
                  </a:cxn>
                  <a:cxn ang="16200000">
                    <a:pos x="wd2" y="hd2"/>
                  </a:cxn>
                </a:cxnLst>
                <a:rect l="0" t="0" r="r" b="b"/>
                <a:pathLst>
                  <a:path w="21600" h="21600" extrusionOk="0">
                    <a:moveTo>
                      <a:pt x="0" y="2088"/>
                    </a:moveTo>
                    <a:lnTo>
                      <a:pt x="12600" y="2088"/>
                    </a:lnTo>
                    <a:lnTo>
                      <a:pt x="15174" y="0"/>
                    </a:lnTo>
                    <a:lnTo>
                      <a:pt x="18000" y="2088"/>
                    </a:lnTo>
                    <a:lnTo>
                      <a:pt x="21600" y="2088"/>
                    </a:lnTo>
                    <a:lnTo>
                      <a:pt x="21600" y="21600"/>
                    </a:lnTo>
                    <a:lnTo>
                      <a:pt x="0" y="21600"/>
                    </a:lnTo>
                    <a:lnTo>
                      <a:pt x="0" y="5340"/>
                    </a:lnTo>
                    <a:close/>
                  </a:path>
                </a:pathLst>
              </a:custGeom>
              <a:blipFill rotWithShape="1">
                <a:blip r:embed="rId6"/>
                <a:srcRect/>
                <a:tile tx="0" ty="0" sx="100000" sy="100000" flip="none" algn="tl"/>
              </a:blipFill>
              <a:ln w="12700" cap="flat">
                <a:noFill/>
                <a:miter lim="400000"/>
              </a:ln>
              <a:effectLst/>
            </p:spPr>
            <p:txBody>
              <a:bodyPr wrap="square" lIns="45719" tIns="45719" rIns="45719" bIns="45719" numCol="1" anchor="ctr">
                <a:noAutofit/>
              </a:bodyPr>
              <a:lstStyle/>
              <a:p>
                <a:pPr algn="ctr" defTabSz="711200">
                  <a:lnSpc>
                    <a:spcPct val="90000"/>
                  </a:lnSpc>
                  <a:spcBef>
                    <a:spcPts val="700"/>
                  </a:spcBef>
                  <a:defRPr sz="1600" b="1"/>
                </a:pPr>
                <a:endParaRPr/>
              </a:p>
            </p:txBody>
          </p:sp>
          <p:sp>
            <p:nvSpPr>
              <p:cNvPr id="173" name="Environment Public Authority"/>
              <p:cNvSpPr txBox="1"/>
              <p:nvPr/>
            </p:nvSpPr>
            <p:spPr>
              <a:xfrm>
                <a:off x="0" y="83267"/>
                <a:ext cx="1767893" cy="50868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60" tIns="60960" rIns="60960" bIns="60960" numCol="1" anchor="ctr">
                <a:noAutofit/>
              </a:bodyPr>
              <a:lstStyle>
                <a:lvl1pPr algn="ctr" defTabSz="711200">
                  <a:lnSpc>
                    <a:spcPct val="90000"/>
                  </a:lnSpc>
                  <a:spcBef>
                    <a:spcPts val="600"/>
                  </a:spcBef>
                  <a:defRPr sz="1200">
                    <a:latin typeface="Avenir Medium"/>
                    <a:ea typeface="Avenir Medium"/>
                    <a:cs typeface="Avenir Medium"/>
                    <a:sym typeface="Avenir Medium"/>
                  </a:defRPr>
                </a:lvl1pPr>
              </a:lstStyle>
              <a:p>
                <a:r>
                  <a:t>Environment Public Authority</a:t>
                </a:r>
              </a:p>
            </p:txBody>
          </p:sp>
        </p:grpSp>
        <p:pic>
          <p:nvPicPr>
            <p:cNvPr id="175" name="Image" descr="Image"/>
            <p:cNvPicPr>
              <a:picLocks noChangeAspect="1"/>
            </p:cNvPicPr>
            <p:nvPr/>
          </p:nvPicPr>
          <p:blipFill>
            <a:blip r:embed="rId7">
              <a:extLst/>
            </a:blip>
            <a:stretch>
              <a:fillRect/>
            </a:stretch>
          </p:blipFill>
          <p:spPr>
            <a:xfrm>
              <a:off x="278707" y="0"/>
              <a:ext cx="1210479" cy="1290795"/>
            </a:xfrm>
            <a:prstGeom prst="rect">
              <a:avLst/>
            </a:prstGeom>
            <a:ln w="12700" cap="flat">
              <a:noFill/>
              <a:miter lim="400000"/>
            </a:ln>
            <a:effectLst/>
          </p:spPr>
        </p:pic>
      </p:grpSp>
      <p:grpSp>
        <p:nvGrpSpPr>
          <p:cNvPr id="181" name="Group"/>
          <p:cNvGrpSpPr/>
          <p:nvPr/>
        </p:nvGrpSpPr>
        <p:grpSpPr>
          <a:xfrm>
            <a:off x="9093589" y="2557764"/>
            <a:ext cx="1908229" cy="1941574"/>
            <a:chOff x="0" y="0"/>
            <a:chExt cx="1908227" cy="1941572"/>
          </a:xfrm>
        </p:grpSpPr>
        <p:grpSp>
          <p:nvGrpSpPr>
            <p:cNvPr id="179" name="Group"/>
            <p:cNvGrpSpPr/>
            <p:nvPr/>
          </p:nvGrpSpPr>
          <p:grpSpPr>
            <a:xfrm>
              <a:off x="0" y="1325869"/>
              <a:ext cx="1908228" cy="615704"/>
              <a:chOff x="0" y="0"/>
              <a:chExt cx="1908227" cy="615703"/>
            </a:xfrm>
          </p:grpSpPr>
          <p:sp>
            <p:nvSpPr>
              <p:cNvPr id="177" name="Shape"/>
              <p:cNvSpPr/>
              <p:nvPr/>
            </p:nvSpPr>
            <p:spPr>
              <a:xfrm>
                <a:off x="0" y="0"/>
                <a:ext cx="1908228" cy="615704"/>
              </a:xfrm>
              <a:custGeom>
                <a:avLst/>
                <a:gdLst/>
                <a:ahLst/>
                <a:cxnLst>
                  <a:cxn ang="0">
                    <a:pos x="wd2" y="hd2"/>
                  </a:cxn>
                  <a:cxn ang="5400000">
                    <a:pos x="wd2" y="hd2"/>
                  </a:cxn>
                  <a:cxn ang="10800000">
                    <a:pos x="wd2" y="hd2"/>
                  </a:cxn>
                  <a:cxn ang="16200000">
                    <a:pos x="wd2" y="hd2"/>
                  </a:cxn>
                </a:cxnLst>
                <a:rect l="0" t="0" r="r" b="b"/>
                <a:pathLst>
                  <a:path w="21600" h="21600" extrusionOk="0">
                    <a:moveTo>
                      <a:pt x="0" y="2088"/>
                    </a:moveTo>
                    <a:lnTo>
                      <a:pt x="12600" y="2088"/>
                    </a:lnTo>
                    <a:lnTo>
                      <a:pt x="15174" y="0"/>
                    </a:lnTo>
                    <a:lnTo>
                      <a:pt x="18000" y="2088"/>
                    </a:lnTo>
                    <a:lnTo>
                      <a:pt x="21600" y="2088"/>
                    </a:lnTo>
                    <a:lnTo>
                      <a:pt x="21600" y="21600"/>
                    </a:lnTo>
                    <a:lnTo>
                      <a:pt x="0" y="21600"/>
                    </a:lnTo>
                    <a:lnTo>
                      <a:pt x="0" y="5340"/>
                    </a:lnTo>
                    <a:close/>
                  </a:path>
                </a:pathLst>
              </a:custGeom>
              <a:solidFill>
                <a:srgbClr val="BA9D43"/>
              </a:solidFill>
              <a:ln w="12700" cap="flat">
                <a:noFill/>
                <a:miter lim="400000"/>
              </a:ln>
              <a:effectLst/>
            </p:spPr>
            <p:txBody>
              <a:bodyPr wrap="square" lIns="45719" tIns="45719" rIns="45719" bIns="45719" numCol="1" anchor="ctr">
                <a:noAutofit/>
              </a:bodyPr>
              <a:lstStyle/>
              <a:p>
                <a:pPr algn="ctr" defTabSz="711200">
                  <a:lnSpc>
                    <a:spcPct val="90000"/>
                  </a:lnSpc>
                  <a:spcBef>
                    <a:spcPts val="700"/>
                  </a:spcBef>
                  <a:defRPr sz="1600" b="1"/>
                </a:pPr>
                <a:endParaRPr/>
              </a:p>
            </p:txBody>
          </p:sp>
          <p:sp>
            <p:nvSpPr>
              <p:cNvPr id="178" name="Kuwait Meteorological Department"/>
              <p:cNvSpPr txBox="1"/>
              <p:nvPr/>
            </p:nvSpPr>
            <p:spPr>
              <a:xfrm>
                <a:off x="0" y="83267"/>
                <a:ext cx="1908228" cy="50868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60" tIns="60960" rIns="60960" bIns="60960" numCol="1" anchor="ctr">
                <a:noAutofit/>
              </a:bodyPr>
              <a:lstStyle>
                <a:lvl1pPr algn="ctr" defTabSz="711200">
                  <a:lnSpc>
                    <a:spcPct val="90000"/>
                  </a:lnSpc>
                  <a:spcBef>
                    <a:spcPts val="600"/>
                  </a:spcBef>
                  <a:defRPr sz="1200">
                    <a:latin typeface="Avenir Medium"/>
                    <a:ea typeface="Avenir Medium"/>
                    <a:cs typeface="Avenir Medium"/>
                    <a:sym typeface="Avenir Medium"/>
                  </a:defRPr>
                </a:lvl1pPr>
              </a:lstStyle>
              <a:p>
                <a:r>
                  <a:t>Kuwait Meteorological Department </a:t>
                </a:r>
              </a:p>
            </p:txBody>
          </p:sp>
        </p:grpSp>
        <p:pic>
          <p:nvPicPr>
            <p:cNvPr id="180" name="Image" descr="Image"/>
            <p:cNvPicPr>
              <a:picLocks noChangeAspect="1"/>
            </p:cNvPicPr>
            <p:nvPr/>
          </p:nvPicPr>
          <p:blipFill>
            <a:blip r:embed="rId8">
              <a:extLst/>
            </a:blip>
            <a:stretch>
              <a:fillRect/>
            </a:stretch>
          </p:blipFill>
          <p:spPr>
            <a:xfrm>
              <a:off x="373054" y="0"/>
              <a:ext cx="1162120" cy="1164834"/>
            </a:xfrm>
            <a:prstGeom prst="rect">
              <a:avLst/>
            </a:prstGeom>
            <a:ln w="12700" cap="flat">
              <a:noFill/>
              <a:miter lim="400000"/>
            </a:ln>
            <a:effectLst/>
          </p:spPr>
        </p:pic>
      </p:grpSp>
    </p:spTree>
  </p:cSld>
  <p:clrMapOvr>
    <a:masterClrMapping/>
  </p:clrMapOvr>
  <mc:AlternateContent xmlns:mc="http://schemas.openxmlformats.org/markup-compatibility/2006" xmlns:p14="http://schemas.microsoft.com/office/powerpoint/2010/main">
    <mc:Choice Requires="p14">
      <p:transition>
        <p:fade/>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161"/>
                                        </p:tgtEl>
                                        <p:attrNameLst>
                                          <p:attrName>style.visibility</p:attrName>
                                        </p:attrNameLst>
                                      </p:cBhvr>
                                      <p:to>
                                        <p:strVal val="visible"/>
                                      </p:to>
                                    </p:set>
                                    <p:animEffect transition="in" filter="fade">
                                      <p:cBhvr>
                                        <p:cTn id="7" dur="1000"/>
                                        <p:tgtEl>
                                          <p:spTgt spid="1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2" nodeType="clickEffect">
                                  <p:stCondLst>
                                    <p:cond delay="0"/>
                                  </p:stCondLst>
                                  <p:iterate>
                                    <p:tmAbs val="0"/>
                                  </p:iterate>
                                  <p:childTnLst>
                                    <p:set>
                                      <p:cBhvr>
                                        <p:cTn id="11" fill="hold"/>
                                        <p:tgtEl>
                                          <p:spTgt spid="166"/>
                                        </p:tgtEl>
                                        <p:attrNameLst>
                                          <p:attrName>style.visibility</p:attrName>
                                        </p:attrNameLst>
                                      </p:cBhvr>
                                      <p:to>
                                        <p:strVal val="visible"/>
                                      </p:to>
                                    </p:set>
                                    <p:animEffect transition="in" filter="fade">
                                      <p:cBhvr>
                                        <p:cTn id="12" dur="1000"/>
                                        <p:tgtEl>
                                          <p:spTgt spid="16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3" nodeType="clickEffect">
                                  <p:stCondLst>
                                    <p:cond delay="0"/>
                                  </p:stCondLst>
                                  <p:iterate>
                                    <p:tmAbs val="0"/>
                                  </p:iterate>
                                  <p:childTnLst>
                                    <p:set>
                                      <p:cBhvr>
                                        <p:cTn id="16" fill="hold"/>
                                        <p:tgtEl>
                                          <p:spTgt spid="171"/>
                                        </p:tgtEl>
                                        <p:attrNameLst>
                                          <p:attrName>style.visibility</p:attrName>
                                        </p:attrNameLst>
                                      </p:cBhvr>
                                      <p:to>
                                        <p:strVal val="visible"/>
                                      </p:to>
                                    </p:set>
                                    <p:animEffect transition="in" filter="fade">
                                      <p:cBhvr>
                                        <p:cTn id="17" dur="1000"/>
                                        <p:tgtEl>
                                          <p:spTgt spid="1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fill="hold" grpId="4" nodeType="clickEffect">
                                  <p:stCondLst>
                                    <p:cond delay="0"/>
                                  </p:stCondLst>
                                  <p:iterate>
                                    <p:tmAbs val="0"/>
                                  </p:iterate>
                                  <p:childTnLst>
                                    <p:set>
                                      <p:cBhvr>
                                        <p:cTn id="21" fill="hold"/>
                                        <p:tgtEl>
                                          <p:spTgt spid="176"/>
                                        </p:tgtEl>
                                        <p:attrNameLst>
                                          <p:attrName>style.visibility</p:attrName>
                                        </p:attrNameLst>
                                      </p:cBhvr>
                                      <p:to>
                                        <p:strVal val="visible"/>
                                      </p:to>
                                    </p:set>
                                    <p:animEffect transition="in" filter="fade">
                                      <p:cBhvr>
                                        <p:cTn id="22" dur="1000"/>
                                        <p:tgtEl>
                                          <p:spTgt spid="17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fill="hold" grpId="5" nodeType="clickEffect">
                                  <p:stCondLst>
                                    <p:cond delay="0"/>
                                  </p:stCondLst>
                                  <p:iterate>
                                    <p:tmAbs val="0"/>
                                  </p:iterate>
                                  <p:childTnLst>
                                    <p:set>
                                      <p:cBhvr>
                                        <p:cTn id="26" fill="hold"/>
                                        <p:tgtEl>
                                          <p:spTgt spid="181"/>
                                        </p:tgtEl>
                                        <p:attrNameLst>
                                          <p:attrName>style.visibility</p:attrName>
                                        </p:attrNameLst>
                                      </p:cBhvr>
                                      <p:to>
                                        <p:strVal val="visible"/>
                                      </p:to>
                                    </p:set>
                                    <p:animEffect transition="in" filter="fade">
                                      <p:cBhvr>
                                        <p:cTn id="27" dur="1000"/>
                                        <p:tgtEl>
                                          <p:spTgt spid="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1" animBg="1" advAuto="0"/>
      <p:bldP spid="166" grpId="2" animBg="1" advAuto="0"/>
      <p:bldP spid="171" grpId="3" animBg="1" advAuto="0"/>
      <p:bldP spid="176" grpId="4" animBg="1" advAuto="0"/>
      <p:bldP spid="181" grpId="5"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Title 1"/>
          <p:cNvSpPr txBox="1">
            <a:spLocks noGrp="1"/>
          </p:cNvSpPr>
          <p:nvPr>
            <p:ph type="title"/>
          </p:nvPr>
        </p:nvSpPr>
        <p:spPr>
          <a:prstGeom prst="rect">
            <a:avLst/>
          </a:prstGeom>
        </p:spPr>
        <p:txBody>
          <a:bodyPr/>
          <a:lstStyle/>
          <a:p>
            <a:pPr rtl="0">
              <a:defRPr/>
            </a:pPr>
            <a:endParaRPr/>
          </a:p>
        </p:txBody>
      </p:sp>
      <p:pic>
        <p:nvPicPr>
          <p:cNvPr id="184" name="Content Placeholder 3" descr="Content Placeholder 3"/>
          <p:cNvPicPr>
            <a:picLocks noChangeAspect="1"/>
          </p:cNvPicPr>
          <p:nvPr/>
        </p:nvPicPr>
        <p:blipFill>
          <a:blip r:embed="rId2">
            <a:extLst/>
          </a:blip>
          <a:stretch>
            <a:fillRect/>
          </a:stretch>
        </p:blipFill>
        <p:spPr>
          <a:xfrm>
            <a:off x="0" y="857"/>
            <a:ext cx="12192000" cy="6857143"/>
          </a:xfrm>
          <a:prstGeom prst="rect">
            <a:avLst/>
          </a:prstGeom>
          <a:ln w="12700">
            <a:miter lim="400000"/>
          </a:ln>
        </p:spPr>
      </p:pic>
      <p:sp>
        <p:nvSpPr>
          <p:cNvPr id="185" name="Title 1"/>
          <p:cNvSpPr txBox="1"/>
          <p:nvPr/>
        </p:nvSpPr>
        <p:spPr>
          <a:xfrm>
            <a:off x="7072699" y="745417"/>
            <a:ext cx="4205734" cy="13255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defTabSz="795527">
              <a:lnSpc>
                <a:spcPct val="90000"/>
              </a:lnSpc>
              <a:defRPr sz="2523">
                <a:solidFill>
                  <a:srgbClr val="806000"/>
                </a:solidFill>
                <a:latin typeface="Avenir Medium"/>
                <a:ea typeface="Avenir Medium"/>
                <a:cs typeface="Avenir Medium"/>
                <a:sym typeface="Avenir Medium"/>
              </a:defRPr>
            </a:lvl1pPr>
          </a:lstStyle>
          <a:p>
            <a:r>
              <a:t>Meteorological Department Role in Identifying Climate Change Risks</a:t>
            </a:r>
          </a:p>
        </p:txBody>
      </p:sp>
      <p:sp>
        <p:nvSpPr>
          <p:cNvPr id="186" name="Slide Number Placeholder 4"/>
          <p:cNvSpPr txBox="1">
            <a:spLocks noGrp="1"/>
          </p:cNvSpPr>
          <p:nvPr>
            <p:ph type="sldNum" sz="quarter" idx="2"/>
          </p:nvPr>
        </p:nvSpPr>
        <p:spPr>
          <a:xfrm>
            <a:off x="11172418" y="6404292"/>
            <a:ext cx="181383"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a:t>
            </a:fld>
            <a:endParaRPr/>
          </a:p>
        </p:txBody>
      </p:sp>
      <p:grpSp>
        <p:nvGrpSpPr>
          <p:cNvPr id="189" name="Diagram 10"/>
          <p:cNvGrpSpPr/>
          <p:nvPr/>
        </p:nvGrpSpPr>
        <p:grpSpPr>
          <a:xfrm>
            <a:off x="1348713" y="812984"/>
            <a:ext cx="9826552" cy="4960732"/>
            <a:chOff x="0" y="0"/>
            <a:chExt cx="9826550" cy="4960731"/>
          </a:xfrm>
        </p:grpSpPr>
        <p:sp>
          <p:nvSpPr>
            <p:cNvPr id="187" name="Rectangle"/>
            <p:cNvSpPr/>
            <p:nvPr/>
          </p:nvSpPr>
          <p:spPr>
            <a:xfrm>
              <a:off x="0" y="0"/>
              <a:ext cx="5181651" cy="3627352"/>
            </a:xfrm>
            <a:prstGeom prst="rect">
              <a:avLst/>
            </a:prstGeom>
            <a:blipFill rotWithShape="1">
              <a:blip r:embed="rId3"/>
              <a:srcRect/>
              <a:stretch>
                <a:fillRect/>
              </a:stretch>
            </a:blipFill>
            <a:ln w="12700" cap="flat">
              <a:solidFill>
                <a:srgbClr val="FFFFFF"/>
              </a:solidFill>
              <a:prstDash val="solid"/>
              <a:miter lim="800000"/>
            </a:ln>
            <a:effectLst/>
          </p:spPr>
          <p:txBody>
            <a:bodyPr wrap="square" lIns="45719" tIns="45719" rIns="45719" bIns="45719" numCol="1" anchor="t">
              <a:noAutofit/>
            </a:bodyPr>
            <a:lstStyle/>
            <a:p>
              <a:endParaRPr/>
            </a:p>
          </p:txBody>
        </p:sp>
        <p:sp>
          <p:nvSpPr>
            <p:cNvPr id="188" name="Our Recommendation:…"/>
            <p:cNvSpPr txBox="1"/>
            <p:nvPr/>
          </p:nvSpPr>
          <p:spPr>
            <a:xfrm>
              <a:off x="5765113" y="1447303"/>
              <a:ext cx="4061438" cy="3513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p>
              <a:pPr algn="just" defTabSz="889000">
                <a:lnSpc>
                  <a:spcPct val="90000"/>
                </a:lnSpc>
                <a:spcBef>
                  <a:spcPts val="800"/>
                </a:spcBef>
                <a:defRPr sz="2000">
                  <a:solidFill>
                    <a:schemeClr val="accent3">
                      <a:lumOff val="-12941"/>
                    </a:schemeClr>
                  </a:solidFill>
                  <a:latin typeface="Avenir Heavy"/>
                  <a:ea typeface="Avenir Heavy"/>
                  <a:cs typeface="Avenir Heavy"/>
                  <a:sym typeface="Avenir Heavy"/>
                </a:defRPr>
              </a:pPr>
              <a:r>
                <a:t>Our Recommendation:</a:t>
              </a:r>
            </a:p>
            <a:p>
              <a:pPr algn="just" defTabSz="889000">
                <a:lnSpc>
                  <a:spcPct val="90000"/>
                </a:lnSpc>
                <a:spcBef>
                  <a:spcPts val="800"/>
                </a:spcBef>
                <a:defRPr sz="2000">
                  <a:latin typeface="Avenir Book"/>
                  <a:ea typeface="Avenir Book"/>
                  <a:cs typeface="Avenir Book"/>
                  <a:sym typeface="Avenir Book"/>
                </a:defRPr>
              </a:pPr>
              <a:r>
                <a:t>Meteorological Department should improve its systems and human resource capacity to closely monitor climate changes and coordinate with relevant authorities to take preventive measures to deal with current and future climate change risks.</a:t>
              </a:r>
            </a:p>
          </p:txBody>
        </p:sp>
      </p:grpSp>
      <p:sp>
        <p:nvSpPr>
          <p:cNvPr id="190" name="Infrastructure of the oil sector was affected operationally and economically by dust and sand storms"/>
          <p:cNvSpPr txBox="1"/>
          <p:nvPr/>
        </p:nvSpPr>
        <p:spPr>
          <a:xfrm>
            <a:off x="1303442" y="4615179"/>
            <a:ext cx="5204397" cy="622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defTabSz="889000">
              <a:lnSpc>
                <a:spcPct val="90000"/>
              </a:lnSpc>
              <a:spcBef>
                <a:spcPts val="800"/>
              </a:spcBef>
              <a:defRPr sz="1600">
                <a:solidFill>
                  <a:srgbClr val="535353"/>
                </a:solidFill>
                <a:latin typeface="Avenir Book"/>
                <a:ea typeface="Avenir Book"/>
                <a:cs typeface="Avenir Book"/>
                <a:sym typeface="Avenir Book"/>
              </a:defRPr>
            </a:lvl1pPr>
          </a:lstStyle>
          <a:p>
            <a:r>
              <a:t>Infrastructure of the oil sector was affected operationally and economically by dust and sand storms</a:t>
            </a:r>
          </a:p>
        </p:txBody>
      </p:sp>
    </p:spTree>
  </p:cSld>
  <p:clrMapOvr>
    <a:masterClrMapping/>
  </p:clrMapOvr>
  <mc:AlternateContent xmlns:mc="http://schemas.openxmlformats.org/markup-compatibility/2006" xmlns:p14="http://schemas.microsoft.com/office/powerpoint/2010/main">
    <mc:Choice Requires="p14">
      <p:transition>
        <p:fade/>
      </p:transition>
    </mc:Choice>
    <mc:Fallback xmlns:a14="http://schemas.microsoft.com/office/drawing/2010/main" xmlns:m="http://schemas.openxmlformats.org/officeDocument/2006/math" xmlns="">
      <p:transition spd="fast">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Title 1"/>
          <p:cNvSpPr txBox="1">
            <a:spLocks noGrp="1"/>
          </p:cNvSpPr>
          <p:nvPr>
            <p:ph type="title"/>
          </p:nvPr>
        </p:nvSpPr>
        <p:spPr>
          <a:prstGeom prst="rect">
            <a:avLst/>
          </a:prstGeom>
        </p:spPr>
        <p:txBody>
          <a:bodyPr/>
          <a:lstStyle/>
          <a:p>
            <a:pPr rtl="0">
              <a:defRPr/>
            </a:pPr>
            <a:endParaRPr/>
          </a:p>
        </p:txBody>
      </p:sp>
      <p:pic>
        <p:nvPicPr>
          <p:cNvPr id="193" name="Content Placeholder 3" descr="Content Placeholder 3"/>
          <p:cNvPicPr>
            <a:picLocks noChangeAspect="1"/>
          </p:cNvPicPr>
          <p:nvPr/>
        </p:nvPicPr>
        <p:blipFill>
          <a:blip r:embed="rId2">
            <a:extLst/>
          </a:blip>
          <a:stretch>
            <a:fillRect/>
          </a:stretch>
        </p:blipFill>
        <p:spPr>
          <a:xfrm>
            <a:off x="0" y="857"/>
            <a:ext cx="12192000" cy="6857143"/>
          </a:xfrm>
          <a:prstGeom prst="rect">
            <a:avLst/>
          </a:prstGeom>
          <a:ln w="12700">
            <a:miter lim="400000"/>
          </a:ln>
        </p:spPr>
      </p:pic>
      <p:sp>
        <p:nvSpPr>
          <p:cNvPr id="194" name="Title 1"/>
          <p:cNvSpPr txBox="1"/>
          <p:nvPr/>
        </p:nvSpPr>
        <p:spPr>
          <a:xfrm>
            <a:off x="1536604" y="1076926"/>
            <a:ext cx="3560653" cy="13255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defTabSz="859536">
              <a:lnSpc>
                <a:spcPct val="81000"/>
              </a:lnSpc>
              <a:defRPr sz="2726">
                <a:solidFill>
                  <a:srgbClr val="806000"/>
                </a:solidFill>
                <a:latin typeface="Avenir Medium"/>
                <a:ea typeface="Avenir Medium"/>
                <a:cs typeface="Avenir Medium"/>
                <a:sym typeface="Avenir Medium"/>
              </a:defRPr>
            </a:lvl1pPr>
          </a:lstStyle>
          <a:p>
            <a:r>
              <a:t>Climate Change Effects on the Public Health Sector</a:t>
            </a:r>
          </a:p>
        </p:txBody>
      </p:sp>
      <p:sp>
        <p:nvSpPr>
          <p:cNvPr id="195" name="Slide Number Placeholder 4"/>
          <p:cNvSpPr txBox="1">
            <a:spLocks noGrp="1"/>
          </p:cNvSpPr>
          <p:nvPr>
            <p:ph type="sldNum" sz="quarter" idx="2"/>
          </p:nvPr>
        </p:nvSpPr>
        <p:spPr>
          <a:xfrm>
            <a:off x="11172418" y="6404292"/>
            <a:ext cx="181383"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a:t>
            </a:fld>
            <a:endParaRPr/>
          </a:p>
        </p:txBody>
      </p:sp>
      <p:grpSp>
        <p:nvGrpSpPr>
          <p:cNvPr id="198" name="Diagram 10"/>
          <p:cNvGrpSpPr/>
          <p:nvPr/>
        </p:nvGrpSpPr>
        <p:grpSpPr>
          <a:xfrm>
            <a:off x="1592850" y="829063"/>
            <a:ext cx="9174767" cy="3830044"/>
            <a:chOff x="0" y="0"/>
            <a:chExt cx="9174766" cy="3830042"/>
          </a:xfrm>
        </p:grpSpPr>
        <p:sp>
          <p:nvSpPr>
            <p:cNvPr id="196" name="Rectangle"/>
            <p:cNvSpPr/>
            <p:nvPr/>
          </p:nvSpPr>
          <p:spPr>
            <a:xfrm>
              <a:off x="3703572" y="0"/>
              <a:ext cx="5471195" cy="3830043"/>
            </a:xfrm>
            <a:prstGeom prst="rect">
              <a:avLst/>
            </a:prstGeom>
            <a:blipFill rotWithShape="1">
              <a:blip r:embed="rId3"/>
              <a:srcRect/>
              <a:stretch>
                <a:fillRect/>
              </a:stretch>
            </a:blipFill>
            <a:ln w="12700" cap="flat">
              <a:solidFill>
                <a:srgbClr val="FFFFFF"/>
              </a:solidFill>
              <a:prstDash val="solid"/>
              <a:miter lim="800000"/>
            </a:ln>
            <a:effectLst/>
          </p:spPr>
          <p:txBody>
            <a:bodyPr wrap="square" lIns="45719" tIns="45719" rIns="45719" bIns="45719" numCol="1" anchor="t">
              <a:noAutofit/>
            </a:bodyPr>
            <a:lstStyle/>
            <a:p>
              <a:endParaRPr/>
            </a:p>
          </p:txBody>
        </p:sp>
        <p:sp>
          <p:nvSpPr>
            <p:cNvPr id="197" name="Our Recommendation:…"/>
            <p:cNvSpPr/>
            <p:nvPr/>
          </p:nvSpPr>
          <p:spPr>
            <a:xfrm>
              <a:off x="0" y="1704359"/>
              <a:ext cx="278211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algn="just" defTabSz="889000">
                <a:lnSpc>
                  <a:spcPct val="90000"/>
                </a:lnSpc>
                <a:spcBef>
                  <a:spcPts val="800"/>
                </a:spcBef>
                <a:defRPr sz="2000">
                  <a:solidFill>
                    <a:schemeClr val="accent3">
                      <a:lumOff val="-12941"/>
                    </a:schemeClr>
                  </a:solidFill>
                  <a:latin typeface="Avenir Heavy"/>
                  <a:ea typeface="Avenir Heavy"/>
                  <a:cs typeface="Avenir Heavy"/>
                  <a:sym typeface="Avenir Heavy"/>
                </a:defRPr>
              </a:pPr>
              <a:r>
                <a:t>Our Recommendation:</a:t>
              </a:r>
            </a:p>
            <a:p>
              <a:pPr algn="just" defTabSz="889000">
                <a:lnSpc>
                  <a:spcPct val="90000"/>
                </a:lnSpc>
                <a:spcBef>
                  <a:spcPts val="800"/>
                </a:spcBef>
                <a:defRPr sz="2000">
                  <a:latin typeface="Avenir Book"/>
                  <a:ea typeface="Avenir Book"/>
                  <a:cs typeface="Avenir Book"/>
                  <a:sym typeface="Avenir Book"/>
                </a:defRPr>
              </a:pPr>
              <a:r>
                <a:t>Prepare an emergency healthcare plan related to climate impacts to safeguard the health and wellbeing of the community</a:t>
              </a:r>
            </a:p>
          </p:txBody>
        </p:sp>
      </p:grpSp>
      <p:sp>
        <p:nvSpPr>
          <p:cNvPr id="199" name="Absence of a healthcare emergency plan to deal with patients during unstable weather conditions."/>
          <p:cNvSpPr txBox="1"/>
          <p:nvPr/>
        </p:nvSpPr>
        <p:spPr>
          <a:xfrm>
            <a:off x="5600432" y="4704079"/>
            <a:ext cx="4925467" cy="622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lgn="ctr" defTabSz="889000">
              <a:lnSpc>
                <a:spcPct val="90000"/>
              </a:lnSpc>
              <a:spcBef>
                <a:spcPts val="800"/>
              </a:spcBef>
              <a:defRPr sz="1600">
                <a:solidFill>
                  <a:srgbClr val="535353"/>
                </a:solidFill>
                <a:latin typeface="Avenir Book"/>
                <a:ea typeface="Avenir Book"/>
                <a:cs typeface="Avenir Book"/>
                <a:sym typeface="Avenir Book"/>
              </a:defRPr>
            </a:pPr>
            <a:r>
              <a:t>Absence of a healthcare emergency plan to deal with</a:t>
            </a:r>
            <a:br/>
            <a:r>
              <a:t>patients during unstable weather conditions.</a:t>
            </a:r>
          </a:p>
        </p:txBody>
      </p:sp>
    </p:spTree>
  </p:cSld>
  <p:clrMapOvr>
    <a:masterClrMapping/>
  </p:clrMapOvr>
  <mc:AlternateContent xmlns:mc="http://schemas.openxmlformats.org/markup-compatibility/2006" xmlns:p14="http://schemas.microsoft.com/office/powerpoint/2010/main">
    <mc:Choice Requires="p14">
      <p:transition>
        <p:fade/>
      </p:transition>
    </mc:Choice>
    <mc:Fallback xmlns:a14="http://schemas.microsoft.com/office/drawing/2010/main" xmlns:m="http://schemas.openxmlformats.org/officeDocument/2006/math" xmlns="">
      <p:transition spd="fast">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Title 1"/>
          <p:cNvSpPr txBox="1">
            <a:spLocks noGrp="1"/>
          </p:cNvSpPr>
          <p:nvPr>
            <p:ph type="title"/>
          </p:nvPr>
        </p:nvSpPr>
        <p:spPr>
          <a:prstGeom prst="rect">
            <a:avLst/>
          </a:prstGeom>
        </p:spPr>
        <p:txBody>
          <a:bodyPr/>
          <a:lstStyle/>
          <a:p>
            <a:pPr rtl="0">
              <a:defRPr/>
            </a:pPr>
            <a:endParaRPr/>
          </a:p>
        </p:txBody>
      </p:sp>
      <p:pic>
        <p:nvPicPr>
          <p:cNvPr id="202" name="Content Placeholder 3" descr="Content Placeholder 3"/>
          <p:cNvPicPr>
            <a:picLocks noChangeAspect="1"/>
          </p:cNvPicPr>
          <p:nvPr/>
        </p:nvPicPr>
        <p:blipFill>
          <a:blip r:embed="rId2">
            <a:extLst/>
          </a:blip>
          <a:stretch>
            <a:fillRect/>
          </a:stretch>
        </p:blipFill>
        <p:spPr>
          <a:xfrm>
            <a:off x="0" y="857"/>
            <a:ext cx="12192000" cy="6857143"/>
          </a:xfrm>
          <a:prstGeom prst="rect">
            <a:avLst/>
          </a:prstGeom>
          <a:ln w="12700">
            <a:miter lim="400000"/>
          </a:ln>
        </p:spPr>
      </p:pic>
      <p:sp>
        <p:nvSpPr>
          <p:cNvPr id="203" name="Title 1"/>
          <p:cNvSpPr txBox="1"/>
          <p:nvPr/>
        </p:nvSpPr>
        <p:spPr>
          <a:xfrm>
            <a:off x="7016782" y="435431"/>
            <a:ext cx="3791982" cy="18829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lnSpc>
                <a:spcPct val="81000"/>
              </a:lnSpc>
              <a:defRPr sz="2900">
                <a:solidFill>
                  <a:srgbClr val="806000"/>
                </a:solidFill>
                <a:latin typeface="Avenir Medium"/>
                <a:ea typeface="Avenir Medium"/>
                <a:cs typeface="Avenir Medium"/>
                <a:sym typeface="Avenir Medium"/>
              </a:defRPr>
            </a:lvl1pPr>
          </a:lstStyle>
          <a:p>
            <a:r>
              <a:t>Climate Change Effects on the Infrastructure Sector</a:t>
            </a:r>
          </a:p>
        </p:txBody>
      </p:sp>
      <p:sp>
        <p:nvSpPr>
          <p:cNvPr id="204" name="Slide Number Placeholder 4"/>
          <p:cNvSpPr txBox="1">
            <a:spLocks noGrp="1"/>
          </p:cNvSpPr>
          <p:nvPr>
            <p:ph type="sldNum" sz="quarter" idx="2"/>
          </p:nvPr>
        </p:nvSpPr>
        <p:spPr>
          <a:xfrm>
            <a:off x="11172418" y="6404292"/>
            <a:ext cx="181383"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a:t>
            </a:fld>
            <a:endParaRPr/>
          </a:p>
        </p:txBody>
      </p:sp>
      <p:grpSp>
        <p:nvGrpSpPr>
          <p:cNvPr id="207" name="Diagram 2"/>
          <p:cNvGrpSpPr/>
          <p:nvPr/>
        </p:nvGrpSpPr>
        <p:grpSpPr>
          <a:xfrm>
            <a:off x="1077678" y="809585"/>
            <a:ext cx="9393768" cy="3830043"/>
            <a:chOff x="0" y="0"/>
            <a:chExt cx="9393766" cy="3830042"/>
          </a:xfrm>
        </p:grpSpPr>
        <p:sp>
          <p:nvSpPr>
            <p:cNvPr id="205" name="Rectangle"/>
            <p:cNvSpPr/>
            <p:nvPr/>
          </p:nvSpPr>
          <p:spPr>
            <a:xfrm>
              <a:off x="0" y="0"/>
              <a:ext cx="5471194" cy="3830043"/>
            </a:xfrm>
            <a:prstGeom prst="rect">
              <a:avLst/>
            </a:prstGeom>
            <a:blipFill rotWithShape="1">
              <a:blip r:embed="rId3"/>
              <a:srcRect/>
              <a:stretch>
                <a:fillRect/>
              </a:stretch>
            </a:blipFill>
            <a:ln w="12700" cap="flat">
              <a:solidFill>
                <a:srgbClr val="FFFFFF"/>
              </a:solidFill>
              <a:prstDash val="solid"/>
              <a:miter lim="800000"/>
            </a:ln>
            <a:effectLst/>
          </p:spPr>
          <p:txBody>
            <a:bodyPr wrap="square" lIns="45719" tIns="45719" rIns="45719" bIns="45719" numCol="1" anchor="t">
              <a:noAutofit/>
            </a:bodyPr>
            <a:lstStyle/>
            <a:p>
              <a:endParaRPr/>
            </a:p>
          </p:txBody>
        </p:sp>
        <p:sp>
          <p:nvSpPr>
            <p:cNvPr id="206" name="Our Recommendation:…"/>
            <p:cNvSpPr/>
            <p:nvPr/>
          </p:nvSpPr>
          <p:spPr>
            <a:xfrm>
              <a:off x="6050026" y="1328439"/>
              <a:ext cx="3343741"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algn="just" defTabSz="889000">
                <a:lnSpc>
                  <a:spcPct val="90000"/>
                </a:lnSpc>
                <a:spcBef>
                  <a:spcPts val="800"/>
                </a:spcBef>
                <a:defRPr sz="2000">
                  <a:solidFill>
                    <a:schemeClr val="accent3">
                      <a:lumOff val="-12941"/>
                    </a:schemeClr>
                  </a:solidFill>
                  <a:latin typeface="Avenir Medium"/>
                  <a:ea typeface="Avenir Medium"/>
                  <a:cs typeface="Avenir Medium"/>
                  <a:sym typeface="Avenir Medium"/>
                </a:defRPr>
              </a:pPr>
              <a:r>
                <a:t>Our Recommendation:</a:t>
              </a:r>
            </a:p>
            <a:p>
              <a:pPr algn="just" defTabSz="889000">
                <a:lnSpc>
                  <a:spcPct val="90000"/>
                </a:lnSpc>
                <a:spcBef>
                  <a:spcPts val="800"/>
                </a:spcBef>
                <a:defRPr sz="2000">
                  <a:latin typeface="Avenir Book"/>
                  <a:ea typeface="Avenir Book"/>
                  <a:cs typeface="Avenir Book"/>
                  <a:sym typeface="Avenir Book"/>
                </a:defRPr>
              </a:pPr>
              <a:r>
                <a:t>Government entities should improve the rainwater drain system in order to adapt to climate change effects and prevent future floods and damages to the infrastructure that greatly costs public and private funds. </a:t>
              </a:r>
            </a:p>
          </p:txBody>
        </p:sp>
      </p:grpSp>
      <p:sp>
        <p:nvSpPr>
          <p:cNvPr id="208" name="Irregular rainfall led to floods notably in 2017 and 2018."/>
          <p:cNvSpPr txBox="1"/>
          <p:nvPr/>
        </p:nvSpPr>
        <p:spPr>
          <a:xfrm>
            <a:off x="1188278" y="4754879"/>
            <a:ext cx="5143501"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889000">
              <a:lnSpc>
                <a:spcPct val="90000"/>
              </a:lnSpc>
              <a:spcBef>
                <a:spcPts val="800"/>
              </a:spcBef>
              <a:defRPr sz="1600">
                <a:solidFill>
                  <a:srgbClr val="535353"/>
                </a:solidFill>
                <a:latin typeface="Avenir Book"/>
                <a:ea typeface="Avenir Book"/>
                <a:cs typeface="Avenir Book"/>
                <a:sym typeface="Avenir Book"/>
              </a:defRPr>
            </a:lvl1pPr>
          </a:lstStyle>
          <a:p>
            <a:r>
              <a:t>Irregular rainfall led to floods notably in 2017 and 2018.</a:t>
            </a:r>
          </a:p>
        </p:txBody>
      </p:sp>
    </p:spTree>
  </p:cSld>
  <p:clrMapOvr>
    <a:masterClrMapping/>
  </p:clrMapOvr>
  <mc:AlternateContent xmlns:mc="http://schemas.openxmlformats.org/markup-compatibility/2006" xmlns:p14="http://schemas.microsoft.com/office/powerpoint/2010/main">
    <mc:Choice Requires="p14">
      <p:transition>
        <p:fade/>
      </p:transition>
    </mc:Choice>
    <mc:Fallback xmlns:a14="http://schemas.microsoft.com/office/drawing/2010/main" xmlns:m="http://schemas.openxmlformats.org/officeDocument/2006/math" xmlns="">
      <p:transition spd="fast">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Title 1"/>
          <p:cNvSpPr txBox="1">
            <a:spLocks noGrp="1"/>
          </p:cNvSpPr>
          <p:nvPr>
            <p:ph type="title"/>
          </p:nvPr>
        </p:nvSpPr>
        <p:spPr>
          <a:prstGeom prst="rect">
            <a:avLst/>
          </a:prstGeom>
        </p:spPr>
        <p:txBody>
          <a:bodyPr/>
          <a:lstStyle/>
          <a:p>
            <a:pPr rtl="0">
              <a:defRPr/>
            </a:pPr>
            <a:endParaRPr/>
          </a:p>
        </p:txBody>
      </p:sp>
      <p:pic>
        <p:nvPicPr>
          <p:cNvPr id="211" name="Content Placeholder 3" descr="Content Placeholder 3"/>
          <p:cNvPicPr>
            <a:picLocks noChangeAspect="1"/>
          </p:cNvPicPr>
          <p:nvPr/>
        </p:nvPicPr>
        <p:blipFill>
          <a:blip r:embed="rId2">
            <a:extLst/>
          </a:blip>
          <a:stretch>
            <a:fillRect/>
          </a:stretch>
        </p:blipFill>
        <p:spPr>
          <a:xfrm>
            <a:off x="0" y="857"/>
            <a:ext cx="12192000" cy="6857143"/>
          </a:xfrm>
          <a:prstGeom prst="rect">
            <a:avLst/>
          </a:prstGeom>
          <a:ln w="12700">
            <a:miter lim="400000"/>
          </a:ln>
        </p:spPr>
      </p:pic>
      <p:sp>
        <p:nvSpPr>
          <p:cNvPr id="212" name="Title 1"/>
          <p:cNvSpPr txBox="1"/>
          <p:nvPr/>
        </p:nvSpPr>
        <p:spPr>
          <a:xfrm>
            <a:off x="1050174" y="821511"/>
            <a:ext cx="4003569" cy="8900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defTabSz="795527">
              <a:lnSpc>
                <a:spcPct val="81000"/>
              </a:lnSpc>
              <a:defRPr sz="2523">
                <a:solidFill>
                  <a:srgbClr val="806000"/>
                </a:solidFill>
                <a:latin typeface="Avenir Medium"/>
                <a:ea typeface="Avenir Medium"/>
                <a:cs typeface="Avenir Medium"/>
                <a:sym typeface="Avenir Medium"/>
              </a:defRPr>
            </a:lvl1pPr>
          </a:lstStyle>
          <a:p>
            <a:r>
              <a:t>Climate Change Effects on the Energy &amp; Water Sector</a:t>
            </a:r>
          </a:p>
        </p:txBody>
      </p:sp>
      <p:sp>
        <p:nvSpPr>
          <p:cNvPr id="213" name="Slide Number Placeholder 4"/>
          <p:cNvSpPr txBox="1">
            <a:spLocks noGrp="1"/>
          </p:cNvSpPr>
          <p:nvPr>
            <p:ph type="sldNum" sz="quarter" idx="2"/>
          </p:nvPr>
        </p:nvSpPr>
        <p:spPr>
          <a:xfrm>
            <a:off x="11172418" y="6404292"/>
            <a:ext cx="181383"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a:t>
            </a:fld>
            <a:endParaRPr/>
          </a:p>
        </p:txBody>
      </p:sp>
      <p:grpSp>
        <p:nvGrpSpPr>
          <p:cNvPr id="216" name="Diagram 9"/>
          <p:cNvGrpSpPr/>
          <p:nvPr/>
        </p:nvGrpSpPr>
        <p:grpSpPr>
          <a:xfrm>
            <a:off x="1086962" y="885745"/>
            <a:ext cx="10003365" cy="3830044"/>
            <a:chOff x="0" y="0"/>
            <a:chExt cx="10003363" cy="3830042"/>
          </a:xfrm>
        </p:grpSpPr>
        <p:sp>
          <p:nvSpPr>
            <p:cNvPr id="214" name="Rectangle"/>
            <p:cNvSpPr/>
            <p:nvPr/>
          </p:nvSpPr>
          <p:spPr>
            <a:xfrm>
              <a:off x="4532169" y="0"/>
              <a:ext cx="5471195" cy="3830043"/>
            </a:xfrm>
            <a:prstGeom prst="rect">
              <a:avLst/>
            </a:prstGeom>
            <a:blipFill rotWithShape="1">
              <a:blip r:embed="rId3"/>
              <a:srcRect/>
              <a:stretch>
                <a:fillRect/>
              </a:stretch>
            </a:blipFill>
            <a:ln w="12700" cap="flat">
              <a:solidFill>
                <a:srgbClr val="FFFFFF"/>
              </a:solidFill>
              <a:prstDash val="solid"/>
              <a:miter lim="800000"/>
            </a:ln>
            <a:effectLst/>
          </p:spPr>
          <p:txBody>
            <a:bodyPr wrap="square" lIns="45719" tIns="45719" rIns="45719" bIns="45719" numCol="1" anchor="t">
              <a:noAutofit/>
            </a:bodyPr>
            <a:lstStyle/>
            <a:p>
              <a:endParaRPr/>
            </a:p>
          </p:txBody>
        </p:sp>
        <p:sp>
          <p:nvSpPr>
            <p:cNvPr id="215" name="Our Recommendation:…"/>
            <p:cNvSpPr/>
            <p:nvPr/>
          </p:nvSpPr>
          <p:spPr>
            <a:xfrm>
              <a:off x="0" y="1104920"/>
              <a:ext cx="3897956"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algn="just" defTabSz="889000">
                <a:lnSpc>
                  <a:spcPct val="90000"/>
                </a:lnSpc>
                <a:spcBef>
                  <a:spcPts val="800"/>
                </a:spcBef>
                <a:defRPr sz="2000">
                  <a:solidFill>
                    <a:schemeClr val="accent3">
                      <a:lumOff val="-12941"/>
                    </a:schemeClr>
                  </a:solidFill>
                  <a:latin typeface="Avenir Heavy"/>
                  <a:ea typeface="Avenir Heavy"/>
                  <a:cs typeface="Avenir Heavy"/>
                  <a:sym typeface="Avenir Heavy"/>
                </a:defRPr>
              </a:pPr>
              <a:r>
                <a:t>Our Recommendation:</a:t>
              </a:r>
            </a:p>
            <a:p>
              <a:pPr algn="just" defTabSz="889000">
                <a:lnSpc>
                  <a:spcPct val="90000"/>
                </a:lnSpc>
                <a:spcBef>
                  <a:spcPts val="800"/>
                </a:spcBef>
                <a:defRPr sz="2000">
                  <a:latin typeface="Avenir Book"/>
                  <a:ea typeface="Avenir Book"/>
                  <a:cs typeface="Avenir Book"/>
                  <a:sym typeface="Avenir Book"/>
                </a:defRPr>
              </a:pPr>
              <a:r>
                <a:t>Ministry of Electricity and Water to pace its development projects for power and water distillation plants by using the best environmental approaches to operate them including renewable/clean energy in order to mitigate climate change risks to the sector.</a:t>
              </a:r>
            </a:p>
          </p:txBody>
        </p:sp>
      </p:grpSp>
      <p:grpSp>
        <p:nvGrpSpPr>
          <p:cNvPr id="219" name="Rectangle 2"/>
          <p:cNvGrpSpPr/>
          <p:nvPr/>
        </p:nvGrpSpPr>
        <p:grpSpPr>
          <a:xfrm>
            <a:off x="7034414" y="1292942"/>
            <a:ext cx="2626823" cy="332741"/>
            <a:chOff x="0" y="0"/>
            <a:chExt cx="2626822" cy="332740"/>
          </a:xfrm>
        </p:grpSpPr>
        <p:sp>
          <p:nvSpPr>
            <p:cNvPr id="217" name="Rectangle"/>
            <p:cNvSpPr/>
            <p:nvPr/>
          </p:nvSpPr>
          <p:spPr>
            <a:xfrm>
              <a:off x="0" y="20468"/>
              <a:ext cx="2626823" cy="308375"/>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sz="1600"/>
              </a:pPr>
              <a:endParaRPr/>
            </a:p>
          </p:txBody>
        </p:sp>
        <p:sp>
          <p:nvSpPr>
            <p:cNvPr id="218" name="Highest in Kuwait’s History"/>
            <p:cNvSpPr txBox="1"/>
            <p:nvPr/>
          </p:nvSpPr>
          <p:spPr>
            <a:xfrm>
              <a:off x="52069" y="0"/>
              <a:ext cx="2522684" cy="3327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600"/>
              </a:lvl1pPr>
            </a:lstStyle>
            <a:p>
              <a:r>
                <a:t>Highest in Kuwait’s History</a:t>
              </a:r>
            </a:p>
          </p:txBody>
        </p:sp>
      </p:grpSp>
      <p:sp>
        <p:nvSpPr>
          <p:cNvPr id="220" name="Summer heat escalating the electrical load…"/>
          <p:cNvSpPr txBox="1"/>
          <p:nvPr/>
        </p:nvSpPr>
        <p:spPr>
          <a:xfrm>
            <a:off x="6373077" y="4795520"/>
            <a:ext cx="3949498" cy="6172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defTabSz="889000">
              <a:lnSpc>
                <a:spcPct val="50000"/>
              </a:lnSpc>
              <a:spcBef>
                <a:spcPts val="800"/>
              </a:spcBef>
              <a:defRPr sz="1600">
                <a:solidFill>
                  <a:srgbClr val="535353"/>
                </a:solidFill>
                <a:latin typeface="Avenir Book"/>
                <a:ea typeface="Avenir Book"/>
                <a:cs typeface="Avenir Book"/>
                <a:sym typeface="Avenir Book"/>
              </a:defRPr>
            </a:pPr>
            <a:r>
              <a:t>Summer heat escalating the electrical load</a:t>
            </a:r>
          </a:p>
          <a:p>
            <a:pPr algn="ctr" defTabSz="889000">
              <a:lnSpc>
                <a:spcPct val="50000"/>
              </a:lnSpc>
              <a:spcBef>
                <a:spcPts val="800"/>
              </a:spcBef>
              <a:defRPr sz="1600">
                <a:solidFill>
                  <a:srgbClr val="535353"/>
                </a:solidFill>
                <a:latin typeface="Avenir Book"/>
                <a:ea typeface="Avenir Book"/>
                <a:cs typeface="Avenir Book"/>
                <a:sym typeface="Avenir Book"/>
              </a:defRPr>
            </a:pPr>
            <a:r>
              <a:t>annually due to high consumption.</a:t>
            </a:r>
          </a:p>
        </p:txBody>
      </p:sp>
    </p:spTree>
  </p:cSld>
  <p:clrMapOvr>
    <a:masterClrMapping/>
  </p:clrMapOvr>
  <mc:AlternateContent xmlns:mc="http://schemas.openxmlformats.org/markup-compatibility/2006" xmlns:p14="http://schemas.microsoft.com/office/powerpoint/2010/main">
    <mc:Choice Requires="p14">
      <p:transition>
        <p:fade/>
      </p:transition>
    </mc:Choice>
    <mc:Fallback xmlns:a14="http://schemas.microsoft.com/office/drawing/2010/main" xmlns:m="http://schemas.openxmlformats.org/officeDocument/2006/math" xmlns="">
      <p:transition spd="fast">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Title 1"/>
          <p:cNvSpPr txBox="1">
            <a:spLocks noGrp="1"/>
          </p:cNvSpPr>
          <p:nvPr>
            <p:ph type="title"/>
          </p:nvPr>
        </p:nvSpPr>
        <p:spPr>
          <a:prstGeom prst="rect">
            <a:avLst/>
          </a:prstGeom>
        </p:spPr>
        <p:txBody>
          <a:bodyPr/>
          <a:lstStyle/>
          <a:p>
            <a:pPr rtl="0">
              <a:defRPr/>
            </a:pPr>
            <a:endParaRPr/>
          </a:p>
        </p:txBody>
      </p:sp>
      <p:pic>
        <p:nvPicPr>
          <p:cNvPr id="223" name="Content Placeholder 3" descr="Content Placeholder 3"/>
          <p:cNvPicPr>
            <a:picLocks noChangeAspect="1"/>
          </p:cNvPicPr>
          <p:nvPr/>
        </p:nvPicPr>
        <p:blipFill>
          <a:blip r:embed="rId2">
            <a:extLst/>
          </a:blip>
          <a:stretch>
            <a:fillRect/>
          </a:stretch>
        </p:blipFill>
        <p:spPr>
          <a:xfrm>
            <a:off x="0" y="428"/>
            <a:ext cx="12192000" cy="6857144"/>
          </a:xfrm>
          <a:prstGeom prst="rect">
            <a:avLst/>
          </a:prstGeom>
          <a:ln w="12700">
            <a:miter lim="400000"/>
          </a:ln>
        </p:spPr>
      </p:pic>
      <p:sp>
        <p:nvSpPr>
          <p:cNvPr id="224" name="Title 1"/>
          <p:cNvSpPr txBox="1"/>
          <p:nvPr/>
        </p:nvSpPr>
        <p:spPr>
          <a:xfrm>
            <a:off x="6404495" y="150951"/>
            <a:ext cx="5033386" cy="2397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lnSpc>
                <a:spcPct val="90000"/>
              </a:lnSpc>
              <a:defRPr sz="2900">
                <a:solidFill>
                  <a:srgbClr val="806000"/>
                </a:solidFill>
                <a:latin typeface="Avenir Medium"/>
                <a:ea typeface="Avenir Medium"/>
                <a:cs typeface="Avenir Medium"/>
                <a:sym typeface="Avenir Medium"/>
              </a:defRPr>
            </a:lvl1pPr>
          </a:lstStyle>
          <a:p>
            <a:r>
              <a:t>Environment Public Authority Role in Addressing Climate Change Risks</a:t>
            </a:r>
          </a:p>
        </p:txBody>
      </p:sp>
      <p:sp>
        <p:nvSpPr>
          <p:cNvPr id="225" name="Slide Number Placeholder 4"/>
          <p:cNvSpPr txBox="1">
            <a:spLocks noGrp="1"/>
          </p:cNvSpPr>
          <p:nvPr>
            <p:ph type="sldNum" sz="quarter" idx="2"/>
          </p:nvPr>
        </p:nvSpPr>
        <p:spPr>
          <a:xfrm>
            <a:off x="11172418" y="6404292"/>
            <a:ext cx="181383"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a:t>
            </a:fld>
            <a:endParaRPr/>
          </a:p>
        </p:txBody>
      </p:sp>
      <p:grpSp>
        <p:nvGrpSpPr>
          <p:cNvPr id="228" name="Diagram 9"/>
          <p:cNvGrpSpPr/>
          <p:nvPr/>
        </p:nvGrpSpPr>
        <p:grpSpPr>
          <a:xfrm>
            <a:off x="595661" y="677216"/>
            <a:ext cx="10900328" cy="3830044"/>
            <a:chOff x="0" y="0"/>
            <a:chExt cx="10900326" cy="3830042"/>
          </a:xfrm>
        </p:grpSpPr>
        <p:sp>
          <p:nvSpPr>
            <p:cNvPr id="226" name="Rectangle"/>
            <p:cNvSpPr/>
            <p:nvPr/>
          </p:nvSpPr>
          <p:spPr>
            <a:xfrm>
              <a:off x="0" y="0"/>
              <a:ext cx="5471194" cy="3830043"/>
            </a:xfrm>
            <a:prstGeom prst="rect">
              <a:avLst/>
            </a:prstGeom>
            <a:blipFill rotWithShape="1">
              <a:blip r:embed="rId3"/>
              <a:srcRect/>
              <a:stretch>
                <a:fillRect/>
              </a:stretch>
            </a:blipFill>
            <a:ln w="12700" cap="flat">
              <a:solidFill>
                <a:srgbClr val="FFFFFF"/>
              </a:solidFill>
              <a:prstDash val="solid"/>
              <a:miter lim="800000"/>
            </a:ln>
            <a:effectLst/>
          </p:spPr>
          <p:txBody>
            <a:bodyPr wrap="square" lIns="45719" tIns="45719" rIns="45719" bIns="45719" numCol="1" anchor="t">
              <a:noAutofit/>
            </a:bodyPr>
            <a:lstStyle/>
            <a:p>
              <a:endParaRPr/>
            </a:p>
          </p:txBody>
        </p:sp>
        <p:sp>
          <p:nvSpPr>
            <p:cNvPr id="227" name="Our Recommendations:…"/>
            <p:cNvSpPr/>
            <p:nvPr/>
          </p:nvSpPr>
          <p:spPr>
            <a:xfrm>
              <a:off x="5845220" y="1679990"/>
              <a:ext cx="5055107"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algn="just" defTabSz="889000">
                <a:spcBef>
                  <a:spcPts val="800"/>
                </a:spcBef>
                <a:defRPr sz="2000">
                  <a:solidFill>
                    <a:schemeClr val="accent3">
                      <a:lumOff val="-12941"/>
                    </a:schemeClr>
                  </a:solidFill>
                  <a:latin typeface="Avenir Heavy"/>
                  <a:ea typeface="Avenir Heavy"/>
                  <a:cs typeface="Avenir Heavy"/>
                  <a:sym typeface="Avenir Heavy"/>
                </a:defRPr>
              </a:pPr>
              <a:r>
                <a:t>Our Recommendations:</a:t>
              </a:r>
            </a:p>
            <a:p>
              <a:pPr algn="just" defTabSz="889000">
                <a:lnSpc>
                  <a:spcPct val="90000"/>
                </a:lnSpc>
                <a:spcBef>
                  <a:spcPts val="800"/>
                </a:spcBef>
                <a:defRPr>
                  <a:latin typeface="Avenir Book"/>
                  <a:ea typeface="Avenir Book"/>
                  <a:cs typeface="Avenir Book"/>
                  <a:sym typeface="Avenir Book"/>
                </a:defRPr>
              </a:pPr>
              <a:r>
                <a:t>-Expanding the vegetation cover in coordination with the relevant authorities through afforestation projects and the establishment of a green belt around residential cities, vital facilities, and highways.</a:t>
              </a:r>
            </a:p>
            <a:p>
              <a:pPr algn="just" defTabSz="889000">
                <a:lnSpc>
                  <a:spcPct val="90000"/>
                </a:lnSpc>
                <a:spcBef>
                  <a:spcPts val="800"/>
                </a:spcBef>
                <a:defRPr>
                  <a:latin typeface="Avenir Book"/>
                  <a:ea typeface="Avenir Book"/>
                  <a:cs typeface="Avenir Book"/>
                  <a:sym typeface="Avenir Book"/>
                </a:defRPr>
              </a:pPr>
              <a:r>
                <a:t>-Implementing effective methods to follow-up GHG emissions reduction projects based on SDG 13 requirements within a specific timeframe.</a:t>
              </a:r>
            </a:p>
          </p:txBody>
        </p:sp>
      </p:grpSp>
      <p:sp>
        <p:nvSpPr>
          <p:cNvPr id="229" name="Efforts to implement the National Adaptation Plan 2030 and SDG 13 to mitigate climate change risks were not sufficient."/>
          <p:cNvSpPr txBox="1"/>
          <p:nvPr/>
        </p:nvSpPr>
        <p:spPr>
          <a:xfrm>
            <a:off x="528086" y="4643120"/>
            <a:ext cx="5560061" cy="650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lgn="ctr">
              <a:defRPr sz="1600">
                <a:solidFill>
                  <a:srgbClr val="535353"/>
                </a:solidFill>
                <a:latin typeface="Avenir Book"/>
                <a:ea typeface="Avenir Book"/>
                <a:cs typeface="Avenir Book"/>
                <a:sym typeface="Avenir Book"/>
              </a:defRPr>
            </a:pPr>
            <a:r>
              <a:t>Efforts to implement the National Adaptation Plan 2030 and</a:t>
            </a:r>
            <a:br/>
            <a:r>
              <a:t>SDG 13 to mitigate climate change risks were not sufficient. </a:t>
            </a:r>
          </a:p>
        </p:txBody>
      </p:sp>
    </p:spTree>
  </p:cSld>
  <p:clrMapOvr>
    <a:masterClrMapping/>
  </p:clrMapOvr>
  <mc:AlternateContent xmlns:mc="http://schemas.openxmlformats.org/markup-compatibility/2006" xmlns:p14="http://schemas.microsoft.com/office/powerpoint/2010/main">
    <mc:Choice Requires="p14">
      <p:transition>
        <p:fade/>
      </p:transition>
    </mc:Choice>
    <mc:Fallback xmlns:a14="http://schemas.microsoft.com/office/drawing/2010/main" xmlns:m="http://schemas.openxmlformats.org/officeDocument/2006/math" xmlns="">
      <p:transition spd="fast">
        <p:fade/>
      </p:transition>
    </mc:Fallback>
  </mc:AlternateContent>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TotalTime>
  <Words>603</Words>
  <Application>Microsoft Office PowerPoint</Application>
  <PresentationFormat>Widescreen</PresentationFormat>
  <Paragraphs>77</Paragraphs>
  <Slides>12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Avenir Book</vt:lpstr>
      <vt:lpstr>Avenir Heavy</vt:lpstr>
      <vt:lpstr>Avenir Light</vt:lpstr>
      <vt:lpstr>Avenir Medium</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Talal Tareq Al-Wuhaib</cp:lastModifiedBy>
  <cp:revision>5</cp:revision>
  <dcterms:modified xsi:type="dcterms:W3CDTF">2023-03-27T09:53:35Z</dcterms:modified>
</cp:coreProperties>
</file>